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6" r:id="rId2"/>
  </p:sldMasterIdLst>
  <p:notesMasterIdLst>
    <p:notesMasterId r:id="rId48"/>
  </p:notesMasterIdLst>
  <p:handoutMasterIdLst>
    <p:handoutMasterId r:id="rId49"/>
  </p:handoutMasterIdLst>
  <p:sldIdLst>
    <p:sldId id="1330" r:id="rId3"/>
    <p:sldId id="948" r:id="rId4"/>
    <p:sldId id="1139" r:id="rId5"/>
    <p:sldId id="1331" r:id="rId6"/>
    <p:sldId id="1261" r:id="rId7"/>
    <p:sldId id="1256" r:id="rId8"/>
    <p:sldId id="1272" r:id="rId9"/>
    <p:sldId id="1332" r:id="rId10"/>
    <p:sldId id="1358" r:id="rId11"/>
    <p:sldId id="1269" r:id="rId12"/>
    <p:sldId id="1289" r:id="rId13"/>
    <p:sldId id="1276" r:id="rId14"/>
    <p:sldId id="1257" r:id="rId15"/>
    <p:sldId id="1270" r:id="rId16"/>
    <p:sldId id="1280" r:id="rId17"/>
    <p:sldId id="1281" r:id="rId18"/>
    <p:sldId id="1282" r:id="rId19"/>
    <p:sldId id="1326" r:id="rId20"/>
    <p:sldId id="1285" r:id="rId21"/>
    <p:sldId id="1294" r:id="rId22"/>
    <p:sldId id="1296" r:id="rId23"/>
    <p:sldId id="1283" r:id="rId24"/>
    <p:sldId id="1274" r:id="rId25"/>
    <p:sldId id="1251" r:id="rId26"/>
    <p:sldId id="1255" r:id="rId27"/>
    <p:sldId id="1154" r:id="rId28"/>
    <p:sldId id="1305" r:id="rId29"/>
    <p:sldId id="1306" r:id="rId30"/>
    <p:sldId id="1307" r:id="rId31"/>
    <p:sldId id="1309" r:id="rId32"/>
    <p:sldId id="1308" r:id="rId33"/>
    <p:sldId id="1357" r:id="rId34"/>
    <p:sldId id="1311" r:id="rId35"/>
    <p:sldId id="1312" r:id="rId36"/>
    <p:sldId id="1313" r:id="rId37"/>
    <p:sldId id="1293" r:id="rId38"/>
    <p:sldId id="1334" r:id="rId39"/>
    <p:sldId id="1316" r:id="rId40"/>
    <p:sldId id="1324" r:id="rId41"/>
    <p:sldId id="1322" r:id="rId42"/>
    <p:sldId id="1142" r:id="rId43"/>
    <p:sldId id="1318" r:id="rId44"/>
    <p:sldId id="1262" r:id="rId45"/>
    <p:sldId id="1260" r:id="rId46"/>
    <p:sldId id="1335" r:id="rId47"/>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BE98"/>
    <a:srgbClr val="B797CF"/>
    <a:srgbClr val="000000"/>
    <a:srgbClr val="FF5449"/>
    <a:srgbClr val="FF7D7D"/>
    <a:srgbClr val="FFDDE3"/>
    <a:srgbClr val="FF7D96"/>
    <a:srgbClr val="FFA7B8"/>
    <a:srgbClr val="CE0026"/>
    <a:srgbClr val="8200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480" autoAdjust="0"/>
    <p:restoredTop sz="84674" autoAdjust="0"/>
  </p:normalViewPr>
  <p:slideViewPr>
    <p:cSldViewPr snapToGrid="0">
      <p:cViewPr varScale="1">
        <p:scale>
          <a:sx n="59" d="100"/>
          <a:sy n="59" d="100"/>
        </p:scale>
        <p:origin x="738" y="66"/>
      </p:cViewPr>
      <p:guideLst>
        <p:guide orient="horz" pos="2160"/>
        <p:guide pos="3840"/>
      </p:guideLst>
    </p:cSldViewPr>
  </p:slideViewPr>
  <p:outlineViewPr>
    <p:cViewPr>
      <p:scale>
        <a:sx n="33" d="100"/>
        <a:sy n="33" d="100"/>
      </p:scale>
      <p:origin x="0" y="19866"/>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50" d="100"/>
          <a:sy n="50" d="100"/>
        </p:scale>
        <p:origin x="-137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1" i="0" u="none" strike="noStrike" kern="1200" baseline="0">
                <a:solidFill>
                  <a:schemeClr val="tx2"/>
                </a:solidFill>
                <a:latin typeface="+mn-lt"/>
                <a:ea typeface="+mn-ea"/>
                <a:cs typeface="+mn-cs"/>
              </a:defRPr>
            </a:pPr>
            <a:r>
              <a:rPr lang="en-US" sz="2000"/>
              <a:t>Distribution of iPhone Value</a:t>
            </a:r>
          </a:p>
        </c:rich>
      </c:tx>
      <c:layout>
        <c:manualLayout>
          <c:xMode val="edge"/>
          <c:yMode val="edge"/>
          <c:x val="0.33328657705906473"/>
          <c:y val="0"/>
        </c:manualLayout>
      </c:layout>
      <c:overlay val="0"/>
      <c:spPr>
        <a:noFill/>
        <a:ln>
          <a:noFill/>
        </a:ln>
        <a:effectLst/>
      </c:spPr>
    </c:title>
    <c:autoTitleDeleted val="0"/>
    <c:plotArea>
      <c:layout>
        <c:manualLayout>
          <c:layoutTarget val="inner"/>
          <c:xMode val="edge"/>
          <c:yMode val="edge"/>
          <c:x val="9.6415364578060214E-2"/>
          <c:y val="0.16884106969008833"/>
          <c:w val="0.49697967967411488"/>
          <c:h val="0.77396847408662273"/>
        </c:manualLayout>
      </c:layout>
      <c:pieChart>
        <c:varyColors val="1"/>
        <c:ser>
          <c:idx val="0"/>
          <c:order val="0"/>
          <c:dPt>
            <c:idx val="0"/>
            <c:bubble3D val="0"/>
            <c:spPr>
              <a:gradFill rotWithShape="1">
                <a:gsLst>
                  <a:gs pos="0">
                    <a:srgbClr val="00B050"/>
                  </a:gs>
                  <a:gs pos="95000">
                    <a:schemeClr val="accent1">
                      <a:satMod val="110000"/>
                      <a:lumMod val="100000"/>
                      <a:shade val="100000"/>
                    </a:schemeClr>
                  </a:gs>
                  <a:gs pos="100000">
                    <a:schemeClr val="accent1">
                      <a:lumMod val="99000"/>
                      <a:satMod val="120000"/>
                      <a:shade val="78000"/>
                    </a:schemeClr>
                  </a:gs>
                </a:gsLst>
                <a:lin ang="5400000" scaled="0"/>
              </a:gradFill>
              <a:ln>
                <a:noFill/>
              </a:ln>
              <a:effectLst/>
            </c:spPr>
            <c:extLst>
              <c:ext xmlns:c16="http://schemas.microsoft.com/office/drawing/2014/chart" uri="{C3380CC4-5D6E-409C-BE32-E72D297353CC}">
                <c16:uniqueId val="{00000001-96E9-44CB-87EB-4DF810F99304}"/>
              </c:ext>
            </c:extLst>
          </c:dPt>
          <c:dPt>
            <c:idx val="1"/>
            <c:bubble3D val="0"/>
            <c:spPr>
              <a:solidFill>
                <a:schemeClr val="bg1">
                  <a:lumMod val="85000"/>
                </a:schemeClr>
              </a:solidFill>
              <a:ln>
                <a:noFill/>
              </a:ln>
              <a:effectLst/>
            </c:spPr>
            <c:extLst>
              <c:ext xmlns:c16="http://schemas.microsoft.com/office/drawing/2014/chart" uri="{C3380CC4-5D6E-409C-BE32-E72D297353CC}">
                <c16:uniqueId val="{00000003-96E9-44CB-87EB-4DF810F99304}"/>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extLst>
              <c:ext xmlns:c16="http://schemas.microsoft.com/office/drawing/2014/chart" uri="{C3380CC4-5D6E-409C-BE32-E72D297353CC}">
                <c16:uniqueId val="{00000005-96E9-44CB-87EB-4DF810F99304}"/>
              </c:ext>
            </c:extLst>
          </c:dPt>
          <c:dPt>
            <c:idx val="3"/>
            <c:bubble3D val="0"/>
            <c:spPr>
              <a:solidFill>
                <a:schemeClr val="bg1">
                  <a:lumMod val="85000"/>
                </a:schemeClr>
              </a:solidFill>
              <a:ln>
                <a:noFill/>
              </a:ln>
              <a:effectLst/>
            </c:spPr>
            <c:extLst>
              <c:ext xmlns:c16="http://schemas.microsoft.com/office/drawing/2014/chart" uri="{C3380CC4-5D6E-409C-BE32-E72D297353CC}">
                <c16:uniqueId val="{00000007-96E9-44CB-87EB-4DF810F99304}"/>
              </c:ext>
            </c:extLst>
          </c:dPt>
          <c:dPt>
            <c:idx val="4"/>
            <c:bubble3D val="0"/>
            <c:spPr>
              <a:solidFill>
                <a:schemeClr val="bg1">
                  <a:lumMod val="85000"/>
                </a:schemeClr>
              </a:solidFill>
              <a:ln>
                <a:noFill/>
              </a:ln>
              <a:effectLst/>
            </c:spPr>
            <c:extLst>
              <c:ext xmlns:c16="http://schemas.microsoft.com/office/drawing/2014/chart" uri="{C3380CC4-5D6E-409C-BE32-E72D297353CC}">
                <c16:uniqueId val="{00000009-96E9-44CB-87EB-4DF810F99304}"/>
              </c:ext>
            </c:extLst>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c:spPr>
            <c:extLst>
              <c:ext xmlns:c16="http://schemas.microsoft.com/office/drawing/2014/chart" uri="{C3380CC4-5D6E-409C-BE32-E72D297353CC}">
                <c16:uniqueId val="{0000000B-96E9-44CB-87EB-4DF810F99304}"/>
              </c:ext>
            </c:extLst>
          </c:dPt>
          <c:dPt>
            <c:idx val="6"/>
            <c:bubble3D val="0"/>
            <c:spPr>
              <a:solidFill>
                <a:schemeClr val="bg1">
                  <a:lumMod val="85000"/>
                </a:schemeClr>
              </a:solidFill>
              <a:ln>
                <a:noFill/>
              </a:ln>
              <a:effectLst/>
            </c:spPr>
            <c:extLst>
              <c:ext xmlns:c16="http://schemas.microsoft.com/office/drawing/2014/chart" uri="{C3380CC4-5D6E-409C-BE32-E72D297353CC}">
                <c16:uniqueId val="{0000000D-96E9-44CB-87EB-4DF810F99304}"/>
              </c:ext>
            </c:extLst>
          </c:dPt>
          <c:dPt>
            <c:idx val="7"/>
            <c:bubble3D val="0"/>
            <c:spPr>
              <a:solidFill>
                <a:schemeClr val="bg1">
                  <a:lumMod val="85000"/>
                </a:schemeClr>
              </a:solidFill>
              <a:ln>
                <a:noFill/>
              </a:ln>
              <a:effectLst/>
            </c:spPr>
            <c:extLst>
              <c:ext xmlns:c16="http://schemas.microsoft.com/office/drawing/2014/chart" uri="{C3380CC4-5D6E-409C-BE32-E72D297353CC}">
                <c16:uniqueId val="{0000000F-96E9-44CB-87EB-4DF810F99304}"/>
              </c:ext>
            </c:extLst>
          </c:dPt>
          <c:dPt>
            <c:idx val="8"/>
            <c:bubble3D val="0"/>
            <c:spPr>
              <a:solidFill>
                <a:schemeClr val="bg1">
                  <a:lumMod val="85000"/>
                </a:schemeClr>
              </a:solidFill>
              <a:ln>
                <a:noFill/>
              </a:ln>
              <a:effectLst/>
            </c:spPr>
            <c:extLst>
              <c:ext xmlns:c16="http://schemas.microsoft.com/office/drawing/2014/chart" uri="{C3380CC4-5D6E-409C-BE32-E72D297353CC}">
                <c16:uniqueId val="{00000011-96E9-44CB-87EB-4DF810F99304}"/>
              </c:ext>
            </c:extLst>
          </c:dPt>
          <c:dPt>
            <c:idx val="9"/>
            <c:bubble3D val="0"/>
            <c:spPr>
              <a:solidFill>
                <a:schemeClr val="bg1">
                  <a:lumMod val="85000"/>
                </a:schemeClr>
              </a:solidFill>
              <a:ln>
                <a:noFill/>
              </a:ln>
              <a:effectLst/>
            </c:spPr>
            <c:extLst>
              <c:ext xmlns:c16="http://schemas.microsoft.com/office/drawing/2014/chart" uri="{C3380CC4-5D6E-409C-BE32-E72D297353CC}">
                <c16:uniqueId val="{00000013-96E9-44CB-87EB-4DF810F99304}"/>
              </c:ext>
            </c:extLst>
          </c:dPt>
          <c:dLbls>
            <c:dLbl>
              <c:idx val="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extLst>
                <c:ext xmlns:c16="http://schemas.microsoft.com/office/drawing/2014/chart" uri="{C3380CC4-5D6E-409C-BE32-E72D297353CC}">
                  <c16:uniqueId val="{00000001-96E9-44CB-87EB-4DF810F99304}"/>
                </c:ext>
              </c:extLst>
            </c:dLbl>
            <c:dLbl>
              <c:idx val="1"/>
              <c:delete val="1"/>
              <c:extLst>
                <c:ext xmlns:c15="http://schemas.microsoft.com/office/drawing/2012/chart" uri="{CE6537A1-D6FC-4f65-9D91-7224C49458BB}"/>
                <c:ext xmlns:c16="http://schemas.microsoft.com/office/drawing/2014/chart" uri="{C3380CC4-5D6E-409C-BE32-E72D297353CC}">
                  <c16:uniqueId val="{00000003-96E9-44CB-87EB-4DF810F99304}"/>
                </c:ext>
              </c:extLst>
            </c:dLbl>
            <c:dLbl>
              <c:idx val="2"/>
              <c:layout>
                <c:manualLayout>
                  <c:x val="0.11968086996017546"/>
                  <c:y val="-0.17211058655634551"/>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6E9-44CB-87EB-4DF810F99304}"/>
                </c:ext>
              </c:extLst>
            </c:dLbl>
            <c:dLbl>
              <c:idx val="3"/>
              <c:delete val="1"/>
              <c:extLst>
                <c:ext xmlns:c15="http://schemas.microsoft.com/office/drawing/2012/chart" uri="{CE6537A1-D6FC-4f65-9D91-7224C49458BB}"/>
                <c:ext xmlns:c16="http://schemas.microsoft.com/office/drawing/2014/chart" uri="{C3380CC4-5D6E-409C-BE32-E72D297353CC}">
                  <c16:uniqueId val="{00000007-96E9-44CB-87EB-4DF810F99304}"/>
                </c:ext>
              </c:extLst>
            </c:dLbl>
            <c:dLbl>
              <c:idx val="4"/>
              <c:delete val="1"/>
              <c:extLst>
                <c:ext xmlns:c15="http://schemas.microsoft.com/office/drawing/2012/chart" uri="{CE6537A1-D6FC-4f65-9D91-7224C49458BB}"/>
                <c:ext xmlns:c16="http://schemas.microsoft.com/office/drawing/2014/chart" uri="{C3380CC4-5D6E-409C-BE32-E72D297353CC}">
                  <c16:uniqueId val="{00000009-96E9-44CB-87EB-4DF810F99304}"/>
                </c:ext>
              </c:extLst>
            </c:dLbl>
            <c:dLbl>
              <c:idx val="6"/>
              <c:delete val="1"/>
              <c:extLst>
                <c:ext xmlns:c15="http://schemas.microsoft.com/office/drawing/2012/chart" uri="{CE6537A1-D6FC-4f65-9D91-7224C49458BB}"/>
                <c:ext xmlns:c16="http://schemas.microsoft.com/office/drawing/2014/chart" uri="{C3380CC4-5D6E-409C-BE32-E72D297353CC}">
                  <c16:uniqueId val="{0000000D-96E9-44CB-87EB-4DF810F99304}"/>
                </c:ext>
              </c:extLst>
            </c:dLbl>
            <c:dLbl>
              <c:idx val="7"/>
              <c:delete val="1"/>
              <c:extLst>
                <c:ext xmlns:c15="http://schemas.microsoft.com/office/drawing/2012/chart" uri="{CE6537A1-D6FC-4f65-9D91-7224C49458BB}"/>
                <c:ext xmlns:c16="http://schemas.microsoft.com/office/drawing/2014/chart" uri="{C3380CC4-5D6E-409C-BE32-E72D297353CC}">
                  <c16:uniqueId val="{0000000F-96E9-44CB-87EB-4DF810F99304}"/>
                </c:ext>
              </c:extLst>
            </c:dLbl>
            <c:dLbl>
              <c:idx val="8"/>
              <c:delete val="1"/>
              <c:extLst>
                <c:ext xmlns:c15="http://schemas.microsoft.com/office/drawing/2012/chart" uri="{CE6537A1-D6FC-4f65-9D91-7224C49458BB}"/>
                <c:ext xmlns:c16="http://schemas.microsoft.com/office/drawing/2014/chart" uri="{C3380CC4-5D6E-409C-BE32-E72D297353CC}">
                  <c16:uniqueId val="{00000011-96E9-44CB-87EB-4DF810F99304}"/>
                </c:ext>
              </c:extLst>
            </c:dLbl>
            <c:dLbl>
              <c:idx val="9"/>
              <c:delete val="1"/>
              <c:extLst>
                <c:ext xmlns:c15="http://schemas.microsoft.com/office/drawing/2012/chart" uri="{CE6537A1-D6FC-4f65-9D91-7224C49458BB}"/>
                <c:ext xmlns:c16="http://schemas.microsoft.com/office/drawing/2014/chart" uri="{C3380CC4-5D6E-409C-BE32-E72D297353CC}">
                  <c16:uniqueId val="{00000013-96E9-44CB-87EB-4DF810F99304}"/>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C00000"/>
                    </a:solidFill>
                    <a:latin typeface="+mn-lt"/>
                    <a:ea typeface="+mn-ea"/>
                    <a:cs typeface="+mn-cs"/>
                  </a:defRPr>
                </a:pPr>
                <a:endParaRPr lang="en-US"/>
              </a:p>
            </c:txPr>
            <c:showLegendKey val="0"/>
            <c:showVal val="1"/>
            <c:showCatName val="1"/>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iPhone!$C$2:$L$2</c:f>
              <c:strCache>
                <c:ptCount val="10"/>
                <c:pt idx="0">
                  <c:v>Apple profits</c:v>
                </c:pt>
                <c:pt idx="1">
                  <c:v>Cost of input: Non-China labor</c:v>
                </c:pt>
                <c:pt idx="2">
                  <c:v>China labor cost</c:v>
                </c:pt>
                <c:pt idx="3">
                  <c:v>Material cost</c:v>
                </c:pt>
                <c:pt idx="4">
                  <c:v>undefined profits</c:v>
                </c:pt>
                <c:pt idx="5">
                  <c:v>Korea profits</c:v>
                </c:pt>
                <c:pt idx="6">
                  <c:v>Japan profit</c:v>
                </c:pt>
                <c:pt idx="7">
                  <c:v>Taiwan profits</c:v>
                </c:pt>
                <c:pt idx="8">
                  <c:v>E.U. profits</c:v>
                </c:pt>
                <c:pt idx="9">
                  <c:v>Non-Apple U.S. profit</c:v>
                </c:pt>
              </c:strCache>
            </c:strRef>
          </c:cat>
          <c:val>
            <c:numRef>
              <c:f>iPhone!$C$3:$L$3</c:f>
              <c:numCache>
                <c:formatCode>General\%</c:formatCode>
                <c:ptCount val="10"/>
                <c:pt idx="0">
                  <c:v>56</c:v>
                </c:pt>
                <c:pt idx="1">
                  <c:v>3.5</c:v>
                </c:pt>
                <c:pt idx="2">
                  <c:v>1.8</c:v>
                </c:pt>
                <c:pt idx="3">
                  <c:v>21.9</c:v>
                </c:pt>
                <c:pt idx="4">
                  <c:v>5.3</c:v>
                </c:pt>
                <c:pt idx="5">
                  <c:v>4.7</c:v>
                </c:pt>
                <c:pt idx="6">
                  <c:v>0.5</c:v>
                </c:pt>
                <c:pt idx="7">
                  <c:v>0.5</c:v>
                </c:pt>
                <c:pt idx="8">
                  <c:v>1.1000000000000001</c:v>
                </c:pt>
                <c:pt idx="9">
                  <c:v>2.4</c:v>
                </c:pt>
              </c:numCache>
            </c:numRef>
          </c:val>
          <c:extLst>
            <c:ext xmlns:c16="http://schemas.microsoft.com/office/drawing/2014/chart" uri="{C3380CC4-5D6E-409C-BE32-E72D297353CC}">
              <c16:uniqueId val="{00000014-96E9-44CB-87EB-4DF810F99304}"/>
            </c:ext>
          </c:extLst>
        </c:ser>
        <c:dLbls>
          <c:showLegendKey val="0"/>
          <c:showVal val="0"/>
          <c:showCatName val="0"/>
          <c:showSerName val="0"/>
          <c:showPercent val="0"/>
          <c:showBubbleSize val="0"/>
          <c:showLeaderLines val="1"/>
        </c:dLbls>
        <c:firstSliceAng val="0"/>
      </c:pieChart>
      <c:spPr>
        <a:noFill/>
        <a:ln>
          <a:noFill/>
        </a:ln>
        <a:effectLst/>
      </c:spPr>
    </c:plotArea>
    <c:legend>
      <c:legendPos val="r"/>
      <c:legendEntry>
        <c:idx val="1"/>
        <c:delete val="1"/>
      </c:legendEntry>
      <c:layout>
        <c:manualLayout>
          <c:xMode val="edge"/>
          <c:yMode val="edge"/>
          <c:x val="0.64134513751314792"/>
          <c:y val="0.15211144267805518"/>
          <c:w val="0.30254733336450418"/>
          <c:h val="0.76259738849941339"/>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2">
          <a:lumMod val="15000"/>
          <a:lumOff val="85000"/>
        </a:schemeClr>
      </a:solidFill>
      <a:round/>
    </a:ln>
    <a:effectLst/>
  </c:spPr>
  <c:txPr>
    <a:bodyPr/>
    <a:lstStyle/>
    <a:p>
      <a:pPr>
        <a:defRPr/>
      </a:pPr>
      <a:endParaRPr lang="en-US"/>
    </a:p>
  </c:tx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921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922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922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93374605-E1FB-4C1E-BDC5-0AE901F393A2}" type="slidenum">
              <a:rPr lang="en-US"/>
              <a:pPr/>
              <a:t>‹#›</a:t>
            </a:fld>
            <a:endParaRPr lang="en-US"/>
          </a:p>
        </p:txBody>
      </p:sp>
    </p:spTree>
    <p:extLst>
      <p:ext uri="{BB962C8B-B14F-4D97-AF65-F5344CB8AC3E}">
        <p14:creationId xmlns:p14="http://schemas.microsoft.com/office/powerpoint/2010/main" val="27976754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512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512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75A8CA3E-C2A0-4044-862E-54ABA8A9C678}" type="slidenum">
              <a:rPr lang="en-US"/>
              <a:pPr/>
              <a:t>‹#›</a:t>
            </a:fld>
            <a:endParaRPr lang="en-US"/>
          </a:p>
        </p:txBody>
      </p:sp>
    </p:spTree>
    <p:extLst>
      <p:ext uri="{BB962C8B-B14F-4D97-AF65-F5344CB8AC3E}">
        <p14:creationId xmlns:p14="http://schemas.microsoft.com/office/powerpoint/2010/main" val="324594678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3958F0-69B9-45CF-9050-38122507D69B}" type="slidenum">
              <a:rPr kumimoji="0" lang="en-US" sz="13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3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6146" name="Rectangle 2"/>
          <p:cNvSpPr>
            <a:spLocks noGrp="1" noRot="1" noChangeAspect="1" noChangeArrowheads="1" noTextEdit="1"/>
          </p:cNvSpPr>
          <p:nvPr>
            <p:ph type="sldImg"/>
          </p:nvPr>
        </p:nvSpPr>
        <p:spPr>
          <a:xfrm>
            <a:off x="457200" y="720725"/>
            <a:ext cx="6400800" cy="3600450"/>
          </a:xfrm>
          <a:ln/>
        </p:spPr>
      </p:sp>
      <p:sp>
        <p:nvSpPr>
          <p:cNvPr id="6147" name="Rectangle 3"/>
          <p:cNvSpPr>
            <a:spLocks noGrp="1" noChangeArrowheads="1"/>
          </p:cNvSpPr>
          <p:nvPr>
            <p:ph type="body" idx="1"/>
          </p:nvPr>
        </p:nvSpPr>
        <p:spPr/>
        <p:txBody>
          <a:bodyPr/>
          <a:lstStyle/>
          <a:p>
            <a:r>
              <a:rPr lang="en-US" dirty="0"/>
              <a:t>* Hello everyone, my name is Yao, I like to thank you for your participation and welcome your questions. As we did yesterday, may I ask everyone to raise the questions at the end of the webinar, we will leave enough time for that – thank you. * Hello everyone, welcome to the webinar of teaching SCA: from problem solving to problem discovery. Today we will talk about sourcing analytics - how to use data analytics to support sourcing decisions and negotiations, especially, for identifying and selecting new suppliers.</a:t>
            </a:r>
            <a:endParaRPr lang="en-US" sz="1200" dirty="0">
              <a:latin typeface="Calibri" panose="020F0502020204030204" pitchFamily="34"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4564224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first talk about how to identify the company’s needs and define supplier selection criteria, which need to be aligned with the company’s strategic objectives.</a:t>
            </a:r>
          </a:p>
        </p:txBody>
      </p:sp>
      <p:sp>
        <p:nvSpPr>
          <p:cNvPr id="4" name="Slide Number Placeholder 3"/>
          <p:cNvSpPr>
            <a:spLocks noGrp="1"/>
          </p:cNvSpPr>
          <p:nvPr>
            <p:ph type="sldNum" sz="quarter" idx="5"/>
          </p:nvPr>
        </p:nvSpPr>
        <p:spPr/>
        <p:txBody>
          <a:bodyPr/>
          <a:lstStyle/>
          <a:p>
            <a:fld id="{75A8CA3E-C2A0-4044-862E-54ABA8A9C678}" type="slidenum">
              <a:rPr lang="en-US" smtClean="0"/>
              <a:pPr/>
              <a:t>10</a:t>
            </a:fld>
            <a:endParaRPr lang="en-US"/>
          </a:p>
        </p:txBody>
      </p:sp>
    </p:spTree>
    <p:extLst>
      <p:ext uri="{BB962C8B-B14F-4D97-AF65-F5344CB8AC3E}">
        <p14:creationId xmlns:p14="http://schemas.microsoft.com/office/powerpoint/2010/main" val="22020337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analysis you can do to identify the company’s needs, but here let me show you the most important ones. The profit and cost analysis of the US IT industry in 2020 shows that Apple didn’t have the highest profit despite its highest cost and revenue. Indeed, MSFT made more profit with less cost than Apple. Google is large but its profit is below the regression line. FB is smaller but highly profitable – with about 1/3 of Google’s spending, its operating income is close to that of Google. Finally, IBM and HP are smaller and barely profitable in 2020.</a:t>
            </a:r>
          </a:p>
        </p:txBody>
      </p:sp>
      <p:sp>
        <p:nvSpPr>
          <p:cNvPr id="4" name="Slide Number Placeholder 3"/>
          <p:cNvSpPr>
            <a:spLocks noGrp="1"/>
          </p:cNvSpPr>
          <p:nvPr>
            <p:ph type="sldNum" sz="quarter" idx="5"/>
          </p:nvPr>
        </p:nvSpPr>
        <p:spPr/>
        <p:txBody>
          <a:bodyPr/>
          <a:lstStyle/>
          <a:p>
            <a:fld id="{75A8CA3E-C2A0-4044-862E-54ABA8A9C678}" type="slidenum">
              <a:rPr lang="en-US" smtClean="0"/>
              <a:pPr/>
              <a:t>11</a:t>
            </a:fld>
            <a:endParaRPr lang="en-US"/>
          </a:p>
        </p:txBody>
      </p:sp>
    </p:spTree>
    <p:extLst>
      <p:ext uri="{BB962C8B-B14F-4D97-AF65-F5344CB8AC3E}">
        <p14:creationId xmlns:p14="http://schemas.microsoft.com/office/powerpoint/2010/main" val="30706277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t>* A revenue breakdown of the US technology hardware industry provides more details on these companies’ priorities. Comparatively, Apple performed very well on COGS, 62% of revenue vs. industry average 67%. But even for Apple, COGS is still the biggest cost driver! * With a COGS of 81%, HP didn’t look like a technology company because its value added is too small. Dell had an average performance on COGS but its SG&amp;A is too high, almost doubling the industry’s average! So for Apple and HP, the priority is COGS, for Dell, it is both COGS and SGA.</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t>COGS includes: Raw materials, Items purchased for resale, Freight-in costs, Purchase returns and allowances, Trade or cash discounts, Factory labor,</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t>Parts used in production, Storage costs, Factory overhead.</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t>COGS = Beginning Inventory + Additional Inventory - Ending Inventory.</a:t>
            </a:r>
          </a:p>
        </p:txBody>
      </p:sp>
      <p:sp>
        <p:nvSpPr>
          <p:cNvPr id="4" name="Slide Number Placeholder 3"/>
          <p:cNvSpPr>
            <a:spLocks noGrp="1"/>
          </p:cNvSpPr>
          <p:nvPr>
            <p:ph type="sldNum" sz="quarter" idx="5"/>
          </p:nvPr>
        </p:nvSpPr>
        <p:spPr/>
        <p:txBody>
          <a:bodyPr/>
          <a:lstStyle/>
          <a:p>
            <a:fld id="{75A8CA3E-C2A0-4044-862E-54ABA8A9C678}" type="slidenum">
              <a:rPr lang="en-US" smtClean="0"/>
              <a:pPr/>
              <a:t>12</a:t>
            </a:fld>
            <a:endParaRPr lang="en-US"/>
          </a:p>
        </p:txBody>
      </p:sp>
    </p:spTree>
    <p:extLst>
      <p:ext uri="{BB962C8B-B14F-4D97-AF65-F5344CB8AC3E}">
        <p14:creationId xmlns:p14="http://schemas.microsoft.com/office/powerpoint/2010/main" val="28204589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Long story short, to source critical components like CPU and memory, suppliers should be selected based on three criteria: technical capability, cost, and business continuity. * For capability, the ideal suppliers should be innovative, and have a strong technical and engineering capability (high value added), they should also have sufficient manufacturing capacity &amp; high quality. * For cost, the supplier should offer an attractive pricing to buyers, and even with that pricing, the supplier should be profitable, otherwise, it cannot sustain the good pricing. Ideally, Apple should also have more bargain power than the supplier. * For continuity, the suppliers should have a rock solid financial health, and so it should not bankrupt any time soon. Finally, of course, the suppliers should not leak IP and will not become a competitor.</a:t>
            </a:r>
          </a:p>
        </p:txBody>
      </p:sp>
      <p:sp>
        <p:nvSpPr>
          <p:cNvPr id="4" name="Slide Number Placeholder 3"/>
          <p:cNvSpPr>
            <a:spLocks noGrp="1"/>
          </p:cNvSpPr>
          <p:nvPr>
            <p:ph type="sldNum" sz="quarter" idx="10"/>
          </p:nvPr>
        </p:nvSpPr>
        <p:spPr/>
        <p:txBody>
          <a:bodyPr/>
          <a:lstStyle/>
          <a:p>
            <a:fld id="{75A8CA3E-C2A0-4044-862E-54ABA8A9C678}" type="slidenum">
              <a:rPr lang="en-US" smtClean="0"/>
              <a:pPr/>
              <a:t>13</a:t>
            </a:fld>
            <a:endParaRPr lang="en-US" dirty="0"/>
          </a:p>
        </p:txBody>
      </p:sp>
    </p:spTree>
    <p:extLst>
      <p:ext uri="{BB962C8B-B14F-4D97-AF65-F5344CB8AC3E}">
        <p14:creationId xmlns:p14="http://schemas.microsoft.com/office/powerpoint/2010/main" val="33779447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use market intelligence to analyze the supplying markets to identify potential suppliers.</a:t>
            </a:r>
          </a:p>
        </p:txBody>
      </p:sp>
      <p:sp>
        <p:nvSpPr>
          <p:cNvPr id="4" name="Slide Number Placeholder 3"/>
          <p:cNvSpPr>
            <a:spLocks noGrp="1"/>
          </p:cNvSpPr>
          <p:nvPr>
            <p:ph type="sldNum" sz="quarter" idx="5"/>
          </p:nvPr>
        </p:nvSpPr>
        <p:spPr/>
        <p:txBody>
          <a:bodyPr/>
          <a:lstStyle/>
          <a:p>
            <a:fld id="{75A8CA3E-C2A0-4044-862E-54ABA8A9C678}" type="slidenum">
              <a:rPr lang="en-US" smtClean="0"/>
              <a:pPr/>
              <a:t>14</a:t>
            </a:fld>
            <a:endParaRPr lang="en-US"/>
          </a:p>
        </p:txBody>
      </p:sp>
    </p:spTree>
    <p:extLst>
      <p:ext uri="{BB962C8B-B14F-4D97-AF65-F5344CB8AC3E}">
        <p14:creationId xmlns:p14="http://schemas.microsoft.com/office/powerpoint/2010/main" val="37849618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t>Where to look for semi-conductor suppliers? Let us check out the countries with the strongest semiconductors industry. By revenue, we have US, China, Taiwan, Korea, Japan, …</a:t>
            </a:r>
          </a:p>
          <a:p>
            <a:endParaRPr lang="en-US" dirty="0"/>
          </a:p>
        </p:txBody>
      </p:sp>
      <p:sp>
        <p:nvSpPr>
          <p:cNvPr id="4" name="Slide Number Placeholder 3"/>
          <p:cNvSpPr>
            <a:spLocks noGrp="1"/>
          </p:cNvSpPr>
          <p:nvPr>
            <p:ph type="sldNum" sz="quarter" idx="5"/>
          </p:nvPr>
        </p:nvSpPr>
        <p:spPr/>
        <p:txBody>
          <a:bodyPr/>
          <a:lstStyle/>
          <a:p>
            <a:fld id="{75A8CA3E-C2A0-4044-862E-54ABA8A9C678}" type="slidenum">
              <a:rPr lang="en-US" smtClean="0"/>
              <a:pPr/>
              <a:t>15</a:t>
            </a:fld>
            <a:endParaRPr lang="en-US"/>
          </a:p>
        </p:txBody>
      </p:sp>
    </p:spTree>
    <p:extLst>
      <p:ext uri="{BB962C8B-B14F-4D97-AF65-F5344CB8AC3E}">
        <p14:creationId xmlns:p14="http://schemas.microsoft.com/office/powerpoint/2010/main" val="9650623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bar chart provides a better picture, US is the no 1 in revenue, far bigger than other countries. Surprisingly Taiwan is no 2 in semiconductor, which is followed by China, Korea, Japan, Germany, Switzerland, Netherlands and Canada. </a:t>
            </a:r>
          </a:p>
        </p:txBody>
      </p:sp>
      <p:sp>
        <p:nvSpPr>
          <p:cNvPr id="4" name="Slide Number Placeholder 3"/>
          <p:cNvSpPr>
            <a:spLocks noGrp="1"/>
          </p:cNvSpPr>
          <p:nvPr>
            <p:ph type="sldNum" sz="quarter" idx="5"/>
          </p:nvPr>
        </p:nvSpPr>
        <p:spPr/>
        <p:txBody>
          <a:bodyPr/>
          <a:lstStyle/>
          <a:p>
            <a:fld id="{75A8CA3E-C2A0-4044-862E-54ABA8A9C678}" type="slidenum">
              <a:rPr lang="en-US" smtClean="0"/>
              <a:pPr/>
              <a:t>16</a:t>
            </a:fld>
            <a:endParaRPr lang="en-US"/>
          </a:p>
        </p:txBody>
      </p:sp>
    </p:spTree>
    <p:extLst>
      <p:ext uri="{BB962C8B-B14F-4D97-AF65-F5344CB8AC3E}">
        <p14:creationId xmlns:p14="http://schemas.microsoft.com/office/powerpoint/2010/main" val="20565802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look at the growth of revenue by country for semiconductors, which implies the growth potential. Usually countries with the highest revenue do not have the highest growth, but here we got two exceptions: Taiwan and Korea, they are among the largest and also among the highest growing economies in semiconductors – amazing!</a:t>
            </a:r>
          </a:p>
        </p:txBody>
      </p:sp>
      <p:sp>
        <p:nvSpPr>
          <p:cNvPr id="4" name="Slide Number Placeholder 3"/>
          <p:cNvSpPr>
            <a:spLocks noGrp="1"/>
          </p:cNvSpPr>
          <p:nvPr>
            <p:ph type="sldNum" sz="quarter" idx="5"/>
          </p:nvPr>
        </p:nvSpPr>
        <p:spPr/>
        <p:txBody>
          <a:bodyPr/>
          <a:lstStyle/>
          <a:p>
            <a:fld id="{75A8CA3E-C2A0-4044-862E-54ABA8A9C678}" type="slidenum">
              <a:rPr lang="en-US" smtClean="0"/>
              <a:pPr/>
              <a:t>17</a:t>
            </a:fld>
            <a:endParaRPr lang="en-US"/>
          </a:p>
        </p:txBody>
      </p:sp>
    </p:spTree>
    <p:extLst>
      <p:ext uri="{BB962C8B-B14F-4D97-AF65-F5344CB8AC3E}">
        <p14:creationId xmlns:p14="http://schemas.microsoft.com/office/powerpoint/2010/main" val="1689144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Having identified the countries for semiconductor suppliers, let’s now look at the competition intensity in each country to identify the major suppliers, and measure the suppliers’ market power and their stability over time.</a:t>
            </a:r>
          </a:p>
        </p:txBody>
      </p:sp>
      <p:sp>
        <p:nvSpPr>
          <p:cNvPr id="4" name="Slide Number Placeholder 3"/>
          <p:cNvSpPr>
            <a:spLocks noGrp="1"/>
          </p:cNvSpPr>
          <p:nvPr>
            <p:ph type="sldNum" sz="quarter" idx="5"/>
          </p:nvPr>
        </p:nvSpPr>
        <p:spPr/>
        <p:txBody>
          <a:bodyPr/>
          <a:lstStyle/>
          <a:p>
            <a:fld id="{75A8CA3E-C2A0-4044-862E-54ABA8A9C678}" type="slidenum">
              <a:rPr lang="en-US" smtClean="0"/>
              <a:pPr/>
              <a:t>18</a:t>
            </a:fld>
            <a:endParaRPr lang="en-US"/>
          </a:p>
        </p:txBody>
      </p:sp>
    </p:spTree>
    <p:extLst>
      <p:ext uri="{BB962C8B-B14F-4D97-AF65-F5344CB8AC3E}">
        <p14:creationId xmlns:p14="http://schemas.microsoft.com/office/powerpoint/2010/main" val="1380846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The market of the US semiconductors manufacturers is becoming less concentrated in recent years as the market share of the largest companies is shrinking! The market is relatively competitive with a few large sharks and many smaller fish. The biggest companies are, Intel, Qualcomm, Micron, TI, and they maintained a relatively stable market share.</a:t>
            </a:r>
          </a:p>
        </p:txBody>
      </p:sp>
      <p:sp>
        <p:nvSpPr>
          <p:cNvPr id="4" name="Slide Number Placeholder 3"/>
          <p:cNvSpPr>
            <a:spLocks noGrp="1"/>
          </p:cNvSpPr>
          <p:nvPr>
            <p:ph type="sldNum" sz="quarter" idx="5"/>
          </p:nvPr>
        </p:nvSpPr>
        <p:spPr/>
        <p:txBody>
          <a:bodyPr/>
          <a:lstStyle/>
          <a:p>
            <a:fld id="{75A8CA3E-C2A0-4044-862E-54ABA8A9C678}" type="slidenum">
              <a:rPr lang="en-US" smtClean="0"/>
              <a:pPr/>
              <a:t>19</a:t>
            </a:fld>
            <a:endParaRPr lang="en-US"/>
          </a:p>
        </p:txBody>
      </p:sp>
    </p:spTree>
    <p:extLst>
      <p:ext uri="{BB962C8B-B14F-4D97-AF65-F5344CB8AC3E}">
        <p14:creationId xmlns:p14="http://schemas.microsoft.com/office/powerpoint/2010/main" val="2939744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Sourcing is not just about negotiation, it is heavily data driven! A typical company may spend hundreds of millions $ on … from …, so rationalizing and managing suppliers involves intensive data analysis. * Meanwhile, new suppliers (new products &amp; services) emerge constantly and corporate change (M&amp;A) also happens constantly – this requires frequent adjustments of the supply base. * Data analytics can provide the insights and intelligence needed to support such sourcing decisions. In some sense, sourcing is all about analytics!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A8CA3E-C2A0-4044-862E-54ABA8A9C678}" type="slidenum">
              <a:rPr kumimoji="0" 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3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8230894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at these suppliers’ net incomes, however, we see more fluctuations. Although Intel and Texas instruments have stable net income throughout, Micron and Qualcomm fluctuated a lot in recent years. </a:t>
            </a:r>
          </a:p>
        </p:txBody>
      </p:sp>
      <p:sp>
        <p:nvSpPr>
          <p:cNvPr id="4" name="Slide Number Placeholder 3"/>
          <p:cNvSpPr>
            <a:spLocks noGrp="1"/>
          </p:cNvSpPr>
          <p:nvPr>
            <p:ph type="sldNum" sz="quarter" idx="5"/>
          </p:nvPr>
        </p:nvSpPr>
        <p:spPr/>
        <p:txBody>
          <a:bodyPr/>
          <a:lstStyle/>
          <a:p>
            <a:fld id="{75A8CA3E-C2A0-4044-862E-54ABA8A9C678}" type="slidenum">
              <a:rPr lang="en-US" smtClean="0"/>
              <a:pPr/>
              <a:t>20</a:t>
            </a:fld>
            <a:endParaRPr lang="en-US"/>
          </a:p>
        </p:txBody>
      </p:sp>
    </p:spTree>
    <p:extLst>
      <p:ext uri="{BB962C8B-B14F-4D97-AF65-F5344CB8AC3E}">
        <p14:creationId xmlns:p14="http://schemas.microsoft.com/office/powerpoint/2010/main" val="4091220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Comparing the semiconductors industry among US, Taiwan and Korea over time, we can see that US semiconductors is the largest in revenue and profits, and also growing fast especially during COVID. In comparison, Taiwan’s semiconductor industry is on the rise, but Korea seems more fluctuated.</a:t>
            </a:r>
          </a:p>
          <a:p>
            <a:endParaRPr lang="en-US" dirty="0"/>
          </a:p>
        </p:txBody>
      </p:sp>
      <p:sp>
        <p:nvSpPr>
          <p:cNvPr id="4" name="Slide Number Placeholder 3"/>
          <p:cNvSpPr>
            <a:spLocks noGrp="1"/>
          </p:cNvSpPr>
          <p:nvPr>
            <p:ph type="sldNum" sz="quarter" idx="5"/>
          </p:nvPr>
        </p:nvSpPr>
        <p:spPr/>
        <p:txBody>
          <a:bodyPr/>
          <a:lstStyle/>
          <a:p>
            <a:fld id="{75A8CA3E-C2A0-4044-862E-54ABA8A9C678}" type="slidenum">
              <a:rPr lang="en-US" smtClean="0"/>
              <a:pPr/>
              <a:t>21</a:t>
            </a:fld>
            <a:endParaRPr lang="en-US"/>
          </a:p>
        </p:txBody>
      </p:sp>
    </p:spTree>
    <p:extLst>
      <p:ext uri="{BB962C8B-B14F-4D97-AF65-F5344CB8AC3E}">
        <p14:creationId xmlns:p14="http://schemas.microsoft.com/office/powerpoint/2010/main" val="26677319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Suppose we choose US, Taiwan, Japan and Korea. Looking at the enterprise ranking of semi-conductors suppliers in these countries, some potential suppliers for the CPU of iPhone could be Intel, TSMC, Qualcomm, </a:t>
            </a:r>
            <a:r>
              <a:rPr lang="en-US" dirty="0" err="1"/>
              <a:t>Gobalfoundries</a:t>
            </a:r>
            <a:r>
              <a:rPr lang="en-US" dirty="0"/>
              <a:t>, …</a:t>
            </a:r>
          </a:p>
        </p:txBody>
      </p:sp>
      <p:sp>
        <p:nvSpPr>
          <p:cNvPr id="4" name="Slide Number Placeholder 3"/>
          <p:cNvSpPr>
            <a:spLocks noGrp="1"/>
          </p:cNvSpPr>
          <p:nvPr>
            <p:ph type="sldNum" sz="quarter" idx="5"/>
          </p:nvPr>
        </p:nvSpPr>
        <p:spPr/>
        <p:txBody>
          <a:bodyPr/>
          <a:lstStyle/>
          <a:p>
            <a:fld id="{75A8CA3E-C2A0-4044-862E-54ABA8A9C678}" type="slidenum">
              <a:rPr lang="en-US" smtClean="0"/>
              <a:pPr/>
              <a:t>22</a:t>
            </a:fld>
            <a:endParaRPr lang="en-US"/>
          </a:p>
        </p:txBody>
      </p:sp>
    </p:spTree>
    <p:extLst>
      <p:ext uri="{BB962C8B-B14F-4D97-AF65-F5344CB8AC3E}">
        <p14:creationId xmlns:p14="http://schemas.microsoft.com/office/powerpoint/2010/main" val="25911616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us also include Samsung as a benchmark because it was a reliable supplier of CPU for Apple.</a:t>
            </a:r>
          </a:p>
        </p:txBody>
      </p:sp>
      <p:sp>
        <p:nvSpPr>
          <p:cNvPr id="4" name="Slide Number Placeholder 3"/>
          <p:cNvSpPr>
            <a:spLocks noGrp="1"/>
          </p:cNvSpPr>
          <p:nvPr>
            <p:ph type="sldNum" sz="quarter" idx="10"/>
          </p:nvPr>
        </p:nvSpPr>
        <p:spPr/>
        <p:txBody>
          <a:bodyPr/>
          <a:lstStyle/>
          <a:p>
            <a:fld id="{75A8CA3E-C2A0-4044-862E-54ABA8A9C678}" type="slidenum">
              <a:rPr lang="en-US" smtClean="0"/>
              <a:pPr/>
              <a:t>23</a:t>
            </a:fld>
            <a:endParaRPr lang="en-US" dirty="0"/>
          </a:p>
        </p:txBody>
      </p:sp>
    </p:spTree>
    <p:extLst>
      <p:ext uri="{BB962C8B-B14F-4D97-AF65-F5344CB8AC3E}">
        <p14:creationId xmlns:p14="http://schemas.microsoft.com/office/powerpoint/2010/main" val="9521650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30000"/>
              </a:lnSpc>
              <a:spcBef>
                <a:spcPts val="0"/>
              </a:spcBef>
              <a:buFont typeface="+mj-lt"/>
              <a:buNone/>
            </a:pPr>
            <a:r>
              <a:rPr lang="en-US" sz="1200" dirty="0">
                <a:solidFill>
                  <a:srgbClr val="FF0000"/>
                </a:solidFill>
                <a:latin typeface="Georgia" panose="02040502050405020303" pitchFamily="18" charset="0"/>
              </a:rPr>
              <a:t>Now let’s analyze these suppliers to understand their </a:t>
            </a:r>
            <a:r>
              <a:rPr lang="en-US" dirty="0"/>
              <a:t>technical capability &amp; pricing, profitability, and financial health.</a:t>
            </a:r>
            <a:endParaRPr lang="en-US" sz="1200" dirty="0">
              <a:solidFill>
                <a:srgbClr val="FF0000"/>
              </a:solidFill>
              <a:latin typeface="Georgia" panose="02040502050405020303" pitchFamily="18" charset="0"/>
            </a:endParaRPr>
          </a:p>
        </p:txBody>
      </p:sp>
      <p:sp>
        <p:nvSpPr>
          <p:cNvPr id="4" name="Slide Number Placeholder 3"/>
          <p:cNvSpPr>
            <a:spLocks noGrp="1"/>
          </p:cNvSpPr>
          <p:nvPr>
            <p:ph type="sldNum" sz="quarter" idx="5"/>
          </p:nvPr>
        </p:nvSpPr>
        <p:spPr/>
        <p:txBody>
          <a:bodyPr/>
          <a:lstStyle/>
          <a:p>
            <a:fld id="{75A8CA3E-C2A0-4044-862E-54ABA8A9C678}" type="slidenum">
              <a:rPr lang="en-US" smtClean="0"/>
              <a:pPr/>
              <a:t>24</a:t>
            </a:fld>
            <a:endParaRPr lang="en-US"/>
          </a:p>
        </p:txBody>
      </p:sp>
    </p:spTree>
    <p:extLst>
      <p:ext uri="{BB962C8B-B14F-4D97-AF65-F5344CB8AC3E}">
        <p14:creationId xmlns:p14="http://schemas.microsoft.com/office/powerpoint/2010/main" val="8458262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objectives of the supplier analysis is first to identify the best supplier(s) meeting the criteria, and second to support negotiation and bargaining. * We will first perform a pricing and profitability analysis to understand their technology (or value added), their pricing, and their profitability. * Then we will do a financial health analysis to assess their short and long-term liabilities and risks. </a:t>
            </a:r>
          </a:p>
          <a:p>
            <a:endParaRPr lang="en-US" dirty="0"/>
          </a:p>
          <a:p>
            <a:endParaRPr lang="en-US" dirty="0"/>
          </a:p>
        </p:txBody>
      </p:sp>
      <p:sp>
        <p:nvSpPr>
          <p:cNvPr id="4" name="Slide Number Placeholder 3"/>
          <p:cNvSpPr>
            <a:spLocks noGrp="1"/>
          </p:cNvSpPr>
          <p:nvPr>
            <p:ph type="sldNum" sz="quarter" idx="5"/>
          </p:nvPr>
        </p:nvSpPr>
        <p:spPr/>
        <p:txBody>
          <a:bodyPr/>
          <a:lstStyle/>
          <a:p>
            <a:fld id="{75A8CA3E-C2A0-4044-862E-54ABA8A9C678}" type="slidenum">
              <a:rPr lang="en-US" smtClean="0"/>
              <a:pPr/>
              <a:t>25</a:t>
            </a:fld>
            <a:endParaRPr lang="en-US"/>
          </a:p>
        </p:txBody>
      </p:sp>
    </p:spTree>
    <p:extLst>
      <p:ext uri="{BB962C8B-B14F-4D97-AF65-F5344CB8AC3E}">
        <p14:creationId xmlns:p14="http://schemas.microsoft.com/office/powerpoint/2010/main" val="22630953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 How to measure a company’s technology and innovation? One way is gross margin. High value-added products typically have high pricing and thus high gross margin. To measure profitability, we will use net margin. * A</a:t>
            </a:r>
            <a:r>
              <a:rPr lang="en-US" dirty="0">
                <a:sym typeface="Wingdings" panose="05000000000000000000" pitchFamily="2" charset="2"/>
              </a:rPr>
              <a:t>n ideal supplier (for long-term relationship) is the one that can offer an attractive pricing to the buyers, and even with that pricing, it can still be very profitable, so it can sustain the attractive pricing. * A deceiving supplier is the one that offers you an attractive pricing but can barely make $ from it. It is deceiving because it may look good initially but actually is a bad choice because it may bankrupt and eventually you will have to pay.</a:t>
            </a:r>
          </a:p>
        </p:txBody>
      </p:sp>
      <p:sp>
        <p:nvSpPr>
          <p:cNvPr id="4" name="Slide Number Placeholder 3"/>
          <p:cNvSpPr>
            <a:spLocks noGrp="1"/>
          </p:cNvSpPr>
          <p:nvPr>
            <p:ph type="sldNum" sz="quarter" idx="5"/>
          </p:nvPr>
        </p:nvSpPr>
        <p:spPr/>
        <p:txBody>
          <a:bodyPr/>
          <a:lstStyle/>
          <a:p>
            <a:fld id="{75A8CA3E-C2A0-4044-862E-54ABA8A9C678}" type="slidenum">
              <a:rPr lang="en-US" smtClean="0"/>
              <a:pPr/>
              <a:t>26</a:t>
            </a:fld>
            <a:endParaRPr lang="en-US"/>
          </a:p>
        </p:txBody>
      </p:sp>
    </p:spTree>
    <p:extLst>
      <p:ext uri="{BB962C8B-B14F-4D97-AF65-F5344CB8AC3E}">
        <p14:creationId xmlns:p14="http://schemas.microsoft.com/office/powerpoint/2010/main" val="42491358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Coming back to Apple story, let’s compare the selected suppliers side-by-side first in terms of size. We can see that in 2020, Samsung &gt; Intel &gt; TSMC &gt; Qualcomm &gt; Global Foundries which suffered some loss in this year.</a:t>
            </a:r>
          </a:p>
        </p:txBody>
      </p:sp>
      <p:sp>
        <p:nvSpPr>
          <p:cNvPr id="4" name="Slide Number Placeholder 3"/>
          <p:cNvSpPr>
            <a:spLocks noGrp="1"/>
          </p:cNvSpPr>
          <p:nvPr>
            <p:ph type="sldNum" sz="quarter" idx="5"/>
          </p:nvPr>
        </p:nvSpPr>
        <p:spPr/>
        <p:txBody>
          <a:bodyPr/>
          <a:lstStyle/>
          <a:p>
            <a:fld id="{75A8CA3E-C2A0-4044-862E-54ABA8A9C678}" type="slidenum">
              <a:rPr lang="en-US" smtClean="0"/>
              <a:pPr/>
              <a:t>27</a:t>
            </a:fld>
            <a:endParaRPr lang="en-US"/>
          </a:p>
        </p:txBody>
      </p:sp>
    </p:spTree>
    <p:extLst>
      <p:ext uri="{BB962C8B-B14F-4D97-AF65-F5344CB8AC3E}">
        <p14:creationId xmlns:p14="http://schemas.microsoft.com/office/powerpoint/2010/main" val="37631243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enterprise comparison on profitability reveals some key insights: First, GF (blue) lost badly in this year, Samsung was profitable but not as much as the other three, Qualcomm, Intel and TSMC – understandable because Samsung produced not only semiconductors but also a variety of household appliances. Looking at Intel,  Qualcomm, TSMC, we first find that their gross margins are in the range of 50-60%, implies their technical capability and innovation. Second, Qualcomm has the highest gross margin but the lowest operating and net margins. On the contrary, TSMC has the lowest gross margin but the highest operating and net margins, Intel is in between. The key insight is, out of QC, INTC and TSMC, TSMC had the lowest pricing and made the highest profit.</a:t>
            </a:r>
          </a:p>
        </p:txBody>
      </p:sp>
      <p:sp>
        <p:nvSpPr>
          <p:cNvPr id="4" name="Slide Number Placeholder 3"/>
          <p:cNvSpPr>
            <a:spLocks noGrp="1"/>
          </p:cNvSpPr>
          <p:nvPr>
            <p:ph type="sldNum" sz="quarter" idx="5"/>
          </p:nvPr>
        </p:nvSpPr>
        <p:spPr/>
        <p:txBody>
          <a:bodyPr/>
          <a:lstStyle/>
          <a:p>
            <a:fld id="{75A8CA3E-C2A0-4044-862E-54ABA8A9C678}" type="slidenum">
              <a:rPr lang="en-US" smtClean="0"/>
              <a:pPr/>
              <a:t>28</a:t>
            </a:fld>
            <a:endParaRPr lang="en-US"/>
          </a:p>
        </p:txBody>
      </p:sp>
    </p:spTree>
    <p:extLst>
      <p:ext uri="{BB962C8B-B14F-4D97-AF65-F5344CB8AC3E}">
        <p14:creationId xmlns:p14="http://schemas.microsoft.com/office/powerpoint/2010/main" val="23194404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revenue breakdown of 2020 US and Taiwan semiconductors provides more details. US semiconductors, on average, have a higher gross margin (pricing) than Taiwan semiconductors. Comparing individual suppliers, TSMC has the lowest gross margin (pricing), lowest SGA and highest net margin, Qualcomm is the opposite case with the highest gross margin (pricing), highest SGA cost and lowest net margin, Intel is in between. Indeed, TSMC has SGA of 2%! Far below everyone else. However, we also see that Qualcomm spent the highest in RD, TSMC the least – however, Apple is not hiring TSMC to do RD but only manufacturing.</a:t>
            </a:r>
          </a:p>
        </p:txBody>
      </p:sp>
      <p:sp>
        <p:nvSpPr>
          <p:cNvPr id="4" name="Slide Number Placeholder 3"/>
          <p:cNvSpPr>
            <a:spLocks noGrp="1"/>
          </p:cNvSpPr>
          <p:nvPr>
            <p:ph type="sldNum" sz="quarter" idx="5"/>
          </p:nvPr>
        </p:nvSpPr>
        <p:spPr/>
        <p:txBody>
          <a:bodyPr/>
          <a:lstStyle/>
          <a:p>
            <a:fld id="{75A8CA3E-C2A0-4044-862E-54ABA8A9C678}" type="slidenum">
              <a:rPr lang="en-US" smtClean="0"/>
              <a:pPr/>
              <a:t>29</a:t>
            </a:fld>
            <a:endParaRPr lang="en-US"/>
          </a:p>
        </p:txBody>
      </p:sp>
    </p:spTree>
    <p:extLst>
      <p:ext uri="{BB962C8B-B14F-4D97-AF65-F5344CB8AC3E}">
        <p14:creationId xmlns:p14="http://schemas.microsoft.com/office/powerpoint/2010/main" val="33001537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Let me use the iPhone story to showcase the impact of sourcing analytics. * iPhone was highly profitable, from 2007 to 2010, Apple made $27 billion with a profit of $15.6 billion.</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A8CA3E-C2A0-4044-862E-54ABA8A9C67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6811997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These analyses can provide important insights to support price negotiation. When negotiating pricing, you need to understand your suppliers’ expected price and their bottom-line at which they cannot concede further. A benchmark for the expected price is the supplier’s gross margin, a benchmark of their bottom-line is its net margin. Data analysis implies that semiconductors manufacturers in Taiwan may expect a lower pricing that those in the US because their lower gross margin. In addition to their lower pricing, Taiwan semiconductors may also concede more in pricing because they have a higher net margin. In plain words, Taiwan semiconductors already priced lower, and they can also concede more on that lower pricing, isn’t it a great deal?</a:t>
            </a:r>
            <a:endParaRPr lang="en-US" dirty="0">
              <a:sym typeface="Wingdings" panose="05000000000000000000" pitchFamily="2" charset="2"/>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75A8CA3E-C2A0-4044-862E-54ABA8A9C678}" type="slidenum">
              <a:rPr lang="en-US" smtClean="0"/>
              <a:pPr/>
              <a:t>30</a:t>
            </a:fld>
            <a:endParaRPr lang="en-US"/>
          </a:p>
        </p:txBody>
      </p:sp>
    </p:spTree>
    <p:extLst>
      <p:ext uri="{BB962C8B-B14F-4D97-AF65-F5344CB8AC3E}">
        <p14:creationId xmlns:p14="http://schemas.microsoft.com/office/powerpoint/2010/main" val="7020235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What we just saw was a snap-shot in time, now let’s look at the trend of these companies over time. We can see that our observations made before are consistent over time and not accidental. * By gross margin trend, we see constant high gross margin (or prices) by Qualcomm and Intel. TSMC’s pricing was lower but raised recently. * By net margin trend, we find that TSMC has the highest net margin constantly, and Qualcomm’s profits fluctuated the most.</a:t>
            </a:r>
          </a:p>
        </p:txBody>
      </p:sp>
      <p:sp>
        <p:nvSpPr>
          <p:cNvPr id="4" name="Slide Number Placeholder 3"/>
          <p:cNvSpPr>
            <a:spLocks noGrp="1"/>
          </p:cNvSpPr>
          <p:nvPr>
            <p:ph type="sldNum" sz="quarter" idx="5"/>
          </p:nvPr>
        </p:nvSpPr>
        <p:spPr/>
        <p:txBody>
          <a:bodyPr/>
          <a:lstStyle/>
          <a:p>
            <a:fld id="{75A8CA3E-C2A0-4044-862E-54ABA8A9C678}" type="slidenum">
              <a:rPr lang="en-US" smtClean="0"/>
              <a:pPr/>
              <a:t>31</a:t>
            </a:fld>
            <a:endParaRPr lang="en-US"/>
          </a:p>
        </p:txBody>
      </p:sp>
    </p:spTree>
    <p:extLst>
      <p:ext uri="{BB962C8B-B14F-4D97-AF65-F5344CB8AC3E}">
        <p14:creationId xmlns:p14="http://schemas.microsoft.com/office/powerpoint/2010/main" val="17332103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Now let’s analyze these suppliers’ financial health. For critical parts, you need your suppliers to have a rock-solid financial health, to avoid the trap of good one-time deal but long-run crisis. That is, suppliers may seduce you with heavy discounts to get you indoors, once you are in they may threaten you with bankruptcy and so you will have to pay. That is why data analysis on equity, liability and risk is important for the buyers to understand the suppliers’ financial health before making sourcing decisions.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A8CA3E-C2A0-4044-862E-54ABA8A9C67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5252432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breakdown of the assets into equity and liabilities can provide insights to suppliers’ financial health. We can see that Qualcomm has significantly more non-current (long term) liabilities than others, TSMC has the highest equity and the lowest liabilities. Intel is in between and has healthy liability and equity. Despite losing money, GF is healthy on equity and liabilities. </a:t>
            </a:r>
          </a:p>
        </p:txBody>
      </p:sp>
      <p:sp>
        <p:nvSpPr>
          <p:cNvPr id="4" name="Slide Number Placeholder 3"/>
          <p:cNvSpPr>
            <a:spLocks noGrp="1"/>
          </p:cNvSpPr>
          <p:nvPr>
            <p:ph type="sldNum" sz="quarter" idx="5"/>
          </p:nvPr>
        </p:nvSpPr>
        <p:spPr/>
        <p:txBody>
          <a:bodyPr/>
          <a:lstStyle/>
          <a:p>
            <a:fld id="{75A8CA3E-C2A0-4044-862E-54ABA8A9C678}" type="slidenum">
              <a:rPr lang="en-US" smtClean="0"/>
              <a:pPr/>
              <a:t>33</a:t>
            </a:fld>
            <a:endParaRPr lang="en-US"/>
          </a:p>
        </p:txBody>
      </p:sp>
    </p:spTree>
    <p:extLst>
      <p:ext uri="{BB962C8B-B14F-4D97-AF65-F5344CB8AC3E}">
        <p14:creationId xmlns:p14="http://schemas.microsoft.com/office/powerpoint/2010/main" val="14376012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about these suppliers’ cash and production capacity? A more detailed breakdown of assets shed some insights. TSMC has the highest cash and second highest PPE, property plants and equipment – high production capacity. Qualcomm has good amount of cash but surprisingly less PPE! Putting its production capacity and responsiveness at question. Intel has adequate PPE but running low on cash. GF is fine on cash and has the highest PPE! It has built up a significant production capacity in recent years.</a:t>
            </a:r>
          </a:p>
        </p:txBody>
      </p:sp>
      <p:sp>
        <p:nvSpPr>
          <p:cNvPr id="4" name="Slide Number Placeholder 3"/>
          <p:cNvSpPr>
            <a:spLocks noGrp="1"/>
          </p:cNvSpPr>
          <p:nvPr>
            <p:ph type="sldNum" sz="quarter" idx="5"/>
          </p:nvPr>
        </p:nvSpPr>
        <p:spPr/>
        <p:txBody>
          <a:bodyPr/>
          <a:lstStyle/>
          <a:p>
            <a:fld id="{75A8CA3E-C2A0-4044-862E-54ABA8A9C678}" type="slidenum">
              <a:rPr lang="en-US" smtClean="0"/>
              <a:pPr/>
              <a:t>34</a:t>
            </a:fld>
            <a:endParaRPr lang="en-US"/>
          </a:p>
        </p:txBody>
      </p:sp>
    </p:spTree>
    <p:extLst>
      <p:ext uri="{BB962C8B-B14F-4D97-AF65-F5344CB8AC3E}">
        <p14:creationId xmlns:p14="http://schemas.microsoft.com/office/powerpoint/2010/main" val="37984569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trend analysis expands our insights over time: Everyone looks good on short-term liabilities with their current ratio &gt; 1. * Everyone, except Qualcomm, looks healthy on liability asset ratio and long-term debt ratio. Qualcomm's liabilities asset ratio and long-term debt ratio upswings a lot in recent years. Although it is still in the safe zone, it is not as healthy as the others.</a:t>
            </a:r>
          </a:p>
        </p:txBody>
      </p:sp>
      <p:sp>
        <p:nvSpPr>
          <p:cNvPr id="4" name="Slide Number Placeholder 3"/>
          <p:cNvSpPr>
            <a:spLocks noGrp="1"/>
          </p:cNvSpPr>
          <p:nvPr>
            <p:ph type="sldNum" sz="quarter" idx="5"/>
          </p:nvPr>
        </p:nvSpPr>
        <p:spPr/>
        <p:txBody>
          <a:bodyPr/>
          <a:lstStyle/>
          <a:p>
            <a:fld id="{75A8CA3E-C2A0-4044-862E-54ABA8A9C678}" type="slidenum">
              <a:rPr lang="en-US" smtClean="0"/>
              <a:pPr/>
              <a:t>35</a:t>
            </a:fld>
            <a:endParaRPr lang="en-US"/>
          </a:p>
        </p:txBody>
      </p:sp>
    </p:spTree>
    <p:extLst>
      <p:ext uri="{BB962C8B-B14F-4D97-AF65-F5344CB8AC3E}">
        <p14:creationId xmlns:p14="http://schemas.microsoft.com/office/powerpoint/2010/main" val="29163394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summarize the results of all the analysis above into score sheets to determine the best suppliers meeting the selection criteria.</a:t>
            </a:r>
          </a:p>
        </p:txBody>
      </p:sp>
      <p:sp>
        <p:nvSpPr>
          <p:cNvPr id="4" name="Slide Number Placeholder 3"/>
          <p:cNvSpPr>
            <a:spLocks noGrp="1"/>
          </p:cNvSpPr>
          <p:nvPr>
            <p:ph type="sldNum" sz="quarter" idx="5"/>
          </p:nvPr>
        </p:nvSpPr>
        <p:spPr/>
        <p:txBody>
          <a:bodyPr/>
          <a:lstStyle/>
          <a:p>
            <a:fld id="{75A8CA3E-C2A0-4044-862E-54ABA8A9C678}" type="slidenum">
              <a:rPr lang="en-US" smtClean="0"/>
              <a:pPr/>
              <a:t>36</a:t>
            </a:fld>
            <a:endParaRPr lang="en-US"/>
          </a:p>
        </p:txBody>
      </p:sp>
    </p:spTree>
    <p:extLst>
      <p:ext uri="{BB962C8B-B14F-4D97-AF65-F5344CB8AC3E}">
        <p14:creationId xmlns:p14="http://schemas.microsoft.com/office/powerpoint/2010/main" val="7244943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work is meticulous, and I will just showcase one supplier, that is, Intel. You can do the same for other suppliers.</a:t>
            </a:r>
          </a:p>
        </p:txBody>
      </p:sp>
      <p:sp>
        <p:nvSpPr>
          <p:cNvPr id="4" name="Slide Number Placeholder 3"/>
          <p:cNvSpPr>
            <a:spLocks noGrp="1"/>
          </p:cNvSpPr>
          <p:nvPr>
            <p:ph type="sldNum" sz="quarter" idx="5"/>
          </p:nvPr>
        </p:nvSpPr>
        <p:spPr/>
        <p:txBody>
          <a:bodyPr/>
          <a:lstStyle/>
          <a:p>
            <a:fld id="{75A8CA3E-C2A0-4044-862E-54ABA8A9C678}" type="slidenum">
              <a:rPr lang="en-US" smtClean="0"/>
              <a:pPr/>
              <a:t>37</a:t>
            </a:fld>
            <a:endParaRPr lang="en-US"/>
          </a:p>
        </p:txBody>
      </p:sp>
    </p:spTree>
    <p:extLst>
      <p:ext uri="{BB962C8B-B14F-4D97-AF65-F5344CB8AC3E}">
        <p14:creationId xmlns:p14="http://schemas.microsoft.com/office/powerpoint/2010/main" val="7109118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Combining the score sheets into one, we have a side-by-side comparison among all the potential suppliers. TSMC has the highest # of excellent, even more than Samsung. It is only weak in the area of bargain power because it has grown into a large company and so Apple may lose its leverage.</a:t>
            </a:r>
          </a:p>
        </p:txBody>
      </p:sp>
      <p:sp>
        <p:nvSpPr>
          <p:cNvPr id="4" name="Slide Number Placeholder 3"/>
          <p:cNvSpPr>
            <a:spLocks noGrp="1"/>
          </p:cNvSpPr>
          <p:nvPr>
            <p:ph type="sldNum" sz="quarter" idx="5"/>
          </p:nvPr>
        </p:nvSpPr>
        <p:spPr/>
        <p:txBody>
          <a:bodyPr/>
          <a:lstStyle/>
          <a:p>
            <a:fld id="{75A8CA3E-C2A0-4044-862E-54ABA8A9C678}" type="slidenum">
              <a:rPr lang="en-US" smtClean="0"/>
              <a:pPr/>
              <a:t>38</a:t>
            </a:fld>
            <a:endParaRPr lang="en-US"/>
          </a:p>
        </p:txBody>
      </p:sp>
    </p:spTree>
    <p:extLst>
      <p:ext uri="{BB962C8B-B14F-4D97-AF65-F5344CB8AC3E}">
        <p14:creationId xmlns:p14="http://schemas.microsoft.com/office/powerpoint/2010/main" val="7803337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would be the sourcing strategy for CPU for Apple’s iPhone? We suggest to use TSMC as the main supplier, cultivating GF as a potential supplier; spread some work to Intel, Qualcomm, Samsung for their specialties as minor suppliers. This is very close to what Apple did in 2020!</a:t>
            </a:r>
          </a:p>
        </p:txBody>
      </p:sp>
      <p:sp>
        <p:nvSpPr>
          <p:cNvPr id="4" name="Slide Number Placeholder 3"/>
          <p:cNvSpPr>
            <a:spLocks noGrp="1"/>
          </p:cNvSpPr>
          <p:nvPr>
            <p:ph type="sldNum" sz="quarter" idx="5"/>
          </p:nvPr>
        </p:nvSpPr>
        <p:spPr/>
        <p:txBody>
          <a:bodyPr/>
          <a:lstStyle/>
          <a:p>
            <a:fld id="{75A8CA3E-C2A0-4044-862E-54ABA8A9C678}" type="slidenum">
              <a:rPr lang="en-US" smtClean="0"/>
              <a:pPr/>
              <a:t>39</a:t>
            </a:fld>
            <a:endParaRPr lang="en-US"/>
          </a:p>
        </p:txBody>
      </p:sp>
    </p:spTree>
    <p:extLst>
      <p:ext uri="{BB962C8B-B14F-4D97-AF65-F5344CB8AC3E}">
        <p14:creationId xmlns:p14="http://schemas.microsoft.com/office/powerpoint/2010/main" val="753829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iPhone’s success partially came from Apple’s global sourcing strategy. Apple designs and sells iPhone but iPhone’s manufacturing was completely outsourced, for instance, to Samsung electronics for processor and flash memory, Intel for wireless flash memory, Infineon for silicon contents, Epson / Sharp / Toshiba for display, … The total manufacturing cost of iPhone was well controlled under $266. With a selling price of $599, Apple’s margin of iPhone was $333 (56%).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A8CA3E-C2A0-4044-862E-54ABA8A9C67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8226725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recap, the key take aways are (1) sourcing is heavily data driven. (2) sourcing analytics can provide the insights and intelligence to support sourcing decisions, such as discovering and selecting new suppliers. You need to first identify your needs and supplier selection criteria, and then select suppliers by market intelligence and supplier analysis. In this way, you will know yourself and your suppliers, so you will never lose a bargain.</a:t>
            </a:r>
          </a:p>
          <a:p>
            <a:r>
              <a:rPr lang="en-US" dirty="0"/>
              <a:t>Any questions?</a:t>
            </a:r>
          </a:p>
        </p:txBody>
      </p:sp>
      <p:sp>
        <p:nvSpPr>
          <p:cNvPr id="4" name="Slide Number Placeholder 3"/>
          <p:cNvSpPr>
            <a:spLocks noGrp="1"/>
          </p:cNvSpPr>
          <p:nvPr>
            <p:ph type="sldNum" sz="quarter" idx="5"/>
          </p:nvPr>
        </p:nvSpPr>
        <p:spPr/>
        <p:txBody>
          <a:bodyPr/>
          <a:lstStyle/>
          <a:p>
            <a:fld id="{75A8CA3E-C2A0-4044-862E-54ABA8A9C678}" type="slidenum">
              <a:rPr lang="en-US" smtClean="0"/>
              <a:pPr/>
              <a:t>40</a:t>
            </a:fld>
            <a:endParaRPr lang="en-US"/>
          </a:p>
        </p:txBody>
      </p:sp>
    </p:spTree>
    <p:extLst>
      <p:ext uri="{BB962C8B-B14F-4D97-AF65-F5344CB8AC3E}">
        <p14:creationId xmlns:p14="http://schemas.microsoft.com/office/powerpoint/2010/main" val="12181571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Market analysis. Market share!</a:t>
            </a:r>
          </a:p>
        </p:txBody>
      </p:sp>
      <p:sp>
        <p:nvSpPr>
          <p:cNvPr id="4" name="Slide Number Placeholder 3"/>
          <p:cNvSpPr>
            <a:spLocks noGrp="1"/>
          </p:cNvSpPr>
          <p:nvPr>
            <p:ph type="sldNum" sz="quarter" idx="10"/>
          </p:nvPr>
        </p:nvSpPr>
        <p:spPr/>
        <p:txBody>
          <a:bodyPr/>
          <a:lstStyle/>
          <a:p>
            <a:fld id="{75A8CA3E-C2A0-4044-862E-54ABA8A9C678}" type="slidenum">
              <a:rPr lang="en-US" smtClean="0"/>
              <a:pPr/>
              <a:t>41</a:t>
            </a:fld>
            <a:endParaRPr lang="en-US" dirty="0"/>
          </a:p>
        </p:txBody>
      </p:sp>
    </p:spTree>
    <p:extLst>
      <p:ext uri="{BB962C8B-B14F-4D97-AF65-F5344CB8AC3E}">
        <p14:creationId xmlns:p14="http://schemas.microsoft.com/office/powerpoint/2010/main" val="34129885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Apple only accounts for a small fraction of what Intel supplies (at that time).</a:t>
            </a:r>
          </a:p>
        </p:txBody>
      </p:sp>
      <p:sp>
        <p:nvSpPr>
          <p:cNvPr id="4" name="Slide Number Placeholder 3"/>
          <p:cNvSpPr>
            <a:spLocks noGrp="1"/>
          </p:cNvSpPr>
          <p:nvPr>
            <p:ph type="sldNum" sz="quarter" idx="10"/>
          </p:nvPr>
        </p:nvSpPr>
        <p:spPr/>
        <p:txBody>
          <a:bodyPr/>
          <a:lstStyle/>
          <a:p>
            <a:fld id="{75A8CA3E-C2A0-4044-862E-54ABA8A9C678}" type="slidenum">
              <a:rPr lang="en-US" smtClean="0"/>
              <a:pPr/>
              <a:t>43</a:t>
            </a:fld>
            <a:endParaRPr lang="en-US" dirty="0"/>
          </a:p>
        </p:txBody>
      </p:sp>
    </p:spTree>
    <p:extLst>
      <p:ext uri="{BB962C8B-B14F-4D97-AF65-F5344CB8AC3E}">
        <p14:creationId xmlns:p14="http://schemas.microsoft.com/office/powerpoint/2010/main" val="2788862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Everyone uses Intel, Apple only accounts for a small fraction of what Intel supplies (at that time).</a:t>
            </a:r>
          </a:p>
        </p:txBody>
      </p:sp>
      <p:sp>
        <p:nvSpPr>
          <p:cNvPr id="4" name="Slide Number Placeholder 3"/>
          <p:cNvSpPr>
            <a:spLocks noGrp="1"/>
          </p:cNvSpPr>
          <p:nvPr>
            <p:ph type="sldNum" sz="quarter" idx="10"/>
          </p:nvPr>
        </p:nvSpPr>
        <p:spPr/>
        <p:txBody>
          <a:bodyPr/>
          <a:lstStyle/>
          <a:p>
            <a:fld id="{75A8CA3E-C2A0-4044-862E-54ABA8A9C678}" type="slidenum">
              <a:rPr lang="en-US" smtClean="0"/>
              <a:pPr/>
              <a:t>44</a:t>
            </a:fld>
            <a:endParaRPr lang="en-US" dirty="0"/>
          </a:p>
        </p:txBody>
      </p:sp>
    </p:spTree>
    <p:extLst>
      <p:ext uri="{BB962C8B-B14F-4D97-AF65-F5344CB8AC3E}">
        <p14:creationId xmlns:p14="http://schemas.microsoft.com/office/powerpoint/2010/main" val="686545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Out of the total pie of iPhone, Apple got 56%, how much did suppliers get from it? Korea companies (including Samsung) made a profit of 4.7% of iPhone’s revenue, Chinese labor 1.8%. Because of the meager profit and the huge market potential, Apple’s</a:t>
            </a:r>
            <a:r>
              <a:rPr lang="en-US" dirty="0">
                <a:sym typeface="Wingdings" panose="05000000000000000000" pitchFamily="2" charset="2"/>
              </a:rPr>
              <a:t> supplier, </a:t>
            </a:r>
            <a:r>
              <a:rPr lang="en-US" dirty="0"/>
              <a:t>Samsung electronics, soon became a competitor to Apple.</a:t>
            </a:r>
          </a:p>
        </p:txBody>
      </p:sp>
      <p:sp>
        <p:nvSpPr>
          <p:cNvPr id="4" name="Slide Number Placeholder 3"/>
          <p:cNvSpPr>
            <a:spLocks noGrp="1"/>
          </p:cNvSpPr>
          <p:nvPr>
            <p:ph type="sldNum" sz="quarter" idx="5"/>
          </p:nvPr>
        </p:nvSpPr>
        <p:spPr/>
        <p:txBody>
          <a:bodyPr/>
          <a:lstStyle/>
          <a:p>
            <a:fld id="{75A8CA3E-C2A0-4044-862E-54ABA8A9C678}" type="slidenum">
              <a:rPr lang="en-US" smtClean="0"/>
              <a:pPr/>
              <a:t>5</a:t>
            </a:fld>
            <a:endParaRPr lang="en-US"/>
          </a:p>
        </p:txBody>
      </p:sp>
    </p:spTree>
    <p:extLst>
      <p:ext uri="{BB962C8B-B14F-4D97-AF65-F5344CB8AC3E}">
        <p14:creationId xmlns:p14="http://schemas.microsoft.com/office/powerpoint/2010/main" val="2950911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Samsung electronics, a vertically integrated electronics giant, has products ranged from semi-conductor to technology hardware and to consumer electronics, introduced its smart phones, and used its cost advantage to take over the global market from Apple.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A8CA3E-C2A0-4044-862E-54ABA8A9C67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9715974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How can Apple continue the success? Note that new suppliers and new products are emerging constantly, which provides Apple new choices for critical components such as CPU / processor and memory! The questions is: How to do it right for this year?</a:t>
            </a:r>
          </a:p>
          <a:p>
            <a:endParaRPr lang="en-US" sz="1200" dirty="0"/>
          </a:p>
          <a:p>
            <a:r>
              <a:rPr lang="en-US" sz="1200" dirty="0"/>
              <a:t>CPU / processor</a:t>
            </a:r>
          </a:p>
          <a:p>
            <a:r>
              <a:rPr lang="en-US" sz="1200" dirty="0"/>
              <a:t>NAND Flash memory</a:t>
            </a:r>
          </a:p>
          <a:p>
            <a:r>
              <a:rPr lang="en-US" sz="1200" dirty="0"/>
              <a:t>DRAM: </a:t>
            </a:r>
            <a:r>
              <a:rPr lang="en-US" b="0" i="0" dirty="0">
                <a:solidFill>
                  <a:srgbClr val="4D5156"/>
                </a:solidFill>
                <a:effectLst/>
                <a:latin typeface="Roboto" panose="02000000000000000000" pitchFamily="2" charset="0"/>
              </a:rPr>
              <a:t>dynamic random access memory</a:t>
            </a:r>
            <a:endParaRPr lang="en-US" sz="1200" dirty="0"/>
          </a:p>
          <a:p>
            <a:r>
              <a:rPr lang="en-US" sz="1200" dirty="0"/>
              <a:t>…</a:t>
            </a:r>
          </a:p>
          <a:p>
            <a:endParaRPr lang="en-US" dirty="0"/>
          </a:p>
        </p:txBody>
      </p:sp>
      <p:sp>
        <p:nvSpPr>
          <p:cNvPr id="4" name="Slide Number Placeholder 3"/>
          <p:cNvSpPr>
            <a:spLocks noGrp="1"/>
          </p:cNvSpPr>
          <p:nvPr>
            <p:ph type="sldNum" sz="quarter" idx="5"/>
          </p:nvPr>
        </p:nvSpPr>
        <p:spPr/>
        <p:txBody>
          <a:bodyPr/>
          <a:lstStyle/>
          <a:p>
            <a:fld id="{75A8CA3E-C2A0-4044-862E-54ABA8A9C678}" type="slidenum">
              <a:rPr lang="en-US" smtClean="0"/>
              <a:pPr/>
              <a:t>7</a:t>
            </a:fld>
            <a:endParaRPr lang="en-US"/>
          </a:p>
        </p:txBody>
      </p:sp>
    </p:spTree>
    <p:extLst>
      <p:ext uri="{BB962C8B-B14F-4D97-AF65-F5344CB8AC3E}">
        <p14:creationId xmlns:p14="http://schemas.microsoft.com/office/powerpoint/2010/main" val="21823006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Sourcing analytics can provide the data-based insights and intelligence to support such sourcing decisions. It consists of 3 steps, first identify the company’s needs and define supplier selection criteria. Then use market intelligence to analyze the supplying markets to identify and select potential suppliers. Finally, using negotiation power analysis and supplier analysis to negotiate and bargain with the selected suppliers.</a:t>
            </a:r>
          </a:p>
        </p:txBody>
      </p:sp>
      <p:sp>
        <p:nvSpPr>
          <p:cNvPr id="4" name="Slide Number Placeholder 3"/>
          <p:cNvSpPr>
            <a:spLocks noGrp="1"/>
          </p:cNvSpPr>
          <p:nvPr>
            <p:ph type="sldNum" sz="quarter" idx="5"/>
          </p:nvPr>
        </p:nvSpPr>
        <p:spPr/>
        <p:txBody>
          <a:bodyPr/>
          <a:lstStyle/>
          <a:p>
            <a:fld id="{75A8CA3E-C2A0-4044-862E-54ABA8A9C678}" type="slidenum">
              <a:rPr lang="en-US" smtClean="0"/>
              <a:pPr/>
              <a:t>8</a:t>
            </a:fld>
            <a:endParaRPr lang="en-US"/>
          </a:p>
        </p:txBody>
      </p:sp>
    </p:spTree>
    <p:extLst>
      <p:ext uri="{BB962C8B-B14F-4D97-AF65-F5344CB8AC3E}">
        <p14:creationId xmlns:p14="http://schemas.microsoft.com/office/powerpoint/2010/main" val="11241696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way, you will know yourself and your suppliers, so you will never lose a bargain.</a:t>
            </a:r>
          </a:p>
        </p:txBody>
      </p:sp>
      <p:sp>
        <p:nvSpPr>
          <p:cNvPr id="4" name="Slide Number Placeholder 3"/>
          <p:cNvSpPr>
            <a:spLocks noGrp="1"/>
          </p:cNvSpPr>
          <p:nvPr>
            <p:ph type="sldNum" sz="quarter" idx="5"/>
          </p:nvPr>
        </p:nvSpPr>
        <p:spPr/>
        <p:txBody>
          <a:bodyPr/>
          <a:lstStyle/>
          <a:p>
            <a:fld id="{75A8CA3E-C2A0-4044-862E-54ABA8A9C678}" type="slidenum">
              <a:rPr lang="en-US" smtClean="0"/>
              <a:pPr/>
              <a:t>9</a:t>
            </a:fld>
            <a:endParaRPr lang="en-US"/>
          </a:p>
        </p:txBody>
      </p:sp>
    </p:spTree>
    <p:extLst>
      <p:ext uri="{BB962C8B-B14F-4D97-AF65-F5344CB8AC3E}">
        <p14:creationId xmlns:p14="http://schemas.microsoft.com/office/powerpoint/2010/main" val="29830611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914400" y="2130427"/>
            <a:ext cx="10363200" cy="1470025"/>
          </a:xfrm>
        </p:spPr>
        <p:txBody>
          <a:bodyPr/>
          <a:lstStyle>
            <a:lvl1pPr algn="ctr">
              <a:defRPr>
                <a:solidFill>
                  <a:schemeClr val="bg1"/>
                </a:solidFill>
              </a:defRPr>
            </a:lvl1pPr>
          </a:lstStyle>
          <a:p>
            <a:r>
              <a:rPr lang="en-US"/>
              <a:t>Click to edit Master title style</a:t>
            </a:r>
          </a:p>
        </p:txBody>
      </p:sp>
      <p:sp>
        <p:nvSpPr>
          <p:cNvPr id="4099" name="Rectangle 3"/>
          <p:cNvSpPr>
            <a:spLocks noGrp="1" noChangeArrowheads="1"/>
          </p:cNvSpPr>
          <p:nvPr>
            <p:ph type="subTitle" idx="1"/>
          </p:nvPr>
        </p:nvSpPr>
        <p:spPr>
          <a:xfrm>
            <a:off x="1828800" y="3886200"/>
            <a:ext cx="8534400" cy="1752600"/>
          </a:xfrm>
        </p:spPr>
        <p:txBody>
          <a:bodyPr/>
          <a:lstStyle>
            <a:lvl1pPr marL="0" indent="0" algn="ctr">
              <a:buFontTx/>
              <a:buNone/>
              <a:defRPr>
                <a:solidFill>
                  <a:schemeClr val="bg1"/>
                </a:solidFill>
              </a:defRPr>
            </a:lvl1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a:xfrm>
            <a:off x="8737600" y="6316663"/>
            <a:ext cx="2844800" cy="476250"/>
          </a:xfrm>
          <a:prstGeom prst="rect">
            <a:avLst/>
          </a:prstGeom>
        </p:spPr>
        <p:txBody>
          <a:bodyPr/>
          <a:lstStyle>
            <a:lvl1pPr>
              <a:defRPr/>
            </a:lvl1pPr>
          </a:lstStyle>
          <a:p>
            <a:fld id="{52F25AE0-E2B3-4DFC-AA63-3B666C34FDE5}"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66788"/>
            <a:ext cx="2743200" cy="5245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966788"/>
            <a:ext cx="8026400" cy="5245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a:xfrm>
            <a:off x="8737600" y="6316663"/>
            <a:ext cx="2844800" cy="476250"/>
          </a:xfrm>
          <a:prstGeom prst="rect">
            <a:avLst/>
          </a:prstGeom>
        </p:spPr>
        <p:txBody>
          <a:bodyPr/>
          <a:lstStyle>
            <a:lvl1pPr>
              <a:defRPr/>
            </a:lvl1pPr>
          </a:lstStyle>
          <a:p>
            <a:fld id="{A2C2BD23-3B40-4A18-BF4B-0BEB6A9C3A2E}"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8782051" y="612775"/>
            <a:ext cx="1276349" cy="457200"/>
          </a:xfrm>
          <a:prstGeom prst="rect">
            <a:avLst/>
          </a:prstGeom>
        </p:spPr>
        <p:txBody>
          <a:bodyPr/>
          <a:lstStyle>
            <a:lvl1pPr>
              <a:defRPr/>
            </a:lvl1pPr>
          </a:lstStyle>
          <a:p>
            <a:endParaRPr lang="en-US"/>
          </a:p>
        </p:txBody>
      </p:sp>
      <p:sp>
        <p:nvSpPr>
          <p:cNvPr id="6" name="Footer Placeholder 5"/>
          <p:cNvSpPr>
            <a:spLocks noGrp="1" noChangeArrowheads="1"/>
          </p:cNvSpPr>
          <p:nvPr>
            <p:ph type="ftr" sz="quarter" idx="11"/>
          </p:nvPr>
        </p:nvSpPr>
        <p:spPr>
          <a:xfrm>
            <a:off x="7010401" y="612775"/>
            <a:ext cx="1767417" cy="457200"/>
          </a:xfrm>
          <a:prstGeom prst="rect">
            <a:avLst/>
          </a:prstGeom>
        </p:spPr>
        <p:txBody>
          <a:bodyPr/>
          <a:lstStyle>
            <a:lvl1pPr>
              <a:defRPr/>
            </a:lvl1pPr>
          </a:lstStyle>
          <a:p>
            <a:endParaRPr lang="en-US"/>
          </a:p>
        </p:txBody>
      </p:sp>
      <p:sp>
        <p:nvSpPr>
          <p:cNvPr id="7" name="Slide Number Placeholder 6"/>
          <p:cNvSpPr>
            <a:spLocks noGrp="1" noChangeArrowheads="1"/>
          </p:cNvSpPr>
          <p:nvPr>
            <p:ph type="sldNum" sz="quarter" idx="12"/>
          </p:nvPr>
        </p:nvSpPr>
        <p:spPr>
          <a:xfrm>
            <a:off x="10898717" y="1588"/>
            <a:ext cx="1016000" cy="366712"/>
          </a:xfrm>
          <a:prstGeom prst="rect">
            <a:avLst/>
          </a:prstGeom>
        </p:spPr>
        <p:txBody>
          <a:bodyPr/>
          <a:lstStyle>
            <a:lvl1pPr fontAlgn="auto">
              <a:spcBef>
                <a:spcPts val="0"/>
              </a:spcBef>
              <a:spcAft>
                <a:spcPts val="0"/>
              </a:spcAft>
              <a:defRPr>
                <a:latin typeface="+mn-lt"/>
              </a:defRPr>
            </a:lvl1pPr>
          </a:lstStyle>
          <a:p>
            <a:pPr>
              <a:defRPr/>
            </a:pPr>
            <a:r>
              <a:rPr lang="en-US"/>
              <a:t>64</a:t>
            </a:r>
          </a:p>
        </p:txBody>
      </p:sp>
    </p:spTree>
    <p:extLst>
      <p:ext uri="{BB962C8B-B14F-4D97-AF65-F5344CB8AC3E}">
        <p14:creationId xmlns:p14="http://schemas.microsoft.com/office/powerpoint/2010/main" val="13644349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752600"/>
          </a:xfrm>
        </p:spPr>
        <p:txBody>
          <a:bodyPr/>
          <a:lstStyle/>
          <a:p>
            <a:r>
              <a:rPr lang="en-US"/>
              <a:t>Click to edit Master title style</a:t>
            </a:r>
          </a:p>
        </p:txBody>
      </p:sp>
      <p:sp>
        <p:nvSpPr>
          <p:cNvPr id="3" name="Text Placeholder 2"/>
          <p:cNvSpPr>
            <a:spLocks noGrp="1"/>
          </p:cNvSpPr>
          <p:nvPr>
            <p:ph type="body" sz="half" idx="1"/>
          </p:nvPr>
        </p:nvSpPr>
        <p:spPr>
          <a:xfrm>
            <a:off x="914400" y="20574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910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xfrm>
            <a:off x="914400" y="6324600"/>
            <a:ext cx="25400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ftr" sz="quarter" idx="11"/>
          </p:nvPr>
        </p:nvSpPr>
        <p:spPr>
          <a:xfrm>
            <a:off x="5384800" y="6400800"/>
            <a:ext cx="5689600" cy="457200"/>
          </a:xfrm>
          <a:prstGeom prst="rect">
            <a:avLst/>
          </a:prstGeom>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xfrm>
            <a:off x="9245600" y="6248400"/>
            <a:ext cx="2540000" cy="457200"/>
          </a:xfrm>
          <a:prstGeom prst="rect">
            <a:avLst/>
          </a:prstGeom>
          <a:ln/>
        </p:spPr>
        <p:txBody>
          <a:bodyPr/>
          <a:lstStyle>
            <a:lvl1pPr>
              <a:defRPr/>
            </a:lvl1pPr>
          </a:lstStyle>
          <a:p>
            <a:pPr>
              <a:defRPr/>
            </a:pPr>
            <a:fld id="{2C9693D5-4369-4ABB-9E33-D80C55EB744E}" type="slidenum">
              <a:rPr lang="en-US"/>
              <a:pPr>
                <a:defRPr/>
              </a:pPr>
              <a:t>‹#›</a:t>
            </a:fld>
            <a:endParaRPr lang="en-US"/>
          </a:p>
        </p:txBody>
      </p:sp>
    </p:spTree>
    <p:extLst>
      <p:ext uri="{BB962C8B-B14F-4D97-AF65-F5344CB8AC3E}">
        <p14:creationId xmlns:p14="http://schemas.microsoft.com/office/powerpoint/2010/main" val="37241779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빈 화면">
    <p:spTree>
      <p:nvGrpSpPr>
        <p:cNvPr id="1" name=""/>
        <p:cNvGrpSpPr/>
        <p:nvPr/>
      </p:nvGrpSpPr>
      <p:grpSpPr>
        <a:xfrm>
          <a:off x="0" y="0"/>
          <a:ext cx="0" cy="0"/>
          <a:chOff x="0" y="0"/>
          <a:chExt cx="0" cy="0"/>
        </a:xfrm>
      </p:grpSpPr>
      <p:sp>
        <p:nvSpPr>
          <p:cNvPr id="16" name="Slide Number Placeholder 8"/>
          <p:cNvSpPr>
            <a:spLocks noGrp="1"/>
          </p:cNvSpPr>
          <p:nvPr>
            <p:ph type="sldNum" sz="quarter" idx="4"/>
          </p:nvPr>
        </p:nvSpPr>
        <p:spPr>
          <a:xfrm>
            <a:off x="11663494" y="6471138"/>
            <a:ext cx="506149" cy="310558"/>
          </a:xfrm>
          <a:prstGeom prst="rect">
            <a:avLst/>
          </a:prstGeom>
        </p:spPr>
        <p:txBody>
          <a:bodyPr vert="horz" lIns="91440" tIns="45720" rIns="91440" bIns="45720" rtlCol="0" anchor="ctr"/>
          <a:lstStyle>
            <a:lvl1pPr algn="r">
              <a:defRPr sz="1100" b="1" u="none">
                <a:solidFill>
                  <a:schemeClr val="bg1"/>
                </a:solidFill>
                <a:latin typeface="Arial" panose="020B0604020202020204" pitchFamily="34" charset="0"/>
                <a:cs typeface="Arial" panose="020B0604020202020204" pitchFamily="34" charset="0"/>
              </a:defRPr>
            </a:lvl1pPr>
          </a:lstStyle>
          <a:p>
            <a:fld id="{34C696B7-05DD-4916-9DFD-FE753826401D}" type="slidenum">
              <a:rPr lang="ko-KR" altLang="en-US" smtClean="0"/>
              <a:pPr/>
              <a:t>‹#›</a:t>
            </a:fld>
            <a:endParaRPr lang="ko-KR" altLang="en-US"/>
          </a:p>
        </p:txBody>
      </p:sp>
    </p:spTree>
    <p:extLst>
      <p:ext uri="{BB962C8B-B14F-4D97-AF65-F5344CB8AC3E}">
        <p14:creationId xmlns:p14="http://schemas.microsoft.com/office/powerpoint/2010/main" val="34299379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914400" y="2130427"/>
            <a:ext cx="10363200" cy="1470025"/>
          </a:xfrm>
        </p:spPr>
        <p:txBody>
          <a:bodyPr/>
          <a:lstStyle>
            <a:lvl1pPr algn="ctr">
              <a:defRPr>
                <a:solidFill>
                  <a:schemeClr val="bg1"/>
                </a:solidFill>
              </a:defRPr>
            </a:lvl1pPr>
          </a:lstStyle>
          <a:p>
            <a:r>
              <a:rPr lang="en-US"/>
              <a:t>Click to edit Master title style</a:t>
            </a:r>
          </a:p>
        </p:txBody>
      </p:sp>
      <p:sp>
        <p:nvSpPr>
          <p:cNvPr id="4099" name="Rectangle 3"/>
          <p:cNvSpPr>
            <a:spLocks noGrp="1" noChangeArrowheads="1"/>
          </p:cNvSpPr>
          <p:nvPr>
            <p:ph type="subTitle" idx="1"/>
          </p:nvPr>
        </p:nvSpPr>
        <p:spPr>
          <a:xfrm>
            <a:off x="1828800" y="3886200"/>
            <a:ext cx="8534400" cy="1752600"/>
          </a:xfrm>
        </p:spPr>
        <p:txBody>
          <a:bodyPr/>
          <a:lstStyle>
            <a:lvl1pPr marL="0" indent="0" algn="ctr">
              <a:buFontTx/>
              <a:buNone/>
              <a:defRPr>
                <a:solidFill>
                  <a:schemeClr val="bg1"/>
                </a:solidFill>
              </a:defRPr>
            </a:lvl1pPr>
          </a:lstStyle>
          <a:p>
            <a:r>
              <a:rPr lang="en-US"/>
              <a:t>Click to edit Master subtitle style</a:t>
            </a:r>
          </a:p>
        </p:txBody>
      </p:sp>
    </p:spTree>
    <p:extLst>
      <p:ext uri="{BB962C8B-B14F-4D97-AF65-F5344CB8AC3E}">
        <p14:creationId xmlns:p14="http://schemas.microsoft.com/office/powerpoint/2010/main" val="5657159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atin typeface="Arial Black"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sz="2400">
                <a:latin typeface="Arial" pitchFamily="34" charset="0"/>
                <a:cs typeface="Arial" pitchFamily="34" charset="0"/>
              </a:defRPr>
            </a:lvl1pPr>
            <a:lvl2pPr>
              <a:defRPr sz="2400">
                <a:latin typeface="Arial" pitchFamily="34" charset="0"/>
                <a:cs typeface="Arial" pitchFamily="34" charset="0"/>
              </a:defRPr>
            </a:lvl2pPr>
            <a:lvl3pPr>
              <a:defRPr sz="2400">
                <a:latin typeface="Arial" pitchFamily="34" charset="0"/>
                <a:cs typeface="Arial" pitchFamily="34" charset="0"/>
              </a:defRPr>
            </a:lvl3pPr>
            <a:lvl4pPr>
              <a:defRPr sz="2400">
                <a:latin typeface="Arial" pitchFamily="34" charset="0"/>
                <a:cs typeface="Arial" pitchFamily="34" charset="0"/>
              </a:defRPr>
            </a:lvl4pPr>
            <a:lvl5pPr>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25491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a:xfrm>
            <a:off x="8737600" y="6316663"/>
            <a:ext cx="2844800" cy="476250"/>
          </a:xfrm>
          <a:prstGeom prst="rect">
            <a:avLst/>
          </a:prstGeom>
        </p:spPr>
        <p:txBody>
          <a:bodyPr/>
          <a:lstStyle>
            <a:lvl1pPr>
              <a:defRPr/>
            </a:lvl1pPr>
          </a:lstStyle>
          <a:p>
            <a:fld id="{F52162C8-76E3-4BAE-9851-25C00ECAC03C}" type="slidenum">
              <a:rPr lang="en-US"/>
              <a:pPr/>
              <a:t>‹#›</a:t>
            </a:fld>
            <a:endParaRPr lang="en-US" dirty="0"/>
          </a:p>
        </p:txBody>
      </p:sp>
    </p:spTree>
    <p:extLst>
      <p:ext uri="{BB962C8B-B14F-4D97-AF65-F5344CB8AC3E}">
        <p14:creationId xmlns:p14="http://schemas.microsoft.com/office/powerpoint/2010/main" val="25601574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866900"/>
            <a:ext cx="5384800" cy="43449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66900"/>
            <a:ext cx="5384800" cy="43449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a:xfrm>
            <a:off x="8737600" y="6316663"/>
            <a:ext cx="2844800" cy="476250"/>
          </a:xfrm>
          <a:prstGeom prst="rect">
            <a:avLst/>
          </a:prstGeom>
        </p:spPr>
        <p:txBody>
          <a:bodyPr/>
          <a:lstStyle>
            <a:lvl1pPr>
              <a:defRPr/>
            </a:lvl1pPr>
          </a:lstStyle>
          <a:p>
            <a:fld id="{AB407F30-F4E2-4E46-BD51-D1C62AE7392F}" type="slidenum">
              <a:rPr lang="en-US"/>
              <a:pPr/>
              <a:t>‹#›</a:t>
            </a:fld>
            <a:endParaRPr lang="en-US" dirty="0"/>
          </a:p>
        </p:txBody>
      </p:sp>
    </p:spTree>
    <p:extLst>
      <p:ext uri="{BB962C8B-B14F-4D97-AF65-F5344CB8AC3E}">
        <p14:creationId xmlns:p14="http://schemas.microsoft.com/office/powerpoint/2010/main" val="40137654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a:xfrm>
            <a:off x="8737600" y="6316663"/>
            <a:ext cx="2844800" cy="476250"/>
          </a:xfrm>
          <a:prstGeom prst="rect">
            <a:avLst/>
          </a:prstGeom>
        </p:spPr>
        <p:txBody>
          <a:bodyPr/>
          <a:lstStyle>
            <a:lvl1pPr>
              <a:defRPr/>
            </a:lvl1pPr>
          </a:lstStyle>
          <a:p>
            <a:fld id="{5B475FAF-2BD1-458D-A7A1-B4FA7D7098BE}" type="slidenum">
              <a:rPr lang="en-US"/>
              <a:pPr/>
              <a:t>‹#›</a:t>
            </a:fld>
            <a:endParaRPr lang="en-US" dirty="0"/>
          </a:p>
        </p:txBody>
      </p:sp>
    </p:spTree>
    <p:extLst>
      <p:ext uri="{BB962C8B-B14F-4D97-AF65-F5344CB8AC3E}">
        <p14:creationId xmlns:p14="http://schemas.microsoft.com/office/powerpoint/2010/main" val="3274712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atin typeface="Arial Black"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sz="1400">
                <a:latin typeface="Arial" pitchFamily="34" charset="0"/>
                <a:cs typeface="Arial" pitchFamily="34" charset="0"/>
              </a:defRPr>
            </a:lvl1pPr>
            <a:lvl2pPr>
              <a:defRPr sz="1400">
                <a:latin typeface="Arial" pitchFamily="34" charset="0"/>
                <a:cs typeface="Arial" pitchFamily="34" charset="0"/>
              </a:defRPr>
            </a:lvl2pPr>
            <a:lvl3pPr>
              <a:defRPr sz="1400">
                <a:latin typeface="Arial" pitchFamily="34" charset="0"/>
                <a:cs typeface="Arial" pitchFamily="34" charset="0"/>
              </a:defRPr>
            </a:lvl3pPr>
            <a:lvl4pPr>
              <a:defRPr sz="1400">
                <a:latin typeface="Arial" pitchFamily="34" charset="0"/>
                <a:cs typeface="Arial" pitchFamily="34" charset="0"/>
              </a:defRPr>
            </a:lvl4pPr>
            <a:lvl5pPr>
              <a:defRPr sz="1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a:xfrm>
            <a:off x="8737600" y="6316663"/>
            <a:ext cx="2844800" cy="476250"/>
          </a:xfrm>
          <a:prstGeom prst="rect">
            <a:avLst/>
          </a:prstGeom>
        </p:spPr>
        <p:txBody>
          <a:bodyPr/>
          <a:lstStyle>
            <a:lvl1pPr>
              <a:defRPr/>
            </a:lvl1pPr>
          </a:lstStyle>
          <a:p>
            <a:fld id="{F52162C8-76E3-4BAE-9851-25C00ECAC03C}"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8737600" y="6316663"/>
            <a:ext cx="2844800" cy="476250"/>
          </a:xfrm>
          <a:prstGeom prst="rect">
            <a:avLst/>
          </a:prstGeom>
        </p:spPr>
        <p:txBody>
          <a:bodyPr/>
          <a:lstStyle>
            <a:lvl1pPr>
              <a:defRPr/>
            </a:lvl1pPr>
          </a:lstStyle>
          <a:p>
            <a:fld id="{711EF455-90CE-4031-9F38-F26BEF991E72}" type="slidenum">
              <a:rPr lang="en-US"/>
              <a:pPr/>
              <a:t>‹#›</a:t>
            </a:fld>
            <a:endParaRPr lang="en-US" dirty="0"/>
          </a:p>
        </p:txBody>
      </p:sp>
    </p:spTree>
    <p:extLst>
      <p:ext uri="{BB962C8B-B14F-4D97-AF65-F5344CB8AC3E}">
        <p14:creationId xmlns:p14="http://schemas.microsoft.com/office/powerpoint/2010/main" val="15356134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8737600" y="6316663"/>
            <a:ext cx="2844800" cy="476250"/>
          </a:xfrm>
          <a:prstGeom prst="rect">
            <a:avLst/>
          </a:prstGeom>
        </p:spPr>
        <p:txBody>
          <a:bodyPr/>
          <a:lstStyle>
            <a:lvl1pPr>
              <a:defRPr/>
            </a:lvl1pPr>
          </a:lstStyle>
          <a:p>
            <a:fld id="{4F4845B2-18FB-44CF-8C4F-855D6AAB42F2}" type="slidenum">
              <a:rPr lang="en-US"/>
              <a:pPr/>
              <a:t>‹#›</a:t>
            </a:fld>
            <a:endParaRPr lang="en-US" dirty="0"/>
          </a:p>
        </p:txBody>
      </p:sp>
    </p:spTree>
    <p:extLst>
      <p:ext uri="{BB962C8B-B14F-4D97-AF65-F5344CB8AC3E}">
        <p14:creationId xmlns:p14="http://schemas.microsoft.com/office/powerpoint/2010/main" val="20191763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a:xfrm>
            <a:off x="8737600" y="6316663"/>
            <a:ext cx="2844800" cy="476250"/>
          </a:xfrm>
          <a:prstGeom prst="rect">
            <a:avLst/>
          </a:prstGeom>
        </p:spPr>
        <p:txBody>
          <a:bodyPr/>
          <a:lstStyle>
            <a:lvl1pPr>
              <a:defRPr/>
            </a:lvl1pPr>
          </a:lstStyle>
          <a:p>
            <a:fld id="{44487943-0A20-4361-AC90-3F8D17C2939A}" type="slidenum">
              <a:rPr lang="en-US"/>
              <a:pPr/>
              <a:t>‹#›</a:t>
            </a:fld>
            <a:endParaRPr lang="en-US" dirty="0"/>
          </a:p>
        </p:txBody>
      </p:sp>
    </p:spTree>
    <p:extLst>
      <p:ext uri="{BB962C8B-B14F-4D97-AF65-F5344CB8AC3E}">
        <p14:creationId xmlns:p14="http://schemas.microsoft.com/office/powerpoint/2010/main" val="18329541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a:xfrm>
            <a:off x="8737600" y="6316663"/>
            <a:ext cx="2844800" cy="476250"/>
          </a:xfrm>
          <a:prstGeom prst="rect">
            <a:avLst/>
          </a:prstGeom>
        </p:spPr>
        <p:txBody>
          <a:bodyPr/>
          <a:lstStyle>
            <a:lvl1pPr>
              <a:defRPr/>
            </a:lvl1pPr>
          </a:lstStyle>
          <a:p>
            <a:fld id="{45BBC968-D00C-4835-8B82-DD9F8F3B005C}" type="slidenum">
              <a:rPr lang="en-US"/>
              <a:pPr/>
              <a:t>‹#›</a:t>
            </a:fld>
            <a:endParaRPr lang="en-US" dirty="0"/>
          </a:p>
        </p:txBody>
      </p:sp>
    </p:spTree>
    <p:extLst>
      <p:ext uri="{BB962C8B-B14F-4D97-AF65-F5344CB8AC3E}">
        <p14:creationId xmlns:p14="http://schemas.microsoft.com/office/powerpoint/2010/main" val="23827068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a:xfrm>
            <a:off x="8737600" y="6316663"/>
            <a:ext cx="2844800" cy="476250"/>
          </a:xfrm>
          <a:prstGeom prst="rect">
            <a:avLst/>
          </a:prstGeom>
        </p:spPr>
        <p:txBody>
          <a:bodyPr/>
          <a:lstStyle>
            <a:lvl1pPr>
              <a:defRPr/>
            </a:lvl1pPr>
          </a:lstStyle>
          <a:p>
            <a:fld id="{52F25AE0-E2B3-4DFC-AA63-3B666C34FDE5}" type="slidenum">
              <a:rPr lang="en-US"/>
              <a:pPr/>
              <a:t>‹#›</a:t>
            </a:fld>
            <a:endParaRPr lang="en-US" dirty="0"/>
          </a:p>
        </p:txBody>
      </p:sp>
    </p:spTree>
    <p:extLst>
      <p:ext uri="{BB962C8B-B14F-4D97-AF65-F5344CB8AC3E}">
        <p14:creationId xmlns:p14="http://schemas.microsoft.com/office/powerpoint/2010/main" val="4501712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66788"/>
            <a:ext cx="2743200" cy="5245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966788"/>
            <a:ext cx="8026400" cy="5245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a:xfrm>
            <a:off x="8737600" y="6316663"/>
            <a:ext cx="2844800" cy="476250"/>
          </a:xfrm>
          <a:prstGeom prst="rect">
            <a:avLst/>
          </a:prstGeom>
        </p:spPr>
        <p:txBody>
          <a:bodyPr/>
          <a:lstStyle>
            <a:lvl1pPr>
              <a:defRPr/>
            </a:lvl1pPr>
          </a:lstStyle>
          <a:p>
            <a:fld id="{A2C2BD23-3B40-4A18-BF4B-0BEB6A9C3A2E}" type="slidenum">
              <a:rPr lang="en-US"/>
              <a:pPr/>
              <a:t>‹#›</a:t>
            </a:fld>
            <a:endParaRPr lang="en-US" dirty="0"/>
          </a:p>
        </p:txBody>
      </p:sp>
    </p:spTree>
    <p:extLst>
      <p:ext uri="{BB962C8B-B14F-4D97-AF65-F5344CB8AC3E}">
        <p14:creationId xmlns:p14="http://schemas.microsoft.com/office/powerpoint/2010/main" val="25931698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a:xfrm>
            <a:off x="8737600" y="6316663"/>
            <a:ext cx="2844800" cy="476250"/>
          </a:xfrm>
          <a:prstGeom prst="rect">
            <a:avLst/>
          </a:prstGeom>
        </p:spPr>
        <p:txBody>
          <a:bodyPr/>
          <a:lstStyle>
            <a:lvl1pPr>
              <a:defRPr/>
            </a:lvl1pPr>
          </a:lstStyle>
          <a:p>
            <a:fld id="{F52162C8-76E3-4BAE-9851-25C00ECAC03C}"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866900"/>
            <a:ext cx="5384800" cy="43449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66900"/>
            <a:ext cx="5384800" cy="43449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a:xfrm>
            <a:off x="8737600" y="6316663"/>
            <a:ext cx="2844800" cy="476250"/>
          </a:xfrm>
          <a:prstGeom prst="rect">
            <a:avLst/>
          </a:prstGeom>
        </p:spPr>
        <p:txBody>
          <a:bodyPr/>
          <a:lstStyle>
            <a:lvl1pPr>
              <a:defRPr/>
            </a:lvl1pPr>
          </a:lstStyle>
          <a:p>
            <a:fld id="{AB407F30-F4E2-4E46-BD51-D1C62AE7392F}"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a:xfrm>
            <a:off x="8737600" y="6316663"/>
            <a:ext cx="2844800" cy="476250"/>
          </a:xfrm>
          <a:prstGeom prst="rect">
            <a:avLst/>
          </a:prstGeom>
        </p:spPr>
        <p:txBody>
          <a:bodyPr/>
          <a:lstStyle>
            <a:lvl1pPr>
              <a:defRPr/>
            </a:lvl1pPr>
          </a:lstStyle>
          <a:p>
            <a:fld id="{5B475FAF-2BD1-458D-A7A1-B4FA7D7098BE}"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8737600" y="6316663"/>
            <a:ext cx="2844800" cy="476250"/>
          </a:xfrm>
          <a:prstGeom prst="rect">
            <a:avLst/>
          </a:prstGeom>
        </p:spPr>
        <p:txBody>
          <a:bodyPr/>
          <a:lstStyle>
            <a:lvl1pPr>
              <a:defRPr/>
            </a:lvl1pPr>
          </a:lstStyle>
          <a:p>
            <a:fld id="{711EF455-90CE-4031-9F38-F26BEF991E72}"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8737600" y="6316663"/>
            <a:ext cx="2844800" cy="476250"/>
          </a:xfrm>
          <a:prstGeom prst="rect">
            <a:avLst/>
          </a:prstGeom>
        </p:spPr>
        <p:txBody>
          <a:bodyPr/>
          <a:lstStyle>
            <a:lvl1pPr>
              <a:defRPr/>
            </a:lvl1pPr>
          </a:lstStyle>
          <a:p>
            <a:fld id="{4F4845B2-18FB-44CF-8C4F-855D6AAB42F2}"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a:xfrm>
            <a:off x="8737600" y="6316663"/>
            <a:ext cx="2844800" cy="476250"/>
          </a:xfrm>
          <a:prstGeom prst="rect">
            <a:avLst/>
          </a:prstGeom>
        </p:spPr>
        <p:txBody>
          <a:bodyPr/>
          <a:lstStyle>
            <a:lvl1pPr>
              <a:defRPr/>
            </a:lvl1pPr>
          </a:lstStyle>
          <a:p>
            <a:fld id="{44487943-0A20-4361-AC90-3F8D17C2939A}"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a:xfrm>
            <a:off x="8737600" y="6316663"/>
            <a:ext cx="2844800" cy="476250"/>
          </a:xfrm>
          <a:prstGeom prst="rect">
            <a:avLst/>
          </a:prstGeom>
        </p:spPr>
        <p:txBody>
          <a:bodyPr/>
          <a:lstStyle>
            <a:lvl1pPr>
              <a:defRPr/>
            </a:lvl1pPr>
          </a:lstStyle>
          <a:p>
            <a:fld id="{45BBC968-D00C-4835-8B82-DD9F8F3B005C}"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966790"/>
            <a:ext cx="10972800" cy="80803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866900"/>
            <a:ext cx="10972800" cy="43449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3"/>
          <p:cNvSpPr>
            <a:spLocks noGrp="1"/>
          </p:cNvSpPr>
          <p:nvPr>
            <p:ph type="sldNum" sz="quarter" idx="4"/>
          </p:nvPr>
        </p:nvSpPr>
        <p:spPr>
          <a:xfrm>
            <a:off x="8737600" y="6316663"/>
            <a:ext cx="2844800" cy="476250"/>
          </a:xfrm>
          <a:prstGeom prst="rect">
            <a:avLst/>
          </a:prstGeom>
        </p:spPr>
        <p:txBody>
          <a:bodyPr/>
          <a:lstStyle>
            <a:lvl1pPr algn="r">
              <a:defRPr/>
            </a:lvl1pPr>
          </a:lstStyle>
          <a:p>
            <a:fld id="{F52162C8-76E3-4BAE-9851-25C00ECAC03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4" r:id="rId14"/>
  </p:sldLayoutIdLst>
  <p:hf sldNum="0" hdr="0" ftr="0" dt="0"/>
  <p:txStyles>
    <p:titleStyle>
      <a:lvl1pPr algn="l" rtl="0" eaLnBrk="1" fontAlgn="base" hangingPunct="1">
        <a:spcBef>
          <a:spcPct val="0"/>
        </a:spcBef>
        <a:spcAft>
          <a:spcPct val="0"/>
        </a:spcAft>
        <a:defRPr sz="2400">
          <a:solidFill>
            <a:schemeClr val="tx2"/>
          </a:solidFill>
          <a:latin typeface="Arial Black" pitchFamily="34" charset="0"/>
          <a:ea typeface="+mj-ea"/>
          <a:cs typeface="+mj-cs"/>
        </a:defRPr>
      </a:lvl1pPr>
      <a:lvl2pPr algn="l" rtl="0" eaLnBrk="1" fontAlgn="base" hangingPunct="1">
        <a:spcBef>
          <a:spcPct val="0"/>
        </a:spcBef>
        <a:spcAft>
          <a:spcPct val="0"/>
        </a:spcAft>
        <a:defRPr sz="3000">
          <a:solidFill>
            <a:schemeClr val="tx2"/>
          </a:solidFill>
          <a:latin typeface="Verdana" pitchFamily="34" charset="0"/>
        </a:defRPr>
      </a:lvl2pPr>
      <a:lvl3pPr algn="l" rtl="0" eaLnBrk="1" fontAlgn="base" hangingPunct="1">
        <a:spcBef>
          <a:spcPct val="0"/>
        </a:spcBef>
        <a:spcAft>
          <a:spcPct val="0"/>
        </a:spcAft>
        <a:defRPr sz="3000">
          <a:solidFill>
            <a:schemeClr val="tx2"/>
          </a:solidFill>
          <a:latin typeface="Verdana" pitchFamily="34" charset="0"/>
        </a:defRPr>
      </a:lvl3pPr>
      <a:lvl4pPr algn="l" rtl="0" eaLnBrk="1" fontAlgn="base" hangingPunct="1">
        <a:spcBef>
          <a:spcPct val="0"/>
        </a:spcBef>
        <a:spcAft>
          <a:spcPct val="0"/>
        </a:spcAft>
        <a:defRPr sz="3000">
          <a:solidFill>
            <a:schemeClr val="tx2"/>
          </a:solidFill>
          <a:latin typeface="Verdana" pitchFamily="34" charset="0"/>
        </a:defRPr>
      </a:lvl4pPr>
      <a:lvl5pPr algn="l" rtl="0" eaLnBrk="1" fontAlgn="base" hangingPunct="1">
        <a:spcBef>
          <a:spcPct val="0"/>
        </a:spcBef>
        <a:spcAft>
          <a:spcPct val="0"/>
        </a:spcAft>
        <a:defRPr sz="3000">
          <a:solidFill>
            <a:schemeClr val="tx2"/>
          </a:solidFill>
          <a:latin typeface="Verdana" pitchFamily="34" charset="0"/>
        </a:defRPr>
      </a:lvl5pPr>
      <a:lvl6pPr marL="457200" algn="l" rtl="0" eaLnBrk="1" fontAlgn="base" hangingPunct="1">
        <a:spcBef>
          <a:spcPct val="0"/>
        </a:spcBef>
        <a:spcAft>
          <a:spcPct val="0"/>
        </a:spcAft>
        <a:defRPr sz="3000">
          <a:solidFill>
            <a:schemeClr val="tx2"/>
          </a:solidFill>
          <a:latin typeface="Verdana" pitchFamily="34" charset="0"/>
        </a:defRPr>
      </a:lvl6pPr>
      <a:lvl7pPr marL="914400" algn="l" rtl="0" eaLnBrk="1" fontAlgn="base" hangingPunct="1">
        <a:spcBef>
          <a:spcPct val="0"/>
        </a:spcBef>
        <a:spcAft>
          <a:spcPct val="0"/>
        </a:spcAft>
        <a:defRPr sz="3000">
          <a:solidFill>
            <a:schemeClr val="tx2"/>
          </a:solidFill>
          <a:latin typeface="Verdana" pitchFamily="34" charset="0"/>
        </a:defRPr>
      </a:lvl7pPr>
      <a:lvl8pPr marL="1371600" algn="l" rtl="0" eaLnBrk="1" fontAlgn="base" hangingPunct="1">
        <a:spcBef>
          <a:spcPct val="0"/>
        </a:spcBef>
        <a:spcAft>
          <a:spcPct val="0"/>
        </a:spcAft>
        <a:defRPr sz="3000">
          <a:solidFill>
            <a:schemeClr val="tx2"/>
          </a:solidFill>
          <a:latin typeface="Verdana" pitchFamily="34" charset="0"/>
        </a:defRPr>
      </a:lvl8pPr>
      <a:lvl9pPr marL="1828800" algn="l" rtl="0" eaLnBrk="1" fontAlgn="base" hangingPunct="1">
        <a:spcBef>
          <a:spcPct val="0"/>
        </a:spcBef>
        <a:spcAft>
          <a:spcPct val="0"/>
        </a:spcAft>
        <a:defRPr sz="3000">
          <a:solidFill>
            <a:schemeClr val="tx2"/>
          </a:solidFill>
          <a:latin typeface="Verdana" pitchFamily="34" charset="0"/>
        </a:defRPr>
      </a:lvl9pPr>
    </p:titleStyle>
    <p:bodyStyle>
      <a:lvl1pPr marL="342900" indent="-342900" algn="l" rtl="0" eaLnBrk="1" fontAlgn="base" hangingPunct="1">
        <a:spcBef>
          <a:spcPct val="20000"/>
        </a:spcBef>
        <a:spcAft>
          <a:spcPct val="0"/>
        </a:spcAft>
        <a:buChar char="•"/>
        <a:defRPr sz="1400">
          <a:solidFill>
            <a:schemeClr val="tx1"/>
          </a:solidFill>
          <a:latin typeface="Arial" pitchFamily="34" charset="0"/>
          <a:ea typeface="+mn-ea"/>
          <a:cs typeface="Arial" pitchFamily="34" charset="0"/>
        </a:defRPr>
      </a:lvl1pPr>
      <a:lvl2pPr marL="742950" indent="-285750" algn="l" rtl="0" eaLnBrk="1" fontAlgn="base" hangingPunct="1">
        <a:spcBef>
          <a:spcPct val="20000"/>
        </a:spcBef>
        <a:spcAft>
          <a:spcPct val="0"/>
        </a:spcAft>
        <a:buChar char="–"/>
        <a:defRPr sz="1400">
          <a:solidFill>
            <a:schemeClr val="tx1"/>
          </a:solidFill>
          <a:latin typeface="Arial" pitchFamily="34" charset="0"/>
          <a:cs typeface="Arial" pitchFamily="34" charset="0"/>
        </a:defRPr>
      </a:lvl2pPr>
      <a:lvl3pPr marL="1143000" indent="-228600" algn="l" rtl="0" eaLnBrk="1" fontAlgn="base" hangingPunct="1">
        <a:spcBef>
          <a:spcPct val="20000"/>
        </a:spcBef>
        <a:spcAft>
          <a:spcPct val="0"/>
        </a:spcAft>
        <a:buChar char="•"/>
        <a:defRPr sz="1400">
          <a:solidFill>
            <a:schemeClr val="tx1"/>
          </a:solidFill>
          <a:latin typeface="Arial" pitchFamily="34" charset="0"/>
          <a:cs typeface="Arial" pitchFamily="34" charset="0"/>
        </a:defRPr>
      </a:lvl3pPr>
      <a:lvl4pPr marL="1600200" indent="-228600" algn="l" rtl="0" eaLnBrk="1" fontAlgn="base" hangingPunct="1">
        <a:spcBef>
          <a:spcPct val="20000"/>
        </a:spcBef>
        <a:spcAft>
          <a:spcPct val="0"/>
        </a:spcAft>
        <a:buChar char="–"/>
        <a:defRPr sz="1400">
          <a:solidFill>
            <a:schemeClr val="tx1"/>
          </a:solidFill>
          <a:latin typeface="Arial" pitchFamily="34" charset="0"/>
          <a:cs typeface="Arial" pitchFamily="34" charset="0"/>
        </a:defRPr>
      </a:lvl4pPr>
      <a:lvl5pPr marL="2057400" indent="-228600" algn="l" rtl="0" eaLnBrk="1" fontAlgn="base" hangingPunct="1">
        <a:spcBef>
          <a:spcPct val="20000"/>
        </a:spcBef>
        <a:spcAft>
          <a:spcPct val="0"/>
        </a:spcAft>
        <a:buChar char="»"/>
        <a:defRPr sz="1400">
          <a:solidFill>
            <a:schemeClr val="tx1"/>
          </a:solidFill>
          <a:latin typeface="Arial" pitchFamily="34" charset="0"/>
          <a:cs typeface="Arial" pitchFamily="34" charset="0"/>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966790"/>
            <a:ext cx="10972800" cy="80803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866900"/>
            <a:ext cx="10972800" cy="43449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3"/>
          <p:cNvSpPr>
            <a:spLocks noGrp="1"/>
          </p:cNvSpPr>
          <p:nvPr>
            <p:ph type="sldNum" sz="quarter" idx="4"/>
          </p:nvPr>
        </p:nvSpPr>
        <p:spPr>
          <a:xfrm>
            <a:off x="8737600" y="6316663"/>
            <a:ext cx="2844800" cy="476250"/>
          </a:xfrm>
          <a:prstGeom prst="rect">
            <a:avLst/>
          </a:prstGeom>
        </p:spPr>
        <p:txBody>
          <a:bodyPr/>
          <a:lstStyle>
            <a:lvl1pPr algn="r">
              <a:defRPr/>
            </a:lvl1pPr>
          </a:lstStyle>
          <a:p>
            <a:fld id="{F52162C8-76E3-4BAE-9851-25C00ECAC03C}" type="slidenum">
              <a:rPr lang="en-US" smtClean="0"/>
              <a:pPr/>
              <a:t>‹#›</a:t>
            </a:fld>
            <a:endParaRPr lang="en-US" dirty="0"/>
          </a:p>
        </p:txBody>
      </p:sp>
    </p:spTree>
    <p:extLst>
      <p:ext uri="{BB962C8B-B14F-4D97-AF65-F5344CB8AC3E}">
        <p14:creationId xmlns:p14="http://schemas.microsoft.com/office/powerpoint/2010/main" val="281226681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hf sldNum="0" hdr="0" ftr="0" dt="0"/>
  <p:txStyles>
    <p:titleStyle>
      <a:lvl1pPr algn="l" rtl="0" eaLnBrk="1" fontAlgn="base" hangingPunct="1">
        <a:spcBef>
          <a:spcPct val="0"/>
        </a:spcBef>
        <a:spcAft>
          <a:spcPct val="0"/>
        </a:spcAft>
        <a:defRPr sz="2400">
          <a:solidFill>
            <a:schemeClr val="tx2"/>
          </a:solidFill>
          <a:latin typeface="Arial Black" pitchFamily="34" charset="0"/>
          <a:ea typeface="+mj-ea"/>
          <a:cs typeface="+mj-cs"/>
        </a:defRPr>
      </a:lvl1pPr>
      <a:lvl2pPr algn="l" rtl="0" eaLnBrk="1" fontAlgn="base" hangingPunct="1">
        <a:spcBef>
          <a:spcPct val="0"/>
        </a:spcBef>
        <a:spcAft>
          <a:spcPct val="0"/>
        </a:spcAft>
        <a:defRPr sz="3000">
          <a:solidFill>
            <a:schemeClr val="tx2"/>
          </a:solidFill>
          <a:latin typeface="Verdana" pitchFamily="34" charset="0"/>
        </a:defRPr>
      </a:lvl2pPr>
      <a:lvl3pPr algn="l" rtl="0" eaLnBrk="1" fontAlgn="base" hangingPunct="1">
        <a:spcBef>
          <a:spcPct val="0"/>
        </a:spcBef>
        <a:spcAft>
          <a:spcPct val="0"/>
        </a:spcAft>
        <a:defRPr sz="3000">
          <a:solidFill>
            <a:schemeClr val="tx2"/>
          </a:solidFill>
          <a:latin typeface="Verdana" pitchFamily="34" charset="0"/>
        </a:defRPr>
      </a:lvl3pPr>
      <a:lvl4pPr algn="l" rtl="0" eaLnBrk="1" fontAlgn="base" hangingPunct="1">
        <a:spcBef>
          <a:spcPct val="0"/>
        </a:spcBef>
        <a:spcAft>
          <a:spcPct val="0"/>
        </a:spcAft>
        <a:defRPr sz="3000">
          <a:solidFill>
            <a:schemeClr val="tx2"/>
          </a:solidFill>
          <a:latin typeface="Verdana" pitchFamily="34" charset="0"/>
        </a:defRPr>
      </a:lvl4pPr>
      <a:lvl5pPr algn="l" rtl="0" eaLnBrk="1" fontAlgn="base" hangingPunct="1">
        <a:spcBef>
          <a:spcPct val="0"/>
        </a:spcBef>
        <a:spcAft>
          <a:spcPct val="0"/>
        </a:spcAft>
        <a:defRPr sz="3000">
          <a:solidFill>
            <a:schemeClr val="tx2"/>
          </a:solidFill>
          <a:latin typeface="Verdana" pitchFamily="34" charset="0"/>
        </a:defRPr>
      </a:lvl5pPr>
      <a:lvl6pPr marL="457200" algn="l" rtl="0" eaLnBrk="1" fontAlgn="base" hangingPunct="1">
        <a:spcBef>
          <a:spcPct val="0"/>
        </a:spcBef>
        <a:spcAft>
          <a:spcPct val="0"/>
        </a:spcAft>
        <a:defRPr sz="3000">
          <a:solidFill>
            <a:schemeClr val="tx2"/>
          </a:solidFill>
          <a:latin typeface="Verdana" pitchFamily="34" charset="0"/>
        </a:defRPr>
      </a:lvl6pPr>
      <a:lvl7pPr marL="914400" algn="l" rtl="0" eaLnBrk="1" fontAlgn="base" hangingPunct="1">
        <a:spcBef>
          <a:spcPct val="0"/>
        </a:spcBef>
        <a:spcAft>
          <a:spcPct val="0"/>
        </a:spcAft>
        <a:defRPr sz="3000">
          <a:solidFill>
            <a:schemeClr val="tx2"/>
          </a:solidFill>
          <a:latin typeface="Verdana" pitchFamily="34" charset="0"/>
        </a:defRPr>
      </a:lvl7pPr>
      <a:lvl8pPr marL="1371600" algn="l" rtl="0" eaLnBrk="1" fontAlgn="base" hangingPunct="1">
        <a:spcBef>
          <a:spcPct val="0"/>
        </a:spcBef>
        <a:spcAft>
          <a:spcPct val="0"/>
        </a:spcAft>
        <a:defRPr sz="3000">
          <a:solidFill>
            <a:schemeClr val="tx2"/>
          </a:solidFill>
          <a:latin typeface="Verdana" pitchFamily="34" charset="0"/>
        </a:defRPr>
      </a:lvl8pPr>
      <a:lvl9pPr marL="1828800" algn="l" rtl="0" eaLnBrk="1" fontAlgn="base" hangingPunct="1">
        <a:spcBef>
          <a:spcPct val="0"/>
        </a:spcBef>
        <a:spcAft>
          <a:spcPct val="0"/>
        </a:spcAft>
        <a:defRPr sz="3000">
          <a:solidFill>
            <a:schemeClr val="tx2"/>
          </a:solidFill>
          <a:latin typeface="Verdana" pitchFamily="34" charset="0"/>
        </a:defRPr>
      </a:lvl9pPr>
    </p:titleStyle>
    <p:bodyStyle>
      <a:lvl1pPr marL="342900" indent="-342900" algn="l" rtl="0" eaLnBrk="1" fontAlgn="base" hangingPunct="1">
        <a:spcBef>
          <a:spcPct val="20000"/>
        </a:spcBef>
        <a:spcAft>
          <a:spcPct val="0"/>
        </a:spcAft>
        <a:buChar char="•"/>
        <a:defRPr sz="2400">
          <a:solidFill>
            <a:schemeClr val="tx1"/>
          </a:solidFill>
          <a:latin typeface="Arial" pitchFamily="34" charset="0"/>
          <a:ea typeface="+mn-ea"/>
          <a:cs typeface="Arial" pitchFamily="34" charset="0"/>
        </a:defRPr>
      </a:lvl1pPr>
      <a:lvl2pPr marL="742950" indent="-285750" algn="l" rtl="0" eaLnBrk="1" fontAlgn="base" hangingPunct="1">
        <a:spcBef>
          <a:spcPct val="20000"/>
        </a:spcBef>
        <a:spcAft>
          <a:spcPct val="0"/>
        </a:spcAft>
        <a:buChar char="–"/>
        <a:defRPr sz="2400">
          <a:solidFill>
            <a:schemeClr val="tx1"/>
          </a:solidFill>
          <a:latin typeface="Arial" pitchFamily="34" charset="0"/>
          <a:cs typeface="Arial" pitchFamily="34" charset="0"/>
        </a:defRPr>
      </a:lvl2pPr>
      <a:lvl3pPr marL="1143000" indent="-228600" algn="l" rtl="0" eaLnBrk="1" fontAlgn="base" hangingPunct="1">
        <a:spcBef>
          <a:spcPct val="20000"/>
        </a:spcBef>
        <a:spcAft>
          <a:spcPct val="0"/>
        </a:spcAft>
        <a:buChar char="•"/>
        <a:defRPr sz="2400">
          <a:solidFill>
            <a:schemeClr val="tx1"/>
          </a:solidFill>
          <a:latin typeface="Arial" pitchFamily="34" charset="0"/>
          <a:cs typeface="Arial" pitchFamily="34" charset="0"/>
        </a:defRPr>
      </a:lvl3pPr>
      <a:lvl4pPr marL="1600200" indent="-228600" algn="l" rtl="0" eaLnBrk="1" fontAlgn="base" hangingPunct="1">
        <a:spcBef>
          <a:spcPct val="20000"/>
        </a:spcBef>
        <a:spcAft>
          <a:spcPct val="0"/>
        </a:spcAft>
        <a:buChar char="–"/>
        <a:defRPr sz="2400">
          <a:solidFill>
            <a:schemeClr val="tx1"/>
          </a:solidFill>
          <a:latin typeface="Arial" pitchFamily="34" charset="0"/>
          <a:cs typeface="Arial" pitchFamily="34" charset="0"/>
        </a:defRPr>
      </a:lvl4pPr>
      <a:lvl5pPr marL="2057400" indent="-228600" algn="l" rtl="0" eaLnBrk="1" fontAlgn="base" hangingPunct="1">
        <a:spcBef>
          <a:spcPct val="20000"/>
        </a:spcBef>
        <a:spcAft>
          <a:spcPct val="0"/>
        </a:spcAft>
        <a:buChar char="»"/>
        <a:defRPr sz="2400">
          <a:solidFill>
            <a:schemeClr val="tx1"/>
          </a:solidFill>
          <a:latin typeface="Arial" pitchFamily="34" charset="0"/>
          <a:cs typeface="Arial" pitchFamily="34" charset="0"/>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yzhao12345.github.io/" TargetMode="External"/><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gcps.scdata.ai/project/19982"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hyperlink" Target="https://gcps.scdata.ai/project/19982"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hyperlink" Target="https://gcps.scdata.ai/project/19982"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hyperlink" Target="https://gcps.scdata.ai/project/19982"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hyperlink" Target="https://gcps.scdata.ai/project/19982"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hyperlink" Target="https://gcps.scdata.ai/project/19982"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hyperlink" Target="https://gcps.scdata.ai/project/19982"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hyperlink" Target="https://gcps.scdata.ai/project/19982"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hyperlink" Target="https://gcps.scdata.ai/project/19982"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jpeg"/></Relationships>
</file>

<file path=ppt/slides/_rels/slide2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hyperlink" Target="https://www.scdata.ai/project/19982"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hyperlink" Target="https://www.scdata.ai/project/19982"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hyperlink" Target="https://www.scdata.ai/project/19982"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hyperlink" Target="https://www.scdata.ai/project/19982"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hyperlink" Target="https://gcps.scdata.ai/project/19982"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hyperlink" Target="https://gcps.scdata.ai/project/19982"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hyperlink" Target="https://www.scdata.ai/project/19982"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6.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p:cNvSpPr>
            <a:spLocks noGrp="1" noChangeArrowheads="1"/>
          </p:cNvSpPr>
          <p:nvPr>
            <p:ph type="ctrTitle"/>
          </p:nvPr>
        </p:nvSpPr>
        <p:spPr>
          <a:xfrm>
            <a:off x="1001485" y="1494305"/>
            <a:ext cx="10189028" cy="1934695"/>
          </a:xfrm>
        </p:spPr>
        <p:txBody>
          <a:bodyPr/>
          <a:lstStyle/>
          <a:p>
            <a:pPr>
              <a:spcBef>
                <a:spcPts val="1200"/>
              </a:spcBef>
              <a:spcAft>
                <a:spcPts val="1200"/>
              </a:spcAft>
            </a:pPr>
            <a:r>
              <a:rPr lang="en-US" sz="4800" dirty="0">
                <a:solidFill>
                  <a:schemeClr val="tx1"/>
                </a:solidFill>
                <a:latin typeface="Calibri" panose="020F0502020204030204" pitchFamily="34" charset="0"/>
              </a:rPr>
              <a:t>Sourcing Analytics</a:t>
            </a:r>
            <a:br>
              <a:rPr lang="en-US" sz="3600" dirty="0">
                <a:solidFill>
                  <a:schemeClr val="tx1"/>
                </a:solidFill>
                <a:latin typeface="Calibri" panose="020F0502020204030204" pitchFamily="34" charset="0"/>
              </a:rPr>
            </a:br>
            <a:r>
              <a:rPr lang="en-US" sz="800" dirty="0">
                <a:solidFill>
                  <a:schemeClr val="tx1"/>
                </a:solidFill>
                <a:latin typeface="Calibri" panose="020F0502020204030204" pitchFamily="34" charset="0"/>
              </a:rPr>
              <a:t>  </a:t>
            </a:r>
            <a:br>
              <a:rPr lang="en-US" sz="3200" dirty="0">
                <a:solidFill>
                  <a:schemeClr val="tx1"/>
                </a:solidFill>
                <a:latin typeface="Calibri" panose="020F0502020204030204" pitchFamily="34" charset="0"/>
              </a:rPr>
            </a:br>
            <a:r>
              <a:rPr lang="en-US" sz="2800" dirty="0">
                <a:solidFill>
                  <a:schemeClr val="bg1">
                    <a:lumMod val="50000"/>
                  </a:schemeClr>
                </a:solidFill>
                <a:latin typeface="Calibri" panose="020F0502020204030204" pitchFamily="34" charset="0"/>
              </a:rPr>
              <a:t>support sourcing decisions and negotiation</a:t>
            </a:r>
          </a:p>
        </p:txBody>
      </p:sp>
      <p:sp>
        <p:nvSpPr>
          <p:cNvPr id="2051" name="Rectangle 3"/>
          <p:cNvSpPr>
            <a:spLocks noGrp="1" noChangeArrowheads="1"/>
          </p:cNvSpPr>
          <p:nvPr>
            <p:ph type="subTitle" idx="1"/>
          </p:nvPr>
        </p:nvSpPr>
        <p:spPr>
          <a:xfrm>
            <a:off x="1804961" y="3840140"/>
            <a:ext cx="8582077" cy="2064714"/>
          </a:xfrm>
        </p:spPr>
        <p:txBody>
          <a:bodyPr/>
          <a:lstStyle/>
          <a:p>
            <a:r>
              <a:rPr lang="en-US" b="1" dirty="0">
                <a:solidFill>
                  <a:schemeClr val="tx1"/>
                </a:solidFill>
                <a:latin typeface="Calibri" panose="020F0502020204030204" pitchFamily="34" charset="0"/>
              </a:rPr>
              <a:t>Yao Zhao</a:t>
            </a:r>
          </a:p>
          <a:p>
            <a:r>
              <a:rPr lang="en-US" dirty="0">
                <a:solidFill>
                  <a:schemeClr val="tx1"/>
                </a:solidFill>
                <a:latin typeface="Calibri" panose="020F0502020204030204" pitchFamily="34" charset="0"/>
              </a:rPr>
              <a:t>Professor @ Rutgers Business School</a:t>
            </a:r>
          </a:p>
          <a:p>
            <a:r>
              <a:rPr lang="en-US" dirty="0">
                <a:solidFill>
                  <a:schemeClr val="tx1"/>
                </a:solidFill>
                <a:latin typeface="Calibri" panose="020F0502020204030204" pitchFamily="34" charset="0"/>
              </a:rPr>
              <a:t>Co-director @ Rutgers Supply Chain Analytics Lab</a:t>
            </a:r>
          </a:p>
          <a:p>
            <a:r>
              <a:rPr lang="en-US" dirty="0">
                <a:solidFill>
                  <a:schemeClr val="tx1"/>
                </a:solidFill>
                <a:latin typeface="Calibri" panose="020F0502020204030204" pitchFamily="34" charset="0"/>
                <a:hlinkClick r:id="rId3"/>
              </a:rPr>
              <a:t>https://yzhao12345.github.io/</a:t>
            </a:r>
            <a:r>
              <a:rPr lang="en-US" b="1" dirty="0">
                <a:solidFill>
                  <a:schemeClr val="tx1"/>
                </a:solidFill>
                <a:latin typeface="Calibri" panose="020F0502020204030204" pitchFamily="34" charset="0"/>
              </a:rPr>
              <a:t> </a:t>
            </a:r>
            <a:endParaRPr lang="en-US" dirty="0">
              <a:solidFill>
                <a:schemeClr val="tx1"/>
              </a:solidFill>
              <a:latin typeface="Calibri" panose="020F0502020204030204" pitchFamily="34" charset="0"/>
            </a:endParaRPr>
          </a:p>
        </p:txBody>
      </p:sp>
      <p:sp>
        <p:nvSpPr>
          <p:cNvPr id="2" name="TextBox 1">
            <a:extLst>
              <a:ext uri="{FF2B5EF4-FFF2-40B4-BE49-F238E27FC236}">
                <a16:creationId xmlns:a16="http://schemas.microsoft.com/office/drawing/2014/main" id="{23EB1BB0-8474-55B5-1A37-35CDB2F78AEE}"/>
              </a:ext>
            </a:extLst>
          </p:cNvPr>
          <p:cNvSpPr txBox="1"/>
          <p:nvPr/>
        </p:nvSpPr>
        <p:spPr>
          <a:xfrm>
            <a:off x="2075542" y="6488668"/>
            <a:ext cx="8040913" cy="369332"/>
          </a:xfrm>
          <a:prstGeom prst="rect">
            <a:avLst/>
          </a:prstGeom>
          <a:noFill/>
        </p:spPr>
        <p:txBody>
          <a:bodyPr wrap="square" rtlCol="0">
            <a:spAutoFit/>
          </a:bodyPr>
          <a:lstStyle/>
          <a:p>
            <a:pPr algn="ctr"/>
            <a:r>
              <a:rPr lang="en-US" dirty="0"/>
              <a:t>Instructors are free to use and modify the content of these slides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A82570B-C4CC-4703-AA65-DF9DBBF42FFE}"/>
              </a:ext>
            </a:extLst>
          </p:cNvPr>
          <p:cNvSpPr>
            <a:spLocks noGrp="1"/>
          </p:cNvSpPr>
          <p:nvPr>
            <p:ph type="title"/>
          </p:nvPr>
        </p:nvSpPr>
        <p:spPr>
          <a:xfrm>
            <a:off x="963084" y="4406901"/>
            <a:ext cx="8560478" cy="1362075"/>
          </a:xfrm>
        </p:spPr>
        <p:txBody>
          <a:bodyPr/>
          <a:lstStyle/>
          <a:p>
            <a:r>
              <a:rPr lang="en-US" dirty="0"/>
              <a:t>Identify needs and selection criteria</a:t>
            </a:r>
          </a:p>
        </p:txBody>
      </p:sp>
      <p:sp>
        <p:nvSpPr>
          <p:cNvPr id="6" name="Text Placeholder 5">
            <a:extLst>
              <a:ext uri="{FF2B5EF4-FFF2-40B4-BE49-F238E27FC236}">
                <a16:creationId xmlns:a16="http://schemas.microsoft.com/office/drawing/2014/main" id="{9DE7DB5E-3187-4C17-A444-0A3CA877E686}"/>
              </a:ext>
            </a:extLst>
          </p:cNvPr>
          <p:cNvSpPr>
            <a:spLocks noGrp="1"/>
          </p:cNvSpPr>
          <p:nvPr>
            <p:ph type="body" idx="1"/>
          </p:nvPr>
        </p:nvSpPr>
        <p:spPr/>
        <p:txBody>
          <a:bodyPr/>
          <a:lstStyle/>
          <a:p>
            <a:r>
              <a:rPr lang="en-US" dirty="0"/>
              <a:t>Align supplier selection criteria with the firm’s strategic objectives.</a:t>
            </a:r>
          </a:p>
          <a:p>
            <a:endParaRPr lang="en-US" dirty="0"/>
          </a:p>
        </p:txBody>
      </p:sp>
      <p:pic>
        <p:nvPicPr>
          <p:cNvPr id="2" name="Picture 1">
            <a:extLst>
              <a:ext uri="{FF2B5EF4-FFF2-40B4-BE49-F238E27FC236}">
                <a16:creationId xmlns:a16="http://schemas.microsoft.com/office/drawing/2014/main" id="{CC213EE6-5981-9B34-9AB6-365AFE326DA9}"/>
              </a:ext>
            </a:extLst>
          </p:cNvPr>
          <p:cNvPicPr>
            <a:picLocks noChangeAspect="1"/>
          </p:cNvPicPr>
          <p:nvPr/>
        </p:nvPicPr>
        <p:blipFill>
          <a:blip r:embed="rId3"/>
          <a:stretch>
            <a:fillRect/>
          </a:stretch>
        </p:blipFill>
        <p:spPr>
          <a:xfrm>
            <a:off x="9523562" y="3898"/>
            <a:ext cx="2668438" cy="6854102"/>
          </a:xfrm>
          <a:prstGeom prst="rect">
            <a:avLst/>
          </a:prstGeom>
        </p:spPr>
      </p:pic>
    </p:spTree>
    <p:extLst>
      <p:ext uri="{BB962C8B-B14F-4D97-AF65-F5344CB8AC3E}">
        <p14:creationId xmlns:p14="http://schemas.microsoft.com/office/powerpoint/2010/main" val="16860892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Chart, scatter chart&#10;&#10;Description automatically generated">
            <a:extLst>
              <a:ext uri="{FF2B5EF4-FFF2-40B4-BE49-F238E27FC236}">
                <a16:creationId xmlns:a16="http://schemas.microsoft.com/office/drawing/2014/main" id="{8D0DF397-6C01-1B1E-9D30-D58B97F98C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3178"/>
            <a:ext cx="12192000" cy="5070380"/>
          </a:xfrm>
          <a:prstGeom prst="rect">
            <a:avLst/>
          </a:prstGeom>
        </p:spPr>
      </p:pic>
      <p:sp>
        <p:nvSpPr>
          <p:cNvPr id="4" name="Rectangle 3">
            <a:extLst>
              <a:ext uri="{FF2B5EF4-FFF2-40B4-BE49-F238E27FC236}">
                <a16:creationId xmlns:a16="http://schemas.microsoft.com/office/drawing/2014/main" id="{17856B49-9BB1-4A49-AC68-0DB24E7E25BD}"/>
              </a:ext>
            </a:extLst>
          </p:cNvPr>
          <p:cNvSpPr/>
          <p:nvPr/>
        </p:nvSpPr>
        <p:spPr>
          <a:xfrm>
            <a:off x="3345655" y="5901294"/>
            <a:ext cx="5500687" cy="468313"/>
          </a:xfrm>
          <a:prstGeom prst="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Information Technology, SP500 2020.</a:t>
            </a:r>
          </a:p>
        </p:txBody>
      </p:sp>
      <p:sp>
        <p:nvSpPr>
          <p:cNvPr id="2" name="Title 1">
            <a:extLst>
              <a:ext uri="{FF2B5EF4-FFF2-40B4-BE49-F238E27FC236}">
                <a16:creationId xmlns:a16="http://schemas.microsoft.com/office/drawing/2014/main" id="{39B237A8-CB6D-4BF0-A21C-076A80409A66}"/>
              </a:ext>
            </a:extLst>
          </p:cNvPr>
          <p:cNvSpPr>
            <a:spLocks noGrp="1"/>
          </p:cNvSpPr>
          <p:nvPr>
            <p:ph type="title"/>
          </p:nvPr>
        </p:nvSpPr>
        <p:spPr>
          <a:xfrm>
            <a:off x="2727433" y="309907"/>
            <a:ext cx="6737132" cy="808037"/>
          </a:xfrm>
        </p:spPr>
        <p:txBody>
          <a:bodyPr/>
          <a:lstStyle/>
          <a:p>
            <a:pPr algn="ctr"/>
            <a:r>
              <a:rPr lang="en-US" dirty="0"/>
              <a:t>Apple Leads in Revenue But Not Profit</a:t>
            </a:r>
          </a:p>
        </p:txBody>
      </p:sp>
      <p:sp>
        <p:nvSpPr>
          <p:cNvPr id="13" name="Diamond 12">
            <a:extLst>
              <a:ext uri="{FF2B5EF4-FFF2-40B4-BE49-F238E27FC236}">
                <a16:creationId xmlns:a16="http://schemas.microsoft.com/office/drawing/2014/main" id="{8CB51760-6060-36C4-09C1-8F3D35A8A749}"/>
              </a:ext>
            </a:extLst>
          </p:cNvPr>
          <p:cNvSpPr/>
          <p:nvPr/>
        </p:nvSpPr>
        <p:spPr>
          <a:xfrm>
            <a:off x="7709335" y="1617167"/>
            <a:ext cx="740979" cy="808037"/>
          </a:xfrm>
          <a:prstGeom prst="diamond">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iamond 13">
            <a:extLst>
              <a:ext uri="{FF2B5EF4-FFF2-40B4-BE49-F238E27FC236}">
                <a16:creationId xmlns:a16="http://schemas.microsoft.com/office/drawing/2014/main" id="{6CDDEC72-7880-38A3-18A4-E71D4E497CAC}"/>
              </a:ext>
            </a:extLst>
          </p:cNvPr>
          <p:cNvSpPr/>
          <p:nvPr/>
        </p:nvSpPr>
        <p:spPr>
          <a:xfrm>
            <a:off x="4112176" y="1540694"/>
            <a:ext cx="740979" cy="808037"/>
          </a:xfrm>
          <a:prstGeom prst="diamond">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iamond 14">
            <a:extLst>
              <a:ext uri="{FF2B5EF4-FFF2-40B4-BE49-F238E27FC236}">
                <a16:creationId xmlns:a16="http://schemas.microsoft.com/office/drawing/2014/main" id="{3F66EE46-B0A7-4829-FD93-EB76B315D04B}"/>
              </a:ext>
            </a:extLst>
          </p:cNvPr>
          <p:cNvSpPr/>
          <p:nvPr/>
        </p:nvSpPr>
        <p:spPr>
          <a:xfrm>
            <a:off x="5494093" y="2700293"/>
            <a:ext cx="740979" cy="808037"/>
          </a:xfrm>
          <a:prstGeom prst="diamond">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4FE04DE-1D73-C53E-3F2B-08B0CCAF777F}"/>
              </a:ext>
            </a:extLst>
          </p:cNvPr>
          <p:cNvSpPr txBox="1"/>
          <p:nvPr/>
        </p:nvSpPr>
        <p:spPr>
          <a:xfrm>
            <a:off x="-1" y="6519446"/>
            <a:ext cx="5500687" cy="338554"/>
          </a:xfrm>
          <a:prstGeom prst="rect">
            <a:avLst/>
          </a:prstGeom>
          <a:noFill/>
        </p:spPr>
        <p:txBody>
          <a:bodyPr wrap="square">
            <a:spAutoFit/>
          </a:bodyPr>
          <a:lstStyle/>
          <a:p>
            <a:r>
              <a:rPr lang="en-US" sz="1600" dirty="0"/>
              <a:t>Data source: </a:t>
            </a:r>
            <a:r>
              <a:rPr lang="en-US" sz="1600" dirty="0">
                <a:hlinkClick r:id="rId4"/>
              </a:rPr>
              <a:t>https://gcps.scdata.ai/project/19982</a:t>
            </a:r>
            <a:r>
              <a:rPr lang="en-US" sz="1600" dirty="0"/>
              <a:t> </a:t>
            </a:r>
          </a:p>
        </p:txBody>
      </p:sp>
      <p:sp>
        <p:nvSpPr>
          <p:cNvPr id="3" name="Oval 2">
            <a:extLst>
              <a:ext uri="{FF2B5EF4-FFF2-40B4-BE49-F238E27FC236}">
                <a16:creationId xmlns:a16="http://schemas.microsoft.com/office/drawing/2014/main" id="{844D2687-F055-4696-E1E2-726DA2BA5F98}"/>
              </a:ext>
            </a:extLst>
          </p:cNvPr>
          <p:cNvSpPr/>
          <p:nvPr/>
        </p:nvSpPr>
        <p:spPr>
          <a:xfrm>
            <a:off x="2727433" y="3121571"/>
            <a:ext cx="472967" cy="4729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594B29F8-CD0C-3FA2-E25D-C9288DC0DBF8}"/>
              </a:ext>
            </a:extLst>
          </p:cNvPr>
          <p:cNvSpPr/>
          <p:nvPr/>
        </p:nvSpPr>
        <p:spPr>
          <a:xfrm rot="20537504">
            <a:off x="2727434" y="4279037"/>
            <a:ext cx="912512" cy="4729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7733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3"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hart, bar chart&#10;&#10;Description automatically generated">
            <a:extLst>
              <a:ext uri="{FF2B5EF4-FFF2-40B4-BE49-F238E27FC236}">
                <a16:creationId xmlns:a16="http://schemas.microsoft.com/office/drawing/2014/main" id="{51CD913B-62A7-8D02-F8BA-CEA5681D59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93810"/>
            <a:ext cx="12192000" cy="5070380"/>
          </a:xfrm>
          <a:prstGeom prst="rect">
            <a:avLst/>
          </a:prstGeom>
        </p:spPr>
      </p:pic>
      <p:sp>
        <p:nvSpPr>
          <p:cNvPr id="6" name="TextBox 5">
            <a:extLst>
              <a:ext uri="{FF2B5EF4-FFF2-40B4-BE49-F238E27FC236}">
                <a16:creationId xmlns:a16="http://schemas.microsoft.com/office/drawing/2014/main" id="{3BD81716-A7E3-4DEB-97F2-B94F8839869C}"/>
              </a:ext>
            </a:extLst>
          </p:cNvPr>
          <p:cNvSpPr txBox="1"/>
          <p:nvPr/>
        </p:nvSpPr>
        <p:spPr>
          <a:xfrm>
            <a:off x="2858405" y="383775"/>
            <a:ext cx="6475186" cy="523220"/>
          </a:xfrm>
          <a:prstGeom prst="rect">
            <a:avLst/>
          </a:prstGeom>
          <a:noFill/>
        </p:spPr>
        <p:txBody>
          <a:bodyPr wrap="square">
            <a:spAutoFit/>
          </a:bodyPr>
          <a:lstStyle/>
          <a:p>
            <a:pPr algn="ctr"/>
            <a:r>
              <a:rPr lang="en-US" sz="2800" b="1" dirty="0"/>
              <a:t>The major cost driver is still COGS</a:t>
            </a:r>
          </a:p>
        </p:txBody>
      </p:sp>
      <p:sp>
        <p:nvSpPr>
          <p:cNvPr id="7" name="Rectangle 6">
            <a:extLst>
              <a:ext uri="{FF2B5EF4-FFF2-40B4-BE49-F238E27FC236}">
                <a16:creationId xmlns:a16="http://schemas.microsoft.com/office/drawing/2014/main" id="{F75FAD58-A6AC-4D89-9238-2C8660BC35C6}"/>
              </a:ext>
            </a:extLst>
          </p:cNvPr>
          <p:cNvSpPr/>
          <p:nvPr/>
        </p:nvSpPr>
        <p:spPr>
          <a:xfrm>
            <a:off x="3345655" y="5935998"/>
            <a:ext cx="5500687" cy="468313"/>
          </a:xfrm>
          <a:prstGeom prst="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Technology hardware, US 2020.</a:t>
            </a:r>
          </a:p>
        </p:txBody>
      </p:sp>
      <p:sp>
        <p:nvSpPr>
          <p:cNvPr id="8" name="Star: 5 Points 7">
            <a:extLst>
              <a:ext uri="{FF2B5EF4-FFF2-40B4-BE49-F238E27FC236}">
                <a16:creationId xmlns:a16="http://schemas.microsoft.com/office/drawing/2014/main" id="{9F13C817-EB62-479A-99DA-DE1F61542DC6}"/>
              </a:ext>
            </a:extLst>
          </p:cNvPr>
          <p:cNvSpPr/>
          <p:nvPr/>
        </p:nvSpPr>
        <p:spPr>
          <a:xfrm>
            <a:off x="6725258" y="3439730"/>
            <a:ext cx="149901" cy="194872"/>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ightning Bolt 3">
            <a:extLst>
              <a:ext uri="{FF2B5EF4-FFF2-40B4-BE49-F238E27FC236}">
                <a16:creationId xmlns:a16="http://schemas.microsoft.com/office/drawing/2014/main" id="{14FFE9E8-1FCC-4E03-B553-6CB068378327}"/>
              </a:ext>
            </a:extLst>
          </p:cNvPr>
          <p:cNvSpPr/>
          <p:nvPr/>
        </p:nvSpPr>
        <p:spPr>
          <a:xfrm>
            <a:off x="4343400" y="3049427"/>
            <a:ext cx="359229" cy="468313"/>
          </a:xfrm>
          <a:prstGeom prst="lightningBol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Left Brace 8">
            <a:extLst>
              <a:ext uri="{FF2B5EF4-FFF2-40B4-BE49-F238E27FC236}">
                <a16:creationId xmlns:a16="http://schemas.microsoft.com/office/drawing/2014/main" id="{4043EE76-C77C-47DD-A404-FBCE57FDBD89}"/>
              </a:ext>
            </a:extLst>
          </p:cNvPr>
          <p:cNvSpPr/>
          <p:nvPr/>
        </p:nvSpPr>
        <p:spPr>
          <a:xfrm>
            <a:off x="7445828" y="2155372"/>
            <a:ext cx="261257" cy="473528"/>
          </a:xfrm>
          <a:prstGeom prst="lef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extBox 1">
            <a:extLst>
              <a:ext uri="{FF2B5EF4-FFF2-40B4-BE49-F238E27FC236}">
                <a16:creationId xmlns:a16="http://schemas.microsoft.com/office/drawing/2014/main" id="{93F8B06B-42B3-9EB6-47F7-57FAF9E1EF52}"/>
              </a:ext>
            </a:extLst>
          </p:cNvPr>
          <p:cNvSpPr txBox="1"/>
          <p:nvPr/>
        </p:nvSpPr>
        <p:spPr>
          <a:xfrm>
            <a:off x="-1" y="6519446"/>
            <a:ext cx="5500687" cy="338554"/>
          </a:xfrm>
          <a:prstGeom prst="rect">
            <a:avLst/>
          </a:prstGeom>
          <a:noFill/>
        </p:spPr>
        <p:txBody>
          <a:bodyPr wrap="square">
            <a:spAutoFit/>
          </a:bodyPr>
          <a:lstStyle/>
          <a:p>
            <a:r>
              <a:rPr lang="en-US" sz="1600" dirty="0"/>
              <a:t>Data source: </a:t>
            </a:r>
            <a:r>
              <a:rPr lang="en-US" sz="1600" dirty="0">
                <a:hlinkClick r:id="rId4"/>
              </a:rPr>
              <a:t>https://gcps.scdata.ai/project/19982</a:t>
            </a:r>
            <a:r>
              <a:rPr lang="en-US" sz="1600" dirty="0"/>
              <a:t> </a:t>
            </a:r>
          </a:p>
        </p:txBody>
      </p:sp>
    </p:spTree>
    <p:extLst>
      <p:ext uri="{BB962C8B-B14F-4D97-AF65-F5344CB8AC3E}">
        <p14:creationId xmlns:p14="http://schemas.microsoft.com/office/powerpoint/2010/main" val="3164770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prstClr val="black"/>
                </a:solidFill>
              </a:rPr>
              <a:t>CPU Supplier Selection Criteria</a:t>
            </a:r>
            <a:endParaRPr lang="en-US" b="1" dirty="0"/>
          </a:p>
        </p:txBody>
      </p:sp>
      <p:sp>
        <p:nvSpPr>
          <p:cNvPr id="3" name="Content Placeholder 2"/>
          <p:cNvSpPr>
            <a:spLocks noGrp="1"/>
          </p:cNvSpPr>
          <p:nvPr>
            <p:ph idx="1"/>
          </p:nvPr>
        </p:nvSpPr>
        <p:spPr/>
        <p:txBody>
          <a:bodyPr/>
          <a:lstStyle/>
          <a:p>
            <a:pPr marL="514350" indent="-514350">
              <a:lnSpc>
                <a:spcPct val="130000"/>
              </a:lnSpc>
              <a:spcBef>
                <a:spcPts val="0"/>
              </a:spcBef>
              <a:buFont typeface="+mj-lt"/>
              <a:buAutoNum type="arabicPeriod"/>
            </a:pPr>
            <a:r>
              <a:rPr lang="en-US" sz="2800" dirty="0">
                <a:solidFill>
                  <a:srgbClr val="00B0F0"/>
                </a:solidFill>
                <a:latin typeface="Georgia" panose="02040502050405020303" pitchFamily="18" charset="0"/>
              </a:rPr>
              <a:t>Innovative, technological / engineering capability</a:t>
            </a:r>
          </a:p>
          <a:p>
            <a:pPr marL="514350" indent="-514350">
              <a:lnSpc>
                <a:spcPct val="130000"/>
              </a:lnSpc>
              <a:spcBef>
                <a:spcPts val="0"/>
              </a:spcBef>
              <a:buFont typeface="+mj-lt"/>
              <a:buAutoNum type="arabicPeriod"/>
            </a:pPr>
            <a:r>
              <a:rPr lang="en-US" sz="2800" dirty="0">
                <a:solidFill>
                  <a:srgbClr val="00B0F0"/>
                </a:solidFill>
                <a:latin typeface="Georgia" panose="02040502050405020303" pitchFamily="18" charset="0"/>
              </a:rPr>
              <a:t>Manufacturing capacity / quality </a:t>
            </a:r>
          </a:p>
          <a:p>
            <a:pPr marL="514350" indent="-514350">
              <a:lnSpc>
                <a:spcPct val="130000"/>
              </a:lnSpc>
              <a:spcBef>
                <a:spcPts val="0"/>
              </a:spcBef>
              <a:buFont typeface="+mj-lt"/>
              <a:buAutoNum type="arabicPeriod"/>
            </a:pPr>
            <a:r>
              <a:rPr lang="en-US" sz="2800" dirty="0">
                <a:solidFill>
                  <a:srgbClr val="FF0000"/>
                </a:solidFill>
                <a:latin typeface="Georgia" panose="02040502050405020303" pitchFamily="18" charset="0"/>
              </a:rPr>
              <a:t>Pricing / profitability </a:t>
            </a:r>
          </a:p>
          <a:p>
            <a:pPr marL="514350" indent="-514350">
              <a:lnSpc>
                <a:spcPct val="130000"/>
              </a:lnSpc>
              <a:spcBef>
                <a:spcPts val="0"/>
              </a:spcBef>
              <a:buFont typeface="+mj-lt"/>
              <a:buAutoNum type="arabicPeriod"/>
            </a:pPr>
            <a:r>
              <a:rPr lang="en-US" sz="2800" dirty="0">
                <a:solidFill>
                  <a:srgbClr val="FF0000"/>
                </a:solidFill>
                <a:latin typeface="Georgia" panose="02040502050405020303" pitchFamily="18" charset="0"/>
              </a:rPr>
              <a:t>Bargain power</a:t>
            </a:r>
          </a:p>
          <a:p>
            <a:pPr marL="514350" indent="-514350">
              <a:lnSpc>
                <a:spcPct val="130000"/>
              </a:lnSpc>
              <a:spcBef>
                <a:spcPts val="0"/>
              </a:spcBef>
              <a:buFont typeface="+mj-lt"/>
              <a:buAutoNum type="arabicPeriod"/>
            </a:pPr>
            <a:r>
              <a:rPr lang="en-US" sz="2800" dirty="0">
                <a:solidFill>
                  <a:srgbClr val="FFC000"/>
                </a:solidFill>
                <a:latin typeface="Georgia" panose="02040502050405020303" pitchFamily="18" charset="0"/>
              </a:rPr>
              <a:t>Financially healthy / robust</a:t>
            </a:r>
          </a:p>
          <a:p>
            <a:pPr marL="514350" indent="-514350">
              <a:lnSpc>
                <a:spcPct val="130000"/>
              </a:lnSpc>
              <a:spcBef>
                <a:spcPts val="0"/>
              </a:spcBef>
              <a:buFont typeface="+mj-lt"/>
              <a:buAutoNum type="arabicPeriod"/>
            </a:pPr>
            <a:r>
              <a:rPr lang="en-US" sz="2800" dirty="0">
                <a:solidFill>
                  <a:srgbClr val="FFC000"/>
                </a:solidFill>
                <a:latin typeface="Georgia" panose="02040502050405020303" pitchFamily="18" charset="0"/>
              </a:rPr>
              <a:t>Leaks &amp; competition</a:t>
            </a:r>
          </a:p>
          <a:p>
            <a:endParaRPr lang="en-US" sz="5400" dirty="0"/>
          </a:p>
        </p:txBody>
      </p:sp>
      <p:sp>
        <p:nvSpPr>
          <p:cNvPr id="6" name="Slide Number Placeholder 5"/>
          <p:cNvSpPr>
            <a:spLocks noGrp="1"/>
          </p:cNvSpPr>
          <p:nvPr>
            <p:ph type="sldNum" sz="quarter" idx="10"/>
          </p:nvPr>
        </p:nvSpPr>
        <p:spPr/>
        <p:txBody>
          <a:bodyPr/>
          <a:lstStyle/>
          <a:p>
            <a:fld id="{AB407F30-F4E2-4E46-BD51-D1C62AE7392F}" type="slidenum">
              <a:rPr lang="en-US" smtClean="0"/>
              <a:pPr/>
              <a:t>13</a:t>
            </a:fld>
            <a:endParaRPr lang="en-US" dirty="0"/>
          </a:p>
        </p:txBody>
      </p:sp>
      <p:grpSp>
        <p:nvGrpSpPr>
          <p:cNvPr id="7" name="Group 6">
            <a:extLst>
              <a:ext uri="{FF2B5EF4-FFF2-40B4-BE49-F238E27FC236}">
                <a16:creationId xmlns:a16="http://schemas.microsoft.com/office/drawing/2014/main" id="{38DDCA5F-6ABF-40EB-9A6E-9C00BE002060}"/>
              </a:ext>
            </a:extLst>
          </p:cNvPr>
          <p:cNvGrpSpPr/>
          <p:nvPr/>
        </p:nvGrpSpPr>
        <p:grpSpPr>
          <a:xfrm>
            <a:off x="9624449" y="3223649"/>
            <a:ext cx="1420678" cy="790413"/>
            <a:chOff x="6834753" y="2123268"/>
            <a:chExt cx="1420678" cy="790413"/>
          </a:xfrm>
        </p:grpSpPr>
        <p:sp>
          <p:nvSpPr>
            <p:cNvPr id="4" name="Right Brace 3">
              <a:extLst>
                <a:ext uri="{FF2B5EF4-FFF2-40B4-BE49-F238E27FC236}">
                  <a16:creationId xmlns:a16="http://schemas.microsoft.com/office/drawing/2014/main" id="{5642CBAA-BE5B-4ABE-87E7-DF6411BA7F2D}"/>
                </a:ext>
              </a:extLst>
            </p:cNvPr>
            <p:cNvSpPr/>
            <p:nvPr/>
          </p:nvSpPr>
          <p:spPr>
            <a:xfrm>
              <a:off x="6834753" y="2123268"/>
              <a:ext cx="511444" cy="790413"/>
            </a:xfrm>
            <a:prstGeom prst="rightBrace">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a:extLst>
                <a:ext uri="{FF2B5EF4-FFF2-40B4-BE49-F238E27FC236}">
                  <a16:creationId xmlns:a16="http://schemas.microsoft.com/office/drawing/2014/main" id="{F38BEF20-3DD7-4864-BE0F-66E9B02A9FD0}"/>
                </a:ext>
              </a:extLst>
            </p:cNvPr>
            <p:cNvSpPr txBox="1"/>
            <p:nvPr/>
          </p:nvSpPr>
          <p:spPr>
            <a:xfrm>
              <a:off x="7346197" y="2333808"/>
              <a:ext cx="909234" cy="369332"/>
            </a:xfrm>
            <a:prstGeom prst="rect">
              <a:avLst/>
            </a:prstGeom>
            <a:noFill/>
          </p:spPr>
          <p:txBody>
            <a:bodyPr wrap="square" rtlCol="0">
              <a:spAutoFit/>
            </a:bodyPr>
            <a:lstStyle/>
            <a:p>
              <a:pPr algn="ctr"/>
              <a:r>
                <a:rPr lang="en-US" b="1" dirty="0"/>
                <a:t>Cost</a:t>
              </a:r>
            </a:p>
          </p:txBody>
        </p:sp>
      </p:grpSp>
      <p:grpSp>
        <p:nvGrpSpPr>
          <p:cNvPr id="8" name="Group 7">
            <a:extLst>
              <a:ext uri="{FF2B5EF4-FFF2-40B4-BE49-F238E27FC236}">
                <a16:creationId xmlns:a16="http://schemas.microsoft.com/office/drawing/2014/main" id="{DC56C363-3FDE-4BE9-80D0-F53FB8F6F379}"/>
              </a:ext>
            </a:extLst>
          </p:cNvPr>
          <p:cNvGrpSpPr/>
          <p:nvPr/>
        </p:nvGrpSpPr>
        <p:grpSpPr>
          <a:xfrm>
            <a:off x="9624451" y="4371929"/>
            <a:ext cx="1947068" cy="790413"/>
            <a:chOff x="6834753" y="2123268"/>
            <a:chExt cx="1296997" cy="790413"/>
          </a:xfrm>
        </p:grpSpPr>
        <p:sp>
          <p:nvSpPr>
            <p:cNvPr id="9" name="Right Brace 8">
              <a:extLst>
                <a:ext uri="{FF2B5EF4-FFF2-40B4-BE49-F238E27FC236}">
                  <a16:creationId xmlns:a16="http://schemas.microsoft.com/office/drawing/2014/main" id="{20D346F4-6C78-46FA-AD0C-BBDF14456C8B}"/>
                </a:ext>
              </a:extLst>
            </p:cNvPr>
            <p:cNvSpPr/>
            <p:nvPr/>
          </p:nvSpPr>
          <p:spPr>
            <a:xfrm>
              <a:off x="6834753" y="2123268"/>
              <a:ext cx="340687" cy="790413"/>
            </a:xfrm>
            <a:prstGeom prst="rightBrace">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a:extLst>
                <a:ext uri="{FF2B5EF4-FFF2-40B4-BE49-F238E27FC236}">
                  <a16:creationId xmlns:a16="http://schemas.microsoft.com/office/drawing/2014/main" id="{6849F5B4-A90C-4BE4-ADDE-6F49A0425153}"/>
                </a:ext>
              </a:extLst>
            </p:cNvPr>
            <p:cNvSpPr txBox="1"/>
            <p:nvPr/>
          </p:nvSpPr>
          <p:spPr>
            <a:xfrm>
              <a:off x="7222516" y="2333808"/>
              <a:ext cx="909234" cy="369332"/>
            </a:xfrm>
            <a:prstGeom prst="rect">
              <a:avLst/>
            </a:prstGeom>
            <a:noFill/>
          </p:spPr>
          <p:txBody>
            <a:bodyPr wrap="square" rtlCol="0">
              <a:spAutoFit/>
            </a:bodyPr>
            <a:lstStyle/>
            <a:p>
              <a:pPr algn="ctr"/>
              <a:r>
                <a:rPr lang="en-US" b="1" dirty="0"/>
                <a:t>Continuity</a:t>
              </a:r>
            </a:p>
          </p:txBody>
        </p:sp>
      </p:grpSp>
      <p:grpSp>
        <p:nvGrpSpPr>
          <p:cNvPr id="11" name="Group 10">
            <a:extLst>
              <a:ext uri="{FF2B5EF4-FFF2-40B4-BE49-F238E27FC236}">
                <a16:creationId xmlns:a16="http://schemas.microsoft.com/office/drawing/2014/main" id="{A57FFD24-DBC3-4CC5-A7A0-BFA7D02ED16B}"/>
              </a:ext>
            </a:extLst>
          </p:cNvPr>
          <p:cNvGrpSpPr/>
          <p:nvPr/>
        </p:nvGrpSpPr>
        <p:grpSpPr>
          <a:xfrm>
            <a:off x="9602061" y="2173210"/>
            <a:ext cx="1868733" cy="888955"/>
            <a:chOff x="6834753" y="2123268"/>
            <a:chExt cx="1244816" cy="888955"/>
          </a:xfrm>
        </p:grpSpPr>
        <p:sp>
          <p:nvSpPr>
            <p:cNvPr id="12" name="Right Brace 11">
              <a:extLst>
                <a:ext uri="{FF2B5EF4-FFF2-40B4-BE49-F238E27FC236}">
                  <a16:creationId xmlns:a16="http://schemas.microsoft.com/office/drawing/2014/main" id="{4DBF374A-DBBC-4D8A-9D79-9549C6450419}"/>
                </a:ext>
              </a:extLst>
            </p:cNvPr>
            <p:cNvSpPr/>
            <p:nvPr/>
          </p:nvSpPr>
          <p:spPr>
            <a:xfrm>
              <a:off x="6834753" y="2123268"/>
              <a:ext cx="303981" cy="856871"/>
            </a:xfrm>
            <a:prstGeom prst="rightBrace">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a:extLst>
                <a:ext uri="{FF2B5EF4-FFF2-40B4-BE49-F238E27FC236}">
                  <a16:creationId xmlns:a16="http://schemas.microsoft.com/office/drawing/2014/main" id="{F6611554-0B96-4842-BB9E-E87889F9C447}"/>
                </a:ext>
              </a:extLst>
            </p:cNvPr>
            <p:cNvSpPr txBox="1"/>
            <p:nvPr/>
          </p:nvSpPr>
          <p:spPr>
            <a:xfrm>
              <a:off x="7170335" y="2365892"/>
              <a:ext cx="909234" cy="646331"/>
            </a:xfrm>
            <a:prstGeom prst="rect">
              <a:avLst/>
            </a:prstGeom>
            <a:noFill/>
          </p:spPr>
          <p:txBody>
            <a:bodyPr wrap="square" rtlCol="0">
              <a:spAutoFit/>
            </a:bodyPr>
            <a:lstStyle/>
            <a:p>
              <a:pPr algn="ctr"/>
              <a:r>
                <a:rPr lang="en-US" b="1" dirty="0"/>
                <a:t>Capability</a:t>
              </a:r>
            </a:p>
          </p:txBody>
        </p:sp>
      </p:grpSp>
    </p:spTree>
    <p:extLst>
      <p:ext uri="{BB962C8B-B14F-4D97-AF65-F5344CB8AC3E}">
        <p14:creationId xmlns:p14="http://schemas.microsoft.com/office/powerpoint/2010/main" val="3317954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86DA4-DCE3-484E-AFA4-63A42643BCC0}"/>
              </a:ext>
            </a:extLst>
          </p:cNvPr>
          <p:cNvSpPr>
            <a:spLocks noGrp="1"/>
          </p:cNvSpPr>
          <p:nvPr>
            <p:ph type="title"/>
          </p:nvPr>
        </p:nvSpPr>
        <p:spPr/>
        <p:txBody>
          <a:bodyPr/>
          <a:lstStyle/>
          <a:p>
            <a:r>
              <a:rPr lang="en-US" dirty="0"/>
              <a:t>Market intelligence</a:t>
            </a:r>
          </a:p>
        </p:txBody>
      </p:sp>
      <p:sp>
        <p:nvSpPr>
          <p:cNvPr id="3" name="Text Placeholder 2">
            <a:extLst>
              <a:ext uri="{FF2B5EF4-FFF2-40B4-BE49-F238E27FC236}">
                <a16:creationId xmlns:a16="http://schemas.microsoft.com/office/drawing/2014/main" id="{04A505A5-E92D-4A4C-A37D-8036177C40C6}"/>
              </a:ext>
            </a:extLst>
          </p:cNvPr>
          <p:cNvSpPr>
            <a:spLocks noGrp="1"/>
          </p:cNvSpPr>
          <p:nvPr>
            <p:ph type="body" idx="1"/>
          </p:nvPr>
        </p:nvSpPr>
        <p:spPr/>
        <p:txBody>
          <a:bodyPr/>
          <a:lstStyle/>
          <a:p>
            <a:r>
              <a:rPr lang="en-US" dirty="0"/>
              <a:t>Analyze supplying markets to identify potential suppliers.</a:t>
            </a:r>
          </a:p>
          <a:p>
            <a:endParaRPr lang="en-US" dirty="0"/>
          </a:p>
        </p:txBody>
      </p:sp>
      <p:pic>
        <p:nvPicPr>
          <p:cNvPr id="4" name="Picture 3">
            <a:extLst>
              <a:ext uri="{FF2B5EF4-FFF2-40B4-BE49-F238E27FC236}">
                <a16:creationId xmlns:a16="http://schemas.microsoft.com/office/drawing/2014/main" id="{02BC90C6-576B-2510-91E4-7ECB120B3AFC}"/>
              </a:ext>
            </a:extLst>
          </p:cNvPr>
          <p:cNvPicPr>
            <a:picLocks noChangeAspect="1"/>
          </p:cNvPicPr>
          <p:nvPr/>
        </p:nvPicPr>
        <p:blipFill>
          <a:blip r:embed="rId3"/>
          <a:stretch>
            <a:fillRect/>
          </a:stretch>
        </p:blipFill>
        <p:spPr>
          <a:xfrm>
            <a:off x="9523562" y="3898"/>
            <a:ext cx="2668438" cy="6854102"/>
          </a:xfrm>
          <a:prstGeom prst="rect">
            <a:avLst/>
          </a:prstGeom>
        </p:spPr>
      </p:pic>
    </p:spTree>
    <p:extLst>
      <p:ext uri="{BB962C8B-B14F-4D97-AF65-F5344CB8AC3E}">
        <p14:creationId xmlns:p14="http://schemas.microsoft.com/office/powerpoint/2010/main" val="35884059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9516D58-6782-40F5-AD26-5D6DCAC4EBE8}"/>
              </a:ext>
            </a:extLst>
          </p:cNvPr>
          <p:cNvSpPr txBox="1"/>
          <p:nvPr/>
        </p:nvSpPr>
        <p:spPr>
          <a:xfrm>
            <a:off x="3345654" y="323057"/>
            <a:ext cx="5500687" cy="369332"/>
          </a:xfrm>
          <a:prstGeom prst="rect">
            <a:avLst/>
          </a:prstGeom>
          <a:noFill/>
        </p:spPr>
        <p:txBody>
          <a:bodyPr wrap="square">
            <a:spAutoFit/>
          </a:bodyPr>
          <a:lstStyle/>
          <a:p>
            <a:pPr algn="ctr"/>
            <a:r>
              <a:rPr lang="en-US" b="1" dirty="0">
                <a:solidFill>
                  <a:srgbClr val="FF0000"/>
                </a:solidFill>
              </a:rPr>
              <a:t>Enterprise distribution – semiconductors 2020</a:t>
            </a:r>
          </a:p>
        </p:txBody>
      </p:sp>
      <p:sp>
        <p:nvSpPr>
          <p:cNvPr id="4" name="Rectangle 3">
            <a:extLst>
              <a:ext uri="{FF2B5EF4-FFF2-40B4-BE49-F238E27FC236}">
                <a16:creationId xmlns:a16="http://schemas.microsoft.com/office/drawing/2014/main" id="{6A5C782F-EF7A-4285-92DE-6534CEC13C5E}"/>
              </a:ext>
            </a:extLst>
          </p:cNvPr>
          <p:cNvSpPr/>
          <p:nvPr/>
        </p:nvSpPr>
        <p:spPr>
          <a:xfrm>
            <a:off x="3345654" y="5936714"/>
            <a:ext cx="5500687" cy="468313"/>
          </a:xfrm>
          <a:prstGeom prst="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Where to look for CPU suppliers?</a:t>
            </a:r>
          </a:p>
        </p:txBody>
      </p:sp>
      <p:pic>
        <p:nvPicPr>
          <p:cNvPr id="3" name="Picture 2" descr="Map&#10;&#10;Description automatically generated">
            <a:extLst>
              <a:ext uri="{FF2B5EF4-FFF2-40B4-BE49-F238E27FC236}">
                <a16:creationId xmlns:a16="http://schemas.microsoft.com/office/drawing/2014/main" id="{CA2C21D1-2333-FF04-2400-CFAF572F70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51916"/>
            <a:ext cx="12192000" cy="5070380"/>
          </a:xfrm>
          <a:prstGeom prst="rect">
            <a:avLst/>
          </a:prstGeom>
        </p:spPr>
      </p:pic>
      <p:sp>
        <p:nvSpPr>
          <p:cNvPr id="2" name="TextBox 1">
            <a:extLst>
              <a:ext uri="{FF2B5EF4-FFF2-40B4-BE49-F238E27FC236}">
                <a16:creationId xmlns:a16="http://schemas.microsoft.com/office/drawing/2014/main" id="{989BF040-44B4-FCB8-83BD-5C4FEC2DF717}"/>
              </a:ext>
            </a:extLst>
          </p:cNvPr>
          <p:cNvSpPr txBox="1"/>
          <p:nvPr/>
        </p:nvSpPr>
        <p:spPr>
          <a:xfrm>
            <a:off x="-1" y="6519446"/>
            <a:ext cx="5500687" cy="338554"/>
          </a:xfrm>
          <a:prstGeom prst="rect">
            <a:avLst/>
          </a:prstGeom>
          <a:noFill/>
        </p:spPr>
        <p:txBody>
          <a:bodyPr wrap="square">
            <a:spAutoFit/>
          </a:bodyPr>
          <a:lstStyle/>
          <a:p>
            <a:r>
              <a:rPr lang="en-US" sz="1600" dirty="0"/>
              <a:t>Data source: </a:t>
            </a:r>
            <a:r>
              <a:rPr lang="en-US" sz="1600" dirty="0">
                <a:hlinkClick r:id="rId4"/>
              </a:rPr>
              <a:t>https://gcps.scdata.ai/project/19982</a:t>
            </a:r>
            <a:r>
              <a:rPr lang="en-US" sz="1600" dirty="0"/>
              <a:t> </a:t>
            </a:r>
          </a:p>
        </p:txBody>
      </p:sp>
    </p:spTree>
    <p:extLst>
      <p:ext uri="{BB962C8B-B14F-4D97-AF65-F5344CB8AC3E}">
        <p14:creationId xmlns:p14="http://schemas.microsoft.com/office/powerpoint/2010/main" val="7245824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75851B0-1B08-4283-97C9-76D0DDDE70CF}"/>
              </a:ext>
            </a:extLst>
          </p:cNvPr>
          <p:cNvSpPr txBox="1"/>
          <p:nvPr/>
        </p:nvSpPr>
        <p:spPr>
          <a:xfrm>
            <a:off x="3438700" y="399362"/>
            <a:ext cx="5314596" cy="369332"/>
          </a:xfrm>
          <a:prstGeom prst="rect">
            <a:avLst/>
          </a:prstGeom>
          <a:noFill/>
        </p:spPr>
        <p:txBody>
          <a:bodyPr wrap="square">
            <a:spAutoFit/>
          </a:bodyPr>
          <a:lstStyle/>
          <a:p>
            <a:pPr algn="ctr"/>
            <a:r>
              <a:rPr lang="en-US" b="1" dirty="0">
                <a:solidFill>
                  <a:srgbClr val="FF0000"/>
                </a:solidFill>
              </a:rPr>
              <a:t>Enterprise distribution – semiconductors 2020</a:t>
            </a:r>
          </a:p>
        </p:txBody>
      </p:sp>
      <p:sp>
        <p:nvSpPr>
          <p:cNvPr id="5" name="Rectangle 4">
            <a:extLst>
              <a:ext uri="{FF2B5EF4-FFF2-40B4-BE49-F238E27FC236}">
                <a16:creationId xmlns:a16="http://schemas.microsoft.com/office/drawing/2014/main" id="{1AB8693C-527C-4C35-8E8A-0CFDF7E799F0}"/>
              </a:ext>
            </a:extLst>
          </p:cNvPr>
          <p:cNvSpPr/>
          <p:nvPr/>
        </p:nvSpPr>
        <p:spPr>
          <a:xfrm>
            <a:off x="3345655" y="6066630"/>
            <a:ext cx="5500687" cy="468313"/>
          </a:xfrm>
          <a:prstGeom prst="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Where to look for CPU suppliers?</a:t>
            </a:r>
          </a:p>
        </p:txBody>
      </p:sp>
      <p:sp>
        <p:nvSpPr>
          <p:cNvPr id="2" name="Arrow: Down 1">
            <a:extLst>
              <a:ext uri="{FF2B5EF4-FFF2-40B4-BE49-F238E27FC236}">
                <a16:creationId xmlns:a16="http://schemas.microsoft.com/office/drawing/2014/main" id="{E89FC141-59E5-4B8C-BA37-DFF3FAD5E8FB}"/>
              </a:ext>
            </a:extLst>
          </p:cNvPr>
          <p:cNvSpPr/>
          <p:nvPr/>
        </p:nvSpPr>
        <p:spPr>
          <a:xfrm>
            <a:off x="2107769" y="1007390"/>
            <a:ext cx="185980" cy="29446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Down 5">
            <a:extLst>
              <a:ext uri="{FF2B5EF4-FFF2-40B4-BE49-F238E27FC236}">
                <a16:creationId xmlns:a16="http://schemas.microsoft.com/office/drawing/2014/main" id="{3924C282-1EE2-401B-8C7D-EB58772B1EFF}"/>
              </a:ext>
            </a:extLst>
          </p:cNvPr>
          <p:cNvSpPr/>
          <p:nvPr/>
        </p:nvSpPr>
        <p:spPr>
          <a:xfrm>
            <a:off x="2973091" y="3608522"/>
            <a:ext cx="185980" cy="29446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Down 6">
            <a:extLst>
              <a:ext uri="{FF2B5EF4-FFF2-40B4-BE49-F238E27FC236}">
                <a16:creationId xmlns:a16="http://schemas.microsoft.com/office/drawing/2014/main" id="{3E1BABC7-7371-4010-88EA-7776D4BEC47F}"/>
              </a:ext>
            </a:extLst>
          </p:cNvPr>
          <p:cNvSpPr/>
          <p:nvPr/>
        </p:nvSpPr>
        <p:spPr>
          <a:xfrm>
            <a:off x="4693403" y="4212956"/>
            <a:ext cx="185980" cy="29446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Chart&#10;&#10;Description automatically generated">
            <a:extLst>
              <a:ext uri="{FF2B5EF4-FFF2-40B4-BE49-F238E27FC236}">
                <a16:creationId xmlns:a16="http://schemas.microsoft.com/office/drawing/2014/main" id="{75336F11-D292-9459-57F5-2F0C29A61B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93810"/>
            <a:ext cx="12192000" cy="5070380"/>
          </a:xfrm>
          <a:prstGeom prst="rect">
            <a:avLst/>
          </a:prstGeom>
        </p:spPr>
      </p:pic>
      <p:sp>
        <p:nvSpPr>
          <p:cNvPr id="10" name="Arrow: Down 9">
            <a:extLst>
              <a:ext uri="{FF2B5EF4-FFF2-40B4-BE49-F238E27FC236}">
                <a16:creationId xmlns:a16="http://schemas.microsoft.com/office/drawing/2014/main" id="{22610543-129D-B472-459B-59F7C125281F}"/>
              </a:ext>
            </a:extLst>
          </p:cNvPr>
          <p:cNvSpPr/>
          <p:nvPr/>
        </p:nvSpPr>
        <p:spPr>
          <a:xfrm>
            <a:off x="1576270" y="1062704"/>
            <a:ext cx="185980" cy="29446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Down 10">
            <a:extLst>
              <a:ext uri="{FF2B5EF4-FFF2-40B4-BE49-F238E27FC236}">
                <a16:creationId xmlns:a16="http://schemas.microsoft.com/office/drawing/2014/main" id="{6B04F0B6-1EE1-4362-0F05-44AE920045FB}"/>
              </a:ext>
            </a:extLst>
          </p:cNvPr>
          <p:cNvSpPr/>
          <p:nvPr/>
        </p:nvSpPr>
        <p:spPr>
          <a:xfrm>
            <a:off x="2529429" y="3573015"/>
            <a:ext cx="185980" cy="29446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575AB05-8E48-F02B-CA6D-07021797DB54}"/>
              </a:ext>
            </a:extLst>
          </p:cNvPr>
          <p:cNvSpPr txBox="1"/>
          <p:nvPr/>
        </p:nvSpPr>
        <p:spPr>
          <a:xfrm>
            <a:off x="-1" y="6519446"/>
            <a:ext cx="5500687" cy="338554"/>
          </a:xfrm>
          <a:prstGeom prst="rect">
            <a:avLst/>
          </a:prstGeom>
          <a:noFill/>
        </p:spPr>
        <p:txBody>
          <a:bodyPr wrap="square">
            <a:spAutoFit/>
          </a:bodyPr>
          <a:lstStyle/>
          <a:p>
            <a:r>
              <a:rPr lang="en-US" sz="1600" dirty="0"/>
              <a:t>Data source: </a:t>
            </a:r>
            <a:r>
              <a:rPr lang="en-US" sz="1600" dirty="0">
                <a:hlinkClick r:id="rId4"/>
              </a:rPr>
              <a:t>https://gcps.scdata.ai/project/19982</a:t>
            </a:r>
            <a:r>
              <a:rPr lang="en-US" sz="1600" dirty="0"/>
              <a:t> </a:t>
            </a:r>
          </a:p>
        </p:txBody>
      </p:sp>
    </p:spTree>
    <p:extLst>
      <p:ext uri="{BB962C8B-B14F-4D97-AF65-F5344CB8AC3E}">
        <p14:creationId xmlns:p14="http://schemas.microsoft.com/office/powerpoint/2010/main" val="1396934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hart, bar chart&#10;&#10;Description automatically generated">
            <a:extLst>
              <a:ext uri="{FF2B5EF4-FFF2-40B4-BE49-F238E27FC236}">
                <a16:creationId xmlns:a16="http://schemas.microsoft.com/office/drawing/2014/main" id="{AE1DC946-E06E-3AE1-5FAE-51724607F5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93810"/>
            <a:ext cx="12192000" cy="5070380"/>
          </a:xfrm>
          <a:prstGeom prst="rect">
            <a:avLst/>
          </a:prstGeom>
        </p:spPr>
      </p:pic>
      <p:sp>
        <p:nvSpPr>
          <p:cNvPr id="4" name="TextBox 3">
            <a:extLst>
              <a:ext uri="{FF2B5EF4-FFF2-40B4-BE49-F238E27FC236}">
                <a16:creationId xmlns:a16="http://schemas.microsoft.com/office/drawing/2014/main" id="{48EC9A90-7CFF-496B-BC75-157FB418426F}"/>
              </a:ext>
            </a:extLst>
          </p:cNvPr>
          <p:cNvSpPr txBox="1"/>
          <p:nvPr/>
        </p:nvSpPr>
        <p:spPr>
          <a:xfrm>
            <a:off x="3751912" y="497387"/>
            <a:ext cx="4688174" cy="646331"/>
          </a:xfrm>
          <a:prstGeom prst="rect">
            <a:avLst/>
          </a:prstGeom>
          <a:noFill/>
        </p:spPr>
        <p:txBody>
          <a:bodyPr wrap="square">
            <a:spAutoFit/>
          </a:bodyPr>
          <a:lstStyle/>
          <a:p>
            <a:pPr algn="ctr"/>
            <a:r>
              <a:rPr lang="en-US" b="1" dirty="0">
                <a:solidFill>
                  <a:srgbClr val="FF0000"/>
                </a:solidFill>
              </a:rPr>
              <a:t>Enterprise distribution – semiconductors growth 2020</a:t>
            </a:r>
          </a:p>
        </p:txBody>
      </p:sp>
      <p:sp>
        <p:nvSpPr>
          <p:cNvPr id="5" name="Rectangle 4">
            <a:extLst>
              <a:ext uri="{FF2B5EF4-FFF2-40B4-BE49-F238E27FC236}">
                <a16:creationId xmlns:a16="http://schemas.microsoft.com/office/drawing/2014/main" id="{33F53158-B84A-44F3-BFB8-E72FB347A759}"/>
              </a:ext>
            </a:extLst>
          </p:cNvPr>
          <p:cNvSpPr/>
          <p:nvPr/>
        </p:nvSpPr>
        <p:spPr>
          <a:xfrm>
            <a:off x="3345655" y="6066630"/>
            <a:ext cx="5500687" cy="468313"/>
          </a:xfrm>
          <a:prstGeom prst="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Where to look for CPU suppliers?</a:t>
            </a:r>
          </a:p>
        </p:txBody>
      </p:sp>
      <p:sp>
        <p:nvSpPr>
          <p:cNvPr id="6" name="Arrow: Down 5">
            <a:extLst>
              <a:ext uri="{FF2B5EF4-FFF2-40B4-BE49-F238E27FC236}">
                <a16:creationId xmlns:a16="http://schemas.microsoft.com/office/drawing/2014/main" id="{C6963DFF-081C-4DB2-8167-5CD586921A76}"/>
              </a:ext>
            </a:extLst>
          </p:cNvPr>
          <p:cNvSpPr/>
          <p:nvPr/>
        </p:nvSpPr>
        <p:spPr>
          <a:xfrm>
            <a:off x="3751912" y="2588218"/>
            <a:ext cx="185980" cy="29446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Down 6">
            <a:extLst>
              <a:ext uri="{FF2B5EF4-FFF2-40B4-BE49-F238E27FC236}">
                <a16:creationId xmlns:a16="http://schemas.microsoft.com/office/drawing/2014/main" id="{C9EC8A15-BD55-462C-8D05-F06AD0DD1238}"/>
              </a:ext>
            </a:extLst>
          </p:cNvPr>
          <p:cNvSpPr/>
          <p:nvPr/>
        </p:nvSpPr>
        <p:spPr>
          <a:xfrm>
            <a:off x="6833416" y="3112252"/>
            <a:ext cx="185980" cy="29446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D587207-F785-6251-FC38-4A1F0854EFA5}"/>
              </a:ext>
            </a:extLst>
          </p:cNvPr>
          <p:cNvSpPr txBox="1"/>
          <p:nvPr/>
        </p:nvSpPr>
        <p:spPr>
          <a:xfrm>
            <a:off x="-1" y="6519446"/>
            <a:ext cx="5500687" cy="338554"/>
          </a:xfrm>
          <a:prstGeom prst="rect">
            <a:avLst/>
          </a:prstGeom>
          <a:noFill/>
        </p:spPr>
        <p:txBody>
          <a:bodyPr wrap="square">
            <a:spAutoFit/>
          </a:bodyPr>
          <a:lstStyle/>
          <a:p>
            <a:r>
              <a:rPr lang="en-US" sz="1600" dirty="0"/>
              <a:t>Data source: </a:t>
            </a:r>
            <a:r>
              <a:rPr lang="en-US" sz="1600" dirty="0">
                <a:hlinkClick r:id="rId4"/>
              </a:rPr>
              <a:t>https://gcps.scdata.ai/project/19982</a:t>
            </a:r>
            <a:r>
              <a:rPr lang="en-US" sz="1600" dirty="0"/>
              <a:t> </a:t>
            </a:r>
          </a:p>
        </p:txBody>
      </p:sp>
    </p:spTree>
    <p:extLst>
      <p:ext uri="{BB962C8B-B14F-4D97-AF65-F5344CB8AC3E}">
        <p14:creationId xmlns:p14="http://schemas.microsoft.com/office/powerpoint/2010/main" val="2660080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4C3A3-97F3-40C6-95A5-2A44095A1252}"/>
              </a:ext>
            </a:extLst>
          </p:cNvPr>
          <p:cNvSpPr>
            <a:spLocks noGrp="1"/>
          </p:cNvSpPr>
          <p:nvPr>
            <p:ph type="title"/>
          </p:nvPr>
        </p:nvSpPr>
        <p:spPr>
          <a:xfrm>
            <a:off x="963084" y="4406901"/>
            <a:ext cx="8575054" cy="1362075"/>
          </a:xfrm>
        </p:spPr>
        <p:txBody>
          <a:bodyPr/>
          <a:lstStyle/>
          <a:p>
            <a:r>
              <a:rPr lang="en-US" dirty="0"/>
              <a:t>Market competition analysis</a:t>
            </a:r>
          </a:p>
        </p:txBody>
      </p:sp>
      <p:sp>
        <p:nvSpPr>
          <p:cNvPr id="3" name="Text Placeholder 2">
            <a:extLst>
              <a:ext uri="{FF2B5EF4-FFF2-40B4-BE49-F238E27FC236}">
                <a16:creationId xmlns:a16="http://schemas.microsoft.com/office/drawing/2014/main" id="{B1A4AC42-6EA9-4231-87E0-018A0987761D}"/>
              </a:ext>
            </a:extLst>
          </p:cNvPr>
          <p:cNvSpPr>
            <a:spLocks noGrp="1"/>
          </p:cNvSpPr>
          <p:nvPr>
            <p:ph type="body" idx="1"/>
          </p:nvPr>
        </p:nvSpPr>
        <p:spPr>
          <a:xfrm>
            <a:off x="963084" y="2906715"/>
            <a:ext cx="8401633" cy="1500187"/>
          </a:xfrm>
        </p:spPr>
        <p:txBody>
          <a:bodyPr/>
          <a:lstStyle/>
          <a:p>
            <a:r>
              <a:rPr lang="en-US" dirty="0"/>
              <a:t>Competitive or monopolized? Major players and their stability over time?</a:t>
            </a:r>
          </a:p>
          <a:p>
            <a:endParaRPr lang="en-US" dirty="0"/>
          </a:p>
        </p:txBody>
      </p:sp>
      <p:pic>
        <p:nvPicPr>
          <p:cNvPr id="4" name="Picture 3">
            <a:extLst>
              <a:ext uri="{FF2B5EF4-FFF2-40B4-BE49-F238E27FC236}">
                <a16:creationId xmlns:a16="http://schemas.microsoft.com/office/drawing/2014/main" id="{D0075F10-A863-3257-2FFE-5BE89A170BF7}"/>
              </a:ext>
            </a:extLst>
          </p:cNvPr>
          <p:cNvPicPr>
            <a:picLocks noChangeAspect="1"/>
          </p:cNvPicPr>
          <p:nvPr/>
        </p:nvPicPr>
        <p:blipFill>
          <a:blip r:embed="rId3"/>
          <a:stretch>
            <a:fillRect/>
          </a:stretch>
        </p:blipFill>
        <p:spPr>
          <a:xfrm>
            <a:off x="9523562" y="3898"/>
            <a:ext cx="2668438" cy="6854102"/>
          </a:xfrm>
          <a:prstGeom prst="rect">
            <a:avLst/>
          </a:prstGeom>
        </p:spPr>
      </p:pic>
    </p:spTree>
    <p:extLst>
      <p:ext uri="{BB962C8B-B14F-4D97-AF65-F5344CB8AC3E}">
        <p14:creationId xmlns:p14="http://schemas.microsoft.com/office/powerpoint/2010/main" val="39638891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chart&#10;&#10;Description automatically generated">
            <a:extLst>
              <a:ext uri="{FF2B5EF4-FFF2-40B4-BE49-F238E27FC236}">
                <a16:creationId xmlns:a16="http://schemas.microsoft.com/office/drawing/2014/main" id="{373D39EF-6818-067B-F93A-E925DDA535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93810"/>
            <a:ext cx="12192000" cy="5070380"/>
          </a:xfrm>
          <a:prstGeom prst="rect">
            <a:avLst/>
          </a:prstGeom>
        </p:spPr>
      </p:pic>
      <p:sp>
        <p:nvSpPr>
          <p:cNvPr id="4" name="Rectangle 3">
            <a:extLst>
              <a:ext uri="{FF2B5EF4-FFF2-40B4-BE49-F238E27FC236}">
                <a16:creationId xmlns:a16="http://schemas.microsoft.com/office/drawing/2014/main" id="{0C49D39C-32C2-4BDD-A86D-A1F88AD6BB83}"/>
              </a:ext>
            </a:extLst>
          </p:cNvPr>
          <p:cNvSpPr/>
          <p:nvPr/>
        </p:nvSpPr>
        <p:spPr>
          <a:xfrm>
            <a:off x="2514774" y="5937112"/>
            <a:ext cx="7162450" cy="468313"/>
          </a:xfrm>
          <a:prstGeom prst="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Market shares of semiconductors: US</a:t>
            </a:r>
          </a:p>
        </p:txBody>
      </p:sp>
      <p:sp>
        <p:nvSpPr>
          <p:cNvPr id="5" name="TextBox 4">
            <a:extLst>
              <a:ext uri="{FF2B5EF4-FFF2-40B4-BE49-F238E27FC236}">
                <a16:creationId xmlns:a16="http://schemas.microsoft.com/office/drawing/2014/main" id="{0D7BF1E1-F145-43BD-B5FD-E1BE4B8EB0C3}"/>
              </a:ext>
            </a:extLst>
          </p:cNvPr>
          <p:cNvSpPr txBox="1"/>
          <p:nvPr/>
        </p:nvSpPr>
        <p:spPr>
          <a:xfrm>
            <a:off x="3049313" y="564196"/>
            <a:ext cx="6093372" cy="646331"/>
          </a:xfrm>
          <a:prstGeom prst="rect">
            <a:avLst/>
          </a:prstGeom>
          <a:noFill/>
        </p:spPr>
        <p:txBody>
          <a:bodyPr wrap="square">
            <a:spAutoFit/>
          </a:bodyPr>
          <a:lstStyle/>
          <a:p>
            <a:pPr algn="ctr"/>
            <a:r>
              <a:rPr lang="en-US" dirty="0"/>
              <a:t>Stable market shares, quite competitive – a few whales with many smaller fish.</a:t>
            </a:r>
          </a:p>
        </p:txBody>
      </p:sp>
      <p:sp>
        <p:nvSpPr>
          <p:cNvPr id="2" name="TextBox 1">
            <a:extLst>
              <a:ext uri="{FF2B5EF4-FFF2-40B4-BE49-F238E27FC236}">
                <a16:creationId xmlns:a16="http://schemas.microsoft.com/office/drawing/2014/main" id="{026DF756-DDC9-2471-4966-DFDB862E6A4D}"/>
              </a:ext>
            </a:extLst>
          </p:cNvPr>
          <p:cNvSpPr txBox="1"/>
          <p:nvPr/>
        </p:nvSpPr>
        <p:spPr>
          <a:xfrm>
            <a:off x="-1" y="6519446"/>
            <a:ext cx="5500687" cy="338554"/>
          </a:xfrm>
          <a:prstGeom prst="rect">
            <a:avLst/>
          </a:prstGeom>
          <a:noFill/>
        </p:spPr>
        <p:txBody>
          <a:bodyPr wrap="square">
            <a:spAutoFit/>
          </a:bodyPr>
          <a:lstStyle/>
          <a:p>
            <a:r>
              <a:rPr lang="en-US" sz="1600" dirty="0"/>
              <a:t>Data source: </a:t>
            </a:r>
            <a:r>
              <a:rPr lang="en-US" sz="1600" dirty="0">
                <a:hlinkClick r:id="rId4"/>
              </a:rPr>
              <a:t>https://gcps.scdata.ai/project/19982</a:t>
            </a:r>
            <a:r>
              <a:rPr lang="en-US" sz="1600" dirty="0"/>
              <a:t> </a:t>
            </a:r>
          </a:p>
        </p:txBody>
      </p:sp>
      <p:sp>
        <p:nvSpPr>
          <p:cNvPr id="3" name="Arrow: Right 2">
            <a:extLst>
              <a:ext uri="{FF2B5EF4-FFF2-40B4-BE49-F238E27FC236}">
                <a16:creationId xmlns:a16="http://schemas.microsoft.com/office/drawing/2014/main" id="{FAF85015-3041-02B8-8782-AE358EFAF467}"/>
              </a:ext>
            </a:extLst>
          </p:cNvPr>
          <p:cNvSpPr/>
          <p:nvPr/>
        </p:nvSpPr>
        <p:spPr>
          <a:xfrm rot="21186618">
            <a:off x="2191015" y="3169037"/>
            <a:ext cx="6470322" cy="187419"/>
          </a:xfrm>
          <a:prstGeom prst="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peech Bubble: Rectangle with Corners Rounded 6">
            <a:extLst>
              <a:ext uri="{FF2B5EF4-FFF2-40B4-BE49-F238E27FC236}">
                <a16:creationId xmlns:a16="http://schemas.microsoft.com/office/drawing/2014/main" id="{FE2A284A-2D60-A652-1B04-8ABAF7658F00}"/>
              </a:ext>
            </a:extLst>
          </p:cNvPr>
          <p:cNvSpPr/>
          <p:nvPr/>
        </p:nvSpPr>
        <p:spPr>
          <a:xfrm>
            <a:off x="9677224" y="4099647"/>
            <a:ext cx="2344555" cy="938179"/>
          </a:xfrm>
          <a:prstGeom prst="wedgeRoundRectCallout">
            <a:avLst>
              <a:gd name="adj1" fmla="val -96422"/>
              <a:gd name="adj2" fmla="val -178723"/>
              <a:gd name="adj3" fmla="val 16667"/>
            </a:avLst>
          </a:prstGeom>
          <a:no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The market is becoming less concentrated.</a:t>
            </a:r>
          </a:p>
        </p:txBody>
      </p:sp>
    </p:spTree>
    <p:extLst>
      <p:ext uri="{BB962C8B-B14F-4D97-AF65-F5344CB8AC3E}">
        <p14:creationId xmlns:p14="http://schemas.microsoft.com/office/powerpoint/2010/main" val="4057472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F1666-778E-4043-BD42-79DFA6BD0E38}"/>
              </a:ext>
            </a:extLst>
          </p:cNvPr>
          <p:cNvSpPr>
            <a:spLocks noGrp="1"/>
          </p:cNvSpPr>
          <p:nvPr>
            <p:ph type="title"/>
          </p:nvPr>
        </p:nvSpPr>
        <p:spPr>
          <a:xfrm>
            <a:off x="609600" y="646112"/>
            <a:ext cx="10972800" cy="808037"/>
          </a:xfrm>
        </p:spPr>
        <p:txBody>
          <a:bodyPr/>
          <a:lstStyle/>
          <a:p>
            <a:r>
              <a:rPr lang="en-US" dirty="0"/>
              <a:t>Sourcing Analytics</a:t>
            </a:r>
          </a:p>
        </p:txBody>
      </p:sp>
      <p:sp>
        <p:nvSpPr>
          <p:cNvPr id="3" name="Content Placeholder 2">
            <a:extLst>
              <a:ext uri="{FF2B5EF4-FFF2-40B4-BE49-F238E27FC236}">
                <a16:creationId xmlns:a16="http://schemas.microsoft.com/office/drawing/2014/main" id="{5718A722-44B9-47C0-BD8D-207FE5BFD7C0}"/>
              </a:ext>
            </a:extLst>
          </p:cNvPr>
          <p:cNvSpPr>
            <a:spLocks noGrp="1"/>
          </p:cNvSpPr>
          <p:nvPr>
            <p:ph sz="half" idx="1"/>
          </p:nvPr>
        </p:nvSpPr>
        <p:spPr>
          <a:xfrm>
            <a:off x="609599" y="1671145"/>
            <a:ext cx="5840249" cy="4666593"/>
          </a:xfrm>
        </p:spPr>
        <p:txBody>
          <a:bodyPr/>
          <a:lstStyle/>
          <a:p>
            <a:pPr>
              <a:lnSpc>
                <a:spcPct val="110000"/>
              </a:lnSpc>
            </a:pPr>
            <a:r>
              <a:rPr lang="en-US" dirty="0">
                <a:latin typeface="Calibri" panose="020F0502020204030204" pitchFamily="34" charset="0"/>
              </a:rPr>
              <a:t>Rationalize / manage suppliers – supplier management:</a:t>
            </a:r>
          </a:p>
          <a:p>
            <a:pPr lvl="1">
              <a:lnSpc>
                <a:spcPct val="110000"/>
              </a:lnSpc>
            </a:pPr>
            <a:r>
              <a:rPr lang="en-US" dirty="0">
                <a:latin typeface="Calibri" panose="020F0502020204030204" pitchFamily="34" charset="0"/>
                <a:sym typeface="Wingdings" panose="05000000000000000000" pitchFamily="2" charset="2"/>
              </a:rPr>
              <a:t>Millions $, hundreds of thousands of SKUs, thousands of suppliers. </a:t>
            </a:r>
            <a:endParaRPr lang="en-US" sz="2800" dirty="0">
              <a:latin typeface="Calibri" panose="020F0502020204030204" pitchFamily="34" charset="0"/>
            </a:endParaRPr>
          </a:p>
          <a:p>
            <a:pPr>
              <a:lnSpc>
                <a:spcPct val="110000"/>
              </a:lnSpc>
            </a:pPr>
            <a:r>
              <a:rPr lang="en-US" dirty="0">
                <a:latin typeface="Calibri" panose="020F0502020204030204" pitchFamily="34" charset="0"/>
                <a:sym typeface="Wingdings" panose="05000000000000000000" pitchFamily="2" charset="2"/>
              </a:rPr>
              <a:t>Identify / select new suppliers – Sourcing intelligence: </a:t>
            </a:r>
          </a:p>
          <a:p>
            <a:pPr lvl="1">
              <a:lnSpc>
                <a:spcPct val="110000"/>
              </a:lnSpc>
            </a:pPr>
            <a:r>
              <a:rPr lang="en-US" dirty="0">
                <a:latin typeface="Calibri" panose="020F0502020204030204" pitchFamily="34" charset="0"/>
                <a:sym typeface="Wingdings" panose="05000000000000000000" pitchFamily="2" charset="2"/>
              </a:rPr>
              <a:t>New suppliers (products &amp; services) emerge, corporate changes (M/A, bankruptcy) constantly – frequent adjustment of supply base.</a:t>
            </a:r>
          </a:p>
          <a:p>
            <a:pPr marL="0" indent="0">
              <a:lnSpc>
                <a:spcPct val="110000"/>
              </a:lnSpc>
              <a:buNone/>
            </a:pPr>
            <a:endParaRPr lang="en-US" dirty="0"/>
          </a:p>
          <a:p>
            <a:pPr>
              <a:lnSpc>
                <a:spcPct val="110000"/>
              </a:lnSpc>
            </a:pPr>
            <a:endParaRPr lang="en-US" dirty="0"/>
          </a:p>
        </p:txBody>
      </p:sp>
      <p:pic>
        <p:nvPicPr>
          <p:cNvPr id="7" name="Content Placeholder 6">
            <a:extLst>
              <a:ext uri="{FF2B5EF4-FFF2-40B4-BE49-F238E27FC236}">
                <a16:creationId xmlns:a16="http://schemas.microsoft.com/office/drawing/2014/main" id="{C814EE73-9568-4F49-A725-0FCD49E7E283}"/>
              </a:ext>
            </a:extLst>
          </p:cNvPr>
          <p:cNvPicPr>
            <a:picLocks noGrp="1" noChangeAspect="1"/>
          </p:cNvPicPr>
          <p:nvPr>
            <p:ph sz="half" idx="2"/>
          </p:nvPr>
        </p:nvPicPr>
        <p:blipFill>
          <a:blip r:embed="rId3"/>
          <a:stretch>
            <a:fillRect/>
          </a:stretch>
        </p:blipFill>
        <p:spPr>
          <a:xfrm>
            <a:off x="6449848" y="1895931"/>
            <a:ext cx="5384800" cy="3092647"/>
          </a:xfrm>
          <a:prstGeom prst="rect">
            <a:avLst/>
          </a:prstGeom>
        </p:spPr>
      </p:pic>
      <p:sp>
        <p:nvSpPr>
          <p:cNvPr id="6" name="TextBox 5">
            <a:extLst>
              <a:ext uri="{FF2B5EF4-FFF2-40B4-BE49-F238E27FC236}">
                <a16:creationId xmlns:a16="http://schemas.microsoft.com/office/drawing/2014/main" id="{B90E70B7-4C5E-47B8-9339-5203A289AAA2}"/>
              </a:ext>
            </a:extLst>
          </p:cNvPr>
          <p:cNvSpPr txBox="1"/>
          <p:nvPr/>
        </p:nvSpPr>
        <p:spPr>
          <a:xfrm>
            <a:off x="7381984" y="5105009"/>
            <a:ext cx="3520527" cy="40011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sym typeface="Wingdings" panose="05000000000000000000" pitchFamily="2" charset="2"/>
              </a:rPr>
              <a:t>It is all about analytics</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sym typeface="Wingdings" panose="05000000000000000000" pitchFamily="2" charset="2"/>
              </a:rPr>
              <a:t>!</a:t>
            </a:r>
          </a:p>
        </p:txBody>
      </p:sp>
    </p:spTree>
    <p:extLst>
      <p:ext uri="{BB962C8B-B14F-4D97-AF65-F5344CB8AC3E}">
        <p14:creationId xmlns:p14="http://schemas.microsoft.com/office/powerpoint/2010/main" val="4053631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3B10F98-BAA7-6DEB-49AA-D3C00C6F8E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93810"/>
            <a:ext cx="12192000" cy="5070380"/>
          </a:xfrm>
          <a:prstGeom prst="rect">
            <a:avLst/>
          </a:prstGeom>
        </p:spPr>
      </p:pic>
      <p:sp>
        <p:nvSpPr>
          <p:cNvPr id="4" name="Rectangle 3">
            <a:extLst>
              <a:ext uri="{FF2B5EF4-FFF2-40B4-BE49-F238E27FC236}">
                <a16:creationId xmlns:a16="http://schemas.microsoft.com/office/drawing/2014/main" id="{38B96D9A-B8D0-4BFA-BFC2-2E682F724087}"/>
              </a:ext>
            </a:extLst>
          </p:cNvPr>
          <p:cNvSpPr/>
          <p:nvPr/>
        </p:nvSpPr>
        <p:spPr>
          <a:xfrm>
            <a:off x="2514774" y="5937112"/>
            <a:ext cx="7162450" cy="468313"/>
          </a:xfrm>
          <a:prstGeom prst="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t>Net Incomes of semiconductors: US</a:t>
            </a:r>
            <a:endParaRPr lang="en-US" dirty="0"/>
          </a:p>
        </p:txBody>
      </p:sp>
      <p:sp>
        <p:nvSpPr>
          <p:cNvPr id="5" name="TextBox 4">
            <a:extLst>
              <a:ext uri="{FF2B5EF4-FFF2-40B4-BE49-F238E27FC236}">
                <a16:creationId xmlns:a16="http://schemas.microsoft.com/office/drawing/2014/main" id="{8CF4EF97-A611-49BD-99A3-E63FBD1894CC}"/>
              </a:ext>
            </a:extLst>
          </p:cNvPr>
          <p:cNvSpPr txBox="1"/>
          <p:nvPr/>
        </p:nvSpPr>
        <p:spPr>
          <a:xfrm>
            <a:off x="3049313" y="452575"/>
            <a:ext cx="6093372" cy="369332"/>
          </a:xfrm>
          <a:prstGeom prst="rect">
            <a:avLst/>
          </a:prstGeom>
          <a:noFill/>
        </p:spPr>
        <p:txBody>
          <a:bodyPr wrap="square">
            <a:spAutoFit/>
          </a:bodyPr>
          <a:lstStyle/>
          <a:p>
            <a:pPr algn="ctr"/>
            <a:r>
              <a:rPr lang="en-US"/>
              <a:t>Intel / TI are stable, Qualcomm / Micron fluctuated</a:t>
            </a:r>
            <a:endParaRPr lang="en-US" dirty="0"/>
          </a:p>
        </p:txBody>
      </p:sp>
      <p:sp>
        <p:nvSpPr>
          <p:cNvPr id="2" name="Speech Bubble: Rectangle with Corners Rounded 1">
            <a:extLst>
              <a:ext uri="{FF2B5EF4-FFF2-40B4-BE49-F238E27FC236}">
                <a16:creationId xmlns:a16="http://schemas.microsoft.com/office/drawing/2014/main" id="{A0A1AC0C-1358-6D15-60E0-ACCCB6E9C5E4}"/>
              </a:ext>
            </a:extLst>
          </p:cNvPr>
          <p:cNvSpPr/>
          <p:nvPr/>
        </p:nvSpPr>
        <p:spPr>
          <a:xfrm>
            <a:off x="9142685" y="266820"/>
            <a:ext cx="2344555" cy="740841"/>
          </a:xfrm>
          <a:prstGeom prst="wedgeRoundRectCallout">
            <a:avLst>
              <a:gd name="adj1" fmla="val -60364"/>
              <a:gd name="adj2" fmla="val 131010"/>
              <a:gd name="adj3" fmla="val 16667"/>
            </a:avLst>
          </a:prstGeom>
          <a:no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Intel and TI have stable net income</a:t>
            </a:r>
          </a:p>
        </p:txBody>
      </p:sp>
      <p:sp>
        <p:nvSpPr>
          <p:cNvPr id="3" name="Speech Bubble: Rectangle with Corners Rounded 2">
            <a:extLst>
              <a:ext uri="{FF2B5EF4-FFF2-40B4-BE49-F238E27FC236}">
                <a16:creationId xmlns:a16="http://schemas.microsoft.com/office/drawing/2014/main" id="{D3B11E9C-1FA9-8F4A-D9A5-1443E1FC57F0}"/>
              </a:ext>
            </a:extLst>
          </p:cNvPr>
          <p:cNvSpPr/>
          <p:nvPr/>
        </p:nvSpPr>
        <p:spPr>
          <a:xfrm>
            <a:off x="2459029" y="1943105"/>
            <a:ext cx="2344555" cy="809577"/>
          </a:xfrm>
          <a:prstGeom prst="wedgeRoundRectCallout">
            <a:avLst>
              <a:gd name="adj1" fmla="val 76835"/>
              <a:gd name="adj2" fmla="val 201899"/>
              <a:gd name="adj3" fmla="val 16667"/>
            </a:avLst>
          </a:prstGeom>
          <a:no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Micron have more fluctuations</a:t>
            </a:r>
          </a:p>
        </p:txBody>
      </p:sp>
      <p:sp>
        <p:nvSpPr>
          <p:cNvPr id="7" name="Speech Bubble: Rectangle with Corners Rounded 6">
            <a:extLst>
              <a:ext uri="{FF2B5EF4-FFF2-40B4-BE49-F238E27FC236}">
                <a16:creationId xmlns:a16="http://schemas.microsoft.com/office/drawing/2014/main" id="{B03EF1E6-D961-423E-4FF0-BDD49A25119F}"/>
              </a:ext>
            </a:extLst>
          </p:cNvPr>
          <p:cNvSpPr/>
          <p:nvPr/>
        </p:nvSpPr>
        <p:spPr>
          <a:xfrm>
            <a:off x="9436779" y="4260195"/>
            <a:ext cx="2344555" cy="908948"/>
          </a:xfrm>
          <a:prstGeom prst="wedgeRoundRectCallout">
            <a:avLst>
              <a:gd name="adj1" fmla="val -204529"/>
              <a:gd name="adj2" fmla="val 2496"/>
              <a:gd name="adj3" fmla="val 16667"/>
            </a:avLst>
          </a:prstGeom>
          <a:no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Qualcomm had negative net incomes</a:t>
            </a:r>
          </a:p>
        </p:txBody>
      </p:sp>
      <p:sp>
        <p:nvSpPr>
          <p:cNvPr id="8" name="TextBox 7">
            <a:extLst>
              <a:ext uri="{FF2B5EF4-FFF2-40B4-BE49-F238E27FC236}">
                <a16:creationId xmlns:a16="http://schemas.microsoft.com/office/drawing/2014/main" id="{E8DAFB40-4BEE-1D5E-4E63-BBD7CCC1EBF7}"/>
              </a:ext>
            </a:extLst>
          </p:cNvPr>
          <p:cNvSpPr txBox="1"/>
          <p:nvPr/>
        </p:nvSpPr>
        <p:spPr>
          <a:xfrm>
            <a:off x="-1" y="6519446"/>
            <a:ext cx="5500687" cy="338554"/>
          </a:xfrm>
          <a:prstGeom prst="rect">
            <a:avLst/>
          </a:prstGeom>
          <a:noFill/>
        </p:spPr>
        <p:txBody>
          <a:bodyPr wrap="square">
            <a:spAutoFit/>
          </a:bodyPr>
          <a:lstStyle/>
          <a:p>
            <a:r>
              <a:rPr lang="en-US" sz="1600" dirty="0"/>
              <a:t>Data source: </a:t>
            </a:r>
            <a:r>
              <a:rPr lang="en-US" sz="1600" dirty="0">
                <a:hlinkClick r:id="rId4"/>
              </a:rPr>
              <a:t>https://gcps.scdata.ai/project/19982</a:t>
            </a:r>
            <a:r>
              <a:rPr lang="en-US" sz="1600" dirty="0"/>
              <a:t> </a:t>
            </a:r>
          </a:p>
        </p:txBody>
      </p:sp>
    </p:spTree>
    <p:extLst>
      <p:ext uri="{BB962C8B-B14F-4D97-AF65-F5344CB8AC3E}">
        <p14:creationId xmlns:p14="http://schemas.microsoft.com/office/powerpoint/2010/main" val="1824255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hart, line chart&#10;&#10;Description automatically generated">
            <a:extLst>
              <a:ext uri="{FF2B5EF4-FFF2-40B4-BE49-F238E27FC236}">
                <a16:creationId xmlns:a16="http://schemas.microsoft.com/office/drawing/2014/main" id="{9F483192-74DE-4DA0-51D0-4B0395BB7C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75449"/>
            <a:ext cx="12192000" cy="5070380"/>
          </a:xfrm>
          <a:prstGeom prst="rect">
            <a:avLst/>
          </a:prstGeom>
        </p:spPr>
      </p:pic>
      <p:sp>
        <p:nvSpPr>
          <p:cNvPr id="3" name="Speech Bubble: Rectangle with Corners Rounded 2">
            <a:extLst>
              <a:ext uri="{FF2B5EF4-FFF2-40B4-BE49-F238E27FC236}">
                <a16:creationId xmlns:a16="http://schemas.microsoft.com/office/drawing/2014/main" id="{B0080C9A-BE87-B2F9-CA60-98431A904AB6}"/>
              </a:ext>
            </a:extLst>
          </p:cNvPr>
          <p:cNvSpPr/>
          <p:nvPr/>
        </p:nvSpPr>
        <p:spPr>
          <a:xfrm>
            <a:off x="2121397" y="115106"/>
            <a:ext cx="2672443" cy="860343"/>
          </a:xfrm>
          <a:prstGeom prst="wedgeRoundRectCallout">
            <a:avLst>
              <a:gd name="adj1" fmla="val 43795"/>
              <a:gd name="adj2" fmla="val 96878"/>
              <a:gd name="adj3" fmla="val 16667"/>
            </a:avLst>
          </a:prstGeom>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US semiconductors: largest and growing fast during COVID</a:t>
            </a:r>
          </a:p>
        </p:txBody>
      </p:sp>
      <p:sp>
        <p:nvSpPr>
          <p:cNvPr id="9" name="Speech Bubble: Rectangle with Corners Rounded 8">
            <a:extLst>
              <a:ext uri="{FF2B5EF4-FFF2-40B4-BE49-F238E27FC236}">
                <a16:creationId xmlns:a16="http://schemas.microsoft.com/office/drawing/2014/main" id="{BCCD9036-38CD-33CD-6CA7-B9302B361DC3}"/>
              </a:ext>
            </a:extLst>
          </p:cNvPr>
          <p:cNvSpPr/>
          <p:nvPr/>
        </p:nvSpPr>
        <p:spPr>
          <a:xfrm>
            <a:off x="9797143" y="3380013"/>
            <a:ext cx="2224811" cy="1183168"/>
          </a:xfrm>
          <a:prstGeom prst="wedgeRoundRectCallout">
            <a:avLst>
              <a:gd name="adj1" fmla="val -59304"/>
              <a:gd name="adj2" fmla="val -108704"/>
              <a:gd name="adj3" fmla="val 16667"/>
            </a:avLst>
          </a:prstGeom>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Taiwan is on the rise. Korea seems more fluctuated</a:t>
            </a:r>
          </a:p>
        </p:txBody>
      </p:sp>
      <p:sp>
        <p:nvSpPr>
          <p:cNvPr id="4" name="TextBox 3">
            <a:extLst>
              <a:ext uri="{FF2B5EF4-FFF2-40B4-BE49-F238E27FC236}">
                <a16:creationId xmlns:a16="http://schemas.microsoft.com/office/drawing/2014/main" id="{D42B6EBD-8A83-1C38-F968-8A5E07F7FA31}"/>
              </a:ext>
            </a:extLst>
          </p:cNvPr>
          <p:cNvSpPr txBox="1"/>
          <p:nvPr/>
        </p:nvSpPr>
        <p:spPr>
          <a:xfrm>
            <a:off x="-1" y="6519446"/>
            <a:ext cx="5500687" cy="338554"/>
          </a:xfrm>
          <a:prstGeom prst="rect">
            <a:avLst/>
          </a:prstGeom>
          <a:noFill/>
        </p:spPr>
        <p:txBody>
          <a:bodyPr wrap="square">
            <a:spAutoFit/>
          </a:bodyPr>
          <a:lstStyle/>
          <a:p>
            <a:r>
              <a:rPr lang="en-US" sz="1600" dirty="0"/>
              <a:t>Data source: </a:t>
            </a:r>
            <a:r>
              <a:rPr lang="en-US" sz="1600" dirty="0">
                <a:hlinkClick r:id="rId4"/>
              </a:rPr>
              <a:t>https://gcps.scdata.ai/project/19982</a:t>
            </a:r>
            <a:r>
              <a:rPr lang="en-US" sz="1600" dirty="0"/>
              <a:t> </a:t>
            </a:r>
          </a:p>
        </p:txBody>
      </p:sp>
    </p:spTree>
    <p:extLst>
      <p:ext uri="{BB962C8B-B14F-4D97-AF65-F5344CB8AC3E}">
        <p14:creationId xmlns:p14="http://schemas.microsoft.com/office/powerpoint/2010/main" val="760475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hart&#10;&#10;Description automatically generated">
            <a:extLst>
              <a:ext uri="{FF2B5EF4-FFF2-40B4-BE49-F238E27FC236}">
                <a16:creationId xmlns:a16="http://schemas.microsoft.com/office/drawing/2014/main" id="{0FC0511D-1F45-8A0A-A8D4-E642463B4B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3178"/>
            <a:ext cx="12192000" cy="5070380"/>
          </a:xfrm>
          <a:prstGeom prst="rect">
            <a:avLst/>
          </a:prstGeom>
        </p:spPr>
      </p:pic>
      <p:sp>
        <p:nvSpPr>
          <p:cNvPr id="4" name="Rectangle 3">
            <a:extLst>
              <a:ext uri="{FF2B5EF4-FFF2-40B4-BE49-F238E27FC236}">
                <a16:creationId xmlns:a16="http://schemas.microsoft.com/office/drawing/2014/main" id="{FF804291-0C55-4B1F-8A00-30A5149FA7BE}"/>
              </a:ext>
            </a:extLst>
          </p:cNvPr>
          <p:cNvSpPr/>
          <p:nvPr/>
        </p:nvSpPr>
        <p:spPr>
          <a:xfrm>
            <a:off x="2514774" y="5937112"/>
            <a:ext cx="7162450" cy="468313"/>
          </a:xfrm>
          <a:prstGeom prst="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Semiconductors: US, Taiwan, Korea, Japan, 2020.</a:t>
            </a:r>
          </a:p>
        </p:txBody>
      </p:sp>
      <p:sp>
        <p:nvSpPr>
          <p:cNvPr id="5" name="Star: 5 Points 4">
            <a:extLst>
              <a:ext uri="{FF2B5EF4-FFF2-40B4-BE49-F238E27FC236}">
                <a16:creationId xmlns:a16="http://schemas.microsoft.com/office/drawing/2014/main" id="{A5B2CF88-FB60-4A8A-90E5-2F13D2CB0F63}"/>
              </a:ext>
            </a:extLst>
          </p:cNvPr>
          <p:cNvSpPr/>
          <p:nvPr/>
        </p:nvSpPr>
        <p:spPr>
          <a:xfrm>
            <a:off x="10674439" y="1274406"/>
            <a:ext cx="149901" cy="194872"/>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tar: 5 Points 5">
            <a:extLst>
              <a:ext uri="{FF2B5EF4-FFF2-40B4-BE49-F238E27FC236}">
                <a16:creationId xmlns:a16="http://schemas.microsoft.com/office/drawing/2014/main" id="{C8077B7D-E290-4B4C-9AAD-37645B8A1C3B}"/>
              </a:ext>
            </a:extLst>
          </p:cNvPr>
          <p:cNvSpPr/>
          <p:nvPr/>
        </p:nvSpPr>
        <p:spPr>
          <a:xfrm>
            <a:off x="7876711" y="1472663"/>
            <a:ext cx="149901" cy="194872"/>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tar: 5 Points 6">
            <a:extLst>
              <a:ext uri="{FF2B5EF4-FFF2-40B4-BE49-F238E27FC236}">
                <a16:creationId xmlns:a16="http://schemas.microsoft.com/office/drawing/2014/main" id="{4EEC8298-D98B-4C73-9C64-E99188186364}"/>
              </a:ext>
            </a:extLst>
          </p:cNvPr>
          <p:cNvSpPr/>
          <p:nvPr/>
        </p:nvSpPr>
        <p:spPr>
          <a:xfrm>
            <a:off x="5831174" y="2051328"/>
            <a:ext cx="149901" cy="194872"/>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tar: 5 Points 7">
            <a:extLst>
              <a:ext uri="{FF2B5EF4-FFF2-40B4-BE49-F238E27FC236}">
                <a16:creationId xmlns:a16="http://schemas.microsoft.com/office/drawing/2014/main" id="{4C307304-6D33-46A1-BC58-BE3D01464E97}"/>
              </a:ext>
            </a:extLst>
          </p:cNvPr>
          <p:cNvSpPr/>
          <p:nvPr/>
        </p:nvSpPr>
        <p:spPr>
          <a:xfrm>
            <a:off x="3977049" y="4171935"/>
            <a:ext cx="149901" cy="194872"/>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20DDD81-B85B-BE02-9E0F-0CE0D49926FC}"/>
              </a:ext>
            </a:extLst>
          </p:cNvPr>
          <p:cNvSpPr txBox="1"/>
          <p:nvPr/>
        </p:nvSpPr>
        <p:spPr>
          <a:xfrm>
            <a:off x="-1" y="6519446"/>
            <a:ext cx="5500687" cy="338554"/>
          </a:xfrm>
          <a:prstGeom prst="rect">
            <a:avLst/>
          </a:prstGeom>
          <a:noFill/>
        </p:spPr>
        <p:txBody>
          <a:bodyPr wrap="square">
            <a:spAutoFit/>
          </a:bodyPr>
          <a:lstStyle/>
          <a:p>
            <a:r>
              <a:rPr lang="en-US" sz="1600" dirty="0"/>
              <a:t>Data source: </a:t>
            </a:r>
            <a:r>
              <a:rPr lang="en-US" sz="1600" dirty="0">
                <a:hlinkClick r:id="rId4"/>
              </a:rPr>
              <a:t>https://gcps.scdata.ai/project/19982</a:t>
            </a:r>
            <a:r>
              <a:rPr lang="en-US" sz="1600" dirty="0"/>
              <a:t> </a:t>
            </a:r>
          </a:p>
        </p:txBody>
      </p:sp>
    </p:spTree>
    <p:extLst>
      <p:ext uri="{BB962C8B-B14F-4D97-AF65-F5344CB8AC3E}">
        <p14:creationId xmlns:p14="http://schemas.microsoft.com/office/powerpoint/2010/main" val="611860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10F1105-98E1-7852-BB2E-47122B02C920}"/>
              </a:ext>
            </a:extLst>
          </p:cNvPr>
          <p:cNvSpPr/>
          <p:nvPr/>
        </p:nvSpPr>
        <p:spPr>
          <a:xfrm>
            <a:off x="345057" y="5486235"/>
            <a:ext cx="4561906" cy="65154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p:cNvSpPr>
            <a:spLocks noGrp="1"/>
          </p:cNvSpPr>
          <p:nvPr>
            <p:ph type="title"/>
          </p:nvPr>
        </p:nvSpPr>
        <p:spPr/>
        <p:txBody>
          <a:bodyPr/>
          <a:lstStyle/>
          <a:p>
            <a:r>
              <a:rPr lang="en-US" b="1" dirty="0">
                <a:solidFill>
                  <a:prstClr val="black"/>
                </a:solidFill>
              </a:rPr>
              <a:t>Potential Suppliers (CPU)</a:t>
            </a:r>
            <a:endParaRPr lang="en-US" b="1" dirty="0"/>
          </a:p>
        </p:txBody>
      </p:sp>
      <p:sp>
        <p:nvSpPr>
          <p:cNvPr id="3" name="Content Placeholder 2"/>
          <p:cNvSpPr>
            <a:spLocks noGrp="1"/>
          </p:cNvSpPr>
          <p:nvPr>
            <p:ph sz="half" idx="1"/>
          </p:nvPr>
        </p:nvSpPr>
        <p:spPr>
          <a:xfrm>
            <a:off x="609600" y="1971674"/>
            <a:ext cx="5384800" cy="4344987"/>
          </a:xfrm>
        </p:spPr>
        <p:txBody>
          <a:bodyPr/>
          <a:lstStyle/>
          <a:p>
            <a:pPr>
              <a:lnSpc>
                <a:spcPct val="120000"/>
              </a:lnSpc>
              <a:spcBef>
                <a:spcPts val="600"/>
              </a:spcBef>
            </a:pPr>
            <a:r>
              <a:rPr lang="en-US" dirty="0">
                <a:latin typeface="Georgia" panose="02040502050405020303" pitchFamily="18" charset="0"/>
              </a:rPr>
              <a:t>Intel</a:t>
            </a:r>
          </a:p>
          <a:p>
            <a:pPr>
              <a:lnSpc>
                <a:spcPct val="120000"/>
              </a:lnSpc>
              <a:spcBef>
                <a:spcPts val="600"/>
              </a:spcBef>
            </a:pPr>
            <a:r>
              <a:rPr lang="en-US" dirty="0">
                <a:latin typeface="Georgia" panose="02040502050405020303" pitchFamily="18" charset="0"/>
              </a:rPr>
              <a:t>Qualcomm</a:t>
            </a:r>
          </a:p>
          <a:p>
            <a:pPr>
              <a:lnSpc>
                <a:spcPct val="120000"/>
              </a:lnSpc>
              <a:spcBef>
                <a:spcPts val="600"/>
              </a:spcBef>
            </a:pPr>
            <a:r>
              <a:rPr lang="en-US" dirty="0">
                <a:latin typeface="Georgia" panose="02040502050405020303" pitchFamily="18" charset="0"/>
              </a:rPr>
              <a:t>Global Foundries</a:t>
            </a:r>
          </a:p>
          <a:p>
            <a:pPr>
              <a:lnSpc>
                <a:spcPct val="120000"/>
              </a:lnSpc>
              <a:spcBef>
                <a:spcPts val="600"/>
              </a:spcBef>
            </a:pPr>
            <a:endParaRPr lang="en-US" dirty="0">
              <a:latin typeface="Georgia" panose="02040502050405020303" pitchFamily="18" charset="0"/>
            </a:endParaRPr>
          </a:p>
          <a:p>
            <a:pPr>
              <a:lnSpc>
                <a:spcPct val="120000"/>
              </a:lnSpc>
              <a:spcBef>
                <a:spcPts val="600"/>
              </a:spcBef>
            </a:pPr>
            <a:r>
              <a:rPr lang="en-US" dirty="0">
                <a:latin typeface="Georgia" panose="02040502050405020303" pitchFamily="18" charset="0"/>
              </a:rPr>
              <a:t>TSMC</a:t>
            </a:r>
          </a:p>
          <a:p>
            <a:pPr>
              <a:lnSpc>
                <a:spcPct val="120000"/>
              </a:lnSpc>
              <a:spcBef>
                <a:spcPts val="600"/>
              </a:spcBef>
            </a:pPr>
            <a:endParaRPr lang="en-US" dirty="0">
              <a:latin typeface="Georgia" panose="02040502050405020303" pitchFamily="18" charset="0"/>
            </a:endParaRPr>
          </a:p>
          <a:p>
            <a:pPr>
              <a:lnSpc>
                <a:spcPct val="120000"/>
              </a:lnSpc>
              <a:spcBef>
                <a:spcPts val="600"/>
              </a:spcBef>
            </a:pPr>
            <a:r>
              <a:rPr lang="en-US" dirty="0">
                <a:latin typeface="Georgia" panose="02040502050405020303" pitchFamily="18" charset="0"/>
              </a:rPr>
              <a:t>Samsung electronics*</a:t>
            </a:r>
          </a:p>
        </p:txBody>
      </p:sp>
      <p:sp>
        <p:nvSpPr>
          <p:cNvPr id="6" name="Slide Number Placeholder 5"/>
          <p:cNvSpPr>
            <a:spLocks noGrp="1"/>
          </p:cNvSpPr>
          <p:nvPr>
            <p:ph type="sldNum" sz="quarter" idx="10"/>
          </p:nvPr>
        </p:nvSpPr>
        <p:spPr/>
        <p:txBody>
          <a:bodyPr/>
          <a:lstStyle/>
          <a:p>
            <a:fld id="{AB407F30-F4E2-4E46-BD51-D1C62AE7392F}" type="slidenum">
              <a:rPr lang="en-US" smtClean="0"/>
              <a:pPr/>
              <a:t>23</a:t>
            </a:fld>
            <a:endParaRPr lang="en-US" dirty="0"/>
          </a:p>
        </p:txBody>
      </p:sp>
      <p:pic>
        <p:nvPicPr>
          <p:cNvPr id="5" name="Picture 4">
            <a:extLst>
              <a:ext uri="{FF2B5EF4-FFF2-40B4-BE49-F238E27FC236}">
                <a16:creationId xmlns:a16="http://schemas.microsoft.com/office/drawing/2014/main" id="{EC28BBC3-C51C-4EB9-A112-A95085B55DD8}"/>
              </a:ext>
            </a:extLst>
          </p:cNvPr>
          <p:cNvPicPr>
            <a:picLocks noChangeAspect="1"/>
          </p:cNvPicPr>
          <p:nvPr/>
        </p:nvPicPr>
        <p:blipFill>
          <a:blip r:embed="rId3"/>
          <a:stretch>
            <a:fillRect/>
          </a:stretch>
        </p:blipFill>
        <p:spPr>
          <a:xfrm>
            <a:off x="5773738" y="1149995"/>
            <a:ext cx="2143125" cy="2143125"/>
          </a:xfrm>
          <a:prstGeom prst="rect">
            <a:avLst/>
          </a:prstGeom>
        </p:spPr>
      </p:pic>
      <p:pic>
        <p:nvPicPr>
          <p:cNvPr id="1026" name="Picture 2" descr="Qualcomm (QCOM) Stock Price, News &amp; Info | The Motley Fool">
            <a:extLst>
              <a:ext uri="{FF2B5EF4-FFF2-40B4-BE49-F238E27FC236}">
                <a16:creationId xmlns:a16="http://schemas.microsoft.com/office/drawing/2014/main" id="{04FBE076-0166-4C46-B3D3-C57DE5114D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6863" y="180438"/>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SMC - Wikipedia">
            <a:extLst>
              <a:ext uri="{FF2B5EF4-FFF2-40B4-BE49-F238E27FC236}">
                <a16:creationId xmlns:a16="http://schemas.microsoft.com/office/drawing/2014/main" id="{01FFE58C-4EA6-4419-BC90-088DC01479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7038" y="3646743"/>
            <a:ext cx="2409825" cy="18954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amsung Group">
            <a:extLst>
              <a:ext uri="{FF2B5EF4-FFF2-40B4-BE49-F238E27FC236}">
                <a16:creationId xmlns:a16="http://schemas.microsoft.com/office/drawing/2014/main" id="{D6287871-E327-4E2C-AB7A-F05ABADFC5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16938" y="4470655"/>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lobal Foundries to launch virtual Global Technology Conferences 2020 - ASM  International">
            <a:extLst>
              <a:ext uri="{FF2B5EF4-FFF2-40B4-BE49-F238E27FC236}">
                <a16:creationId xmlns:a16="http://schemas.microsoft.com/office/drawing/2014/main" id="{F25D8D76-22D9-4F42-BC36-71D0971063B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37600" y="1885945"/>
            <a:ext cx="2190750" cy="2085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82278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FE6A41-8A1B-4FFC-9AFA-DDDE383ABDC8}"/>
              </a:ext>
            </a:extLst>
          </p:cNvPr>
          <p:cNvSpPr>
            <a:spLocks noGrp="1"/>
          </p:cNvSpPr>
          <p:nvPr>
            <p:ph type="title"/>
          </p:nvPr>
        </p:nvSpPr>
        <p:spPr/>
        <p:txBody>
          <a:bodyPr/>
          <a:lstStyle/>
          <a:p>
            <a:r>
              <a:rPr lang="en-US" dirty="0"/>
              <a:t>Supplier analysis</a:t>
            </a:r>
          </a:p>
        </p:txBody>
      </p:sp>
      <p:sp>
        <p:nvSpPr>
          <p:cNvPr id="5" name="Text Placeholder 4">
            <a:extLst>
              <a:ext uri="{FF2B5EF4-FFF2-40B4-BE49-F238E27FC236}">
                <a16:creationId xmlns:a16="http://schemas.microsoft.com/office/drawing/2014/main" id="{F5C1866B-3AE4-448B-98AA-9B097C51F2FD}"/>
              </a:ext>
            </a:extLst>
          </p:cNvPr>
          <p:cNvSpPr>
            <a:spLocks noGrp="1"/>
          </p:cNvSpPr>
          <p:nvPr>
            <p:ph type="body" idx="1"/>
          </p:nvPr>
        </p:nvSpPr>
        <p:spPr>
          <a:xfrm>
            <a:off x="963085" y="2906715"/>
            <a:ext cx="8560478" cy="1500187"/>
          </a:xfrm>
        </p:spPr>
        <p:txBody>
          <a:bodyPr/>
          <a:lstStyle/>
          <a:p>
            <a:r>
              <a:rPr lang="en-US" dirty="0"/>
              <a:t>Individual suppliers’ technical capability &amp; pricing, profitability, financial health.</a:t>
            </a:r>
          </a:p>
          <a:p>
            <a:endParaRPr lang="en-US" dirty="0"/>
          </a:p>
        </p:txBody>
      </p:sp>
      <p:pic>
        <p:nvPicPr>
          <p:cNvPr id="2" name="Picture 1">
            <a:extLst>
              <a:ext uri="{FF2B5EF4-FFF2-40B4-BE49-F238E27FC236}">
                <a16:creationId xmlns:a16="http://schemas.microsoft.com/office/drawing/2014/main" id="{E4C98303-C0EA-059D-8AB3-7347410C1BB9}"/>
              </a:ext>
            </a:extLst>
          </p:cNvPr>
          <p:cNvPicPr>
            <a:picLocks noChangeAspect="1"/>
          </p:cNvPicPr>
          <p:nvPr/>
        </p:nvPicPr>
        <p:blipFill>
          <a:blip r:embed="rId3"/>
          <a:stretch>
            <a:fillRect/>
          </a:stretch>
        </p:blipFill>
        <p:spPr>
          <a:xfrm>
            <a:off x="9523562" y="3898"/>
            <a:ext cx="2668438" cy="6854102"/>
          </a:xfrm>
          <a:prstGeom prst="rect">
            <a:avLst/>
          </a:prstGeom>
        </p:spPr>
      </p:pic>
    </p:spTree>
    <p:extLst>
      <p:ext uri="{BB962C8B-B14F-4D97-AF65-F5344CB8AC3E}">
        <p14:creationId xmlns:p14="http://schemas.microsoft.com/office/powerpoint/2010/main" val="27842075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10865-3311-49EF-BC23-94A510125E29}"/>
              </a:ext>
            </a:extLst>
          </p:cNvPr>
          <p:cNvSpPr>
            <a:spLocks noGrp="1"/>
          </p:cNvSpPr>
          <p:nvPr>
            <p:ph type="title"/>
          </p:nvPr>
        </p:nvSpPr>
        <p:spPr>
          <a:xfrm>
            <a:off x="609600" y="966790"/>
            <a:ext cx="10972800" cy="808037"/>
          </a:xfrm>
        </p:spPr>
        <p:txBody>
          <a:bodyPr wrap="square" anchor="ctr">
            <a:normAutofit/>
          </a:bodyPr>
          <a:lstStyle/>
          <a:p>
            <a:r>
              <a:rPr lang="en-US" dirty="0"/>
              <a:t>Supplier Analysis</a:t>
            </a:r>
          </a:p>
        </p:txBody>
      </p:sp>
      <p:sp>
        <p:nvSpPr>
          <p:cNvPr id="4" name="Content Placeholder 3">
            <a:extLst>
              <a:ext uri="{FF2B5EF4-FFF2-40B4-BE49-F238E27FC236}">
                <a16:creationId xmlns:a16="http://schemas.microsoft.com/office/drawing/2014/main" id="{AB8085DD-0231-47EC-9687-586A86AF9022}"/>
              </a:ext>
            </a:extLst>
          </p:cNvPr>
          <p:cNvSpPr>
            <a:spLocks noGrp="1"/>
          </p:cNvSpPr>
          <p:nvPr>
            <p:ph sz="half" idx="2"/>
          </p:nvPr>
        </p:nvSpPr>
        <p:spPr>
          <a:xfrm>
            <a:off x="6197600" y="2015412"/>
            <a:ext cx="5384800" cy="4196475"/>
          </a:xfrm>
          <a:solidFill>
            <a:schemeClr val="bg1"/>
          </a:solidFill>
        </p:spPr>
        <p:txBody>
          <a:bodyPr wrap="square" anchor="t">
            <a:normAutofit lnSpcReduction="10000"/>
          </a:bodyPr>
          <a:lstStyle/>
          <a:p>
            <a:pPr>
              <a:spcBef>
                <a:spcPts val="1200"/>
              </a:spcBef>
            </a:pPr>
            <a:r>
              <a:rPr lang="en-US" dirty="0">
                <a:latin typeface="Calibri" panose="020F0502020204030204" pitchFamily="34" charset="0"/>
              </a:rPr>
              <a:t>Objectives: </a:t>
            </a:r>
          </a:p>
          <a:p>
            <a:pPr lvl="1">
              <a:spcBef>
                <a:spcPts val="1200"/>
              </a:spcBef>
            </a:pPr>
            <a:r>
              <a:rPr lang="en-US" dirty="0">
                <a:latin typeface="Calibri" panose="020F0502020204030204" pitchFamily="34" charset="0"/>
              </a:rPr>
              <a:t>Identify the best supplier(s) meeting the criteria.</a:t>
            </a:r>
          </a:p>
          <a:p>
            <a:pPr lvl="1">
              <a:spcBef>
                <a:spcPts val="1200"/>
              </a:spcBef>
            </a:pPr>
            <a:r>
              <a:rPr lang="en-US" dirty="0">
                <a:latin typeface="Calibri" panose="020F0502020204030204" pitchFamily="34" charset="0"/>
              </a:rPr>
              <a:t>Support negotiation &amp; bargain</a:t>
            </a:r>
          </a:p>
          <a:p>
            <a:pPr>
              <a:spcBef>
                <a:spcPts val="1200"/>
              </a:spcBef>
            </a:pPr>
            <a:r>
              <a:rPr lang="en-US" dirty="0">
                <a:latin typeface="Calibri" panose="020F0502020204030204" pitchFamily="34" charset="0"/>
              </a:rPr>
              <a:t>Steps:</a:t>
            </a:r>
          </a:p>
          <a:p>
            <a:pPr lvl="1">
              <a:spcBef>
                <a:spcPts val="1200"/>
              </a:spcBef>
            </a:pPr>
            <a:r>
              <a:rPr lang="en-US" u="sng" dirty="0">
                <a:latin typeface="Calibri" panose="020F0502020204030204" pitchFamily="34" charset="0"/>
              </a:rPr>
              <a:t>Pricing / profitability analysis</a:t>
            </a:r>
            <a:r>
              <a:rPr lang="en-US" dirty="0">
                <a:latin typeface="Calibri" panose="020F0502020204030204" pitchFamily="34" charset="0"/>
              </a:rPr>
              <a:t>: technology, pricing, profitability.</a:t>
            </a:r>
          </a:p>
          <a:p>
            <a:pPr lvl="1">
              <a:spcBef>
                <a:spcPts val="1200"/>
              </a:spcBef>
            </a:pPr>
            <a:r>
              <a:rPr lang="en-US" u="sng" dirty="0">
                <a:latin typeface="Calibri" panose="020F0502020204030204" pitchFamily="34" charset="0"/>
              </a:rPr>
              <a:t>Financial health analysis</a:t>
            </a:r>
            <a:r>
              <a:rPr lang="en-US" dirty="0">
                <a:latin typeface="Calibri" panose="020F0502020204030204" pitchFamily="34" charset="0"/>
              </a:rPr>
              <a:t>: short / long-term liabilities and risks.</a:t>
            </a:r>
          </a:p>
        </p:txBody>
      </p:sp>
      <p:pic>
        <p:nvPicPr>
          <p:cNvPr id="6" name="Content Placeholder 5">
            <a:extLst>
              <a:ext uri="{FF2B5EF4-FFF2-40B4-BE49-F238E27FC236}">
                <a16:creationId xmlns:a16="http://schemas.microsoft.com/office/drawing/2014/main" id="{92751584-B7AB-4EBF-B4CE-4B07DDB1FF32}"/>
              </a:ext>
            </a:extLst>
          </p:cNvPr>
          <p:cNvPicPr>
            <a:picLocks noGrp="1" noChangeAspect="1"/>
          </p:cNvPicPr>
          <p:nvPr>
            <p:ph sz="half" idx="1"/>
          </p:nvPr>
        </p:nvPicPr>
        <p:blipFill>
          <a:blip r:embed="rId3"/>
          <a:stretch>
            <a:fillRect/>
          </a:stretch>
        </p:blipFill>
        <p:spPr>
          <a:xfrm>
            <a:off x="682625" y="1872456"/>
            <a:ext cx="5238750" cy="4333875"/>
          </a:xfrm>
          <a:prstGeom prst="rect">
            <a:avLst/>
          </a:prstGeom>
        </p:spPr>
      </p:pic>
      <p:sp>
        <p:nvSpPr>
          <p:cNvPr id="7" name="Rectangle: Rounded Corners 6">
            <a:extLst>
              <a:ext uri="{FF2B5EF4-FFF2-40B4-BE49-F238E27FC236}">
                <a16:creationId xmlns:a16="http://schemas.microsoft.com/office/drawing/2014/main" id="{1FF30893-4B86-4439-A8D5-24275D9985AE}"/>
              </a:ext>
            </a:extLst>
          </p:cNvPr>
          <p:cNvSpPr/>
          <p:nvPr/>
        </p:nvSpPr>
        <p:spPr>
          <a:xfrm>
            <a:off x="1214637" y="3458496"/>
            <a:ext cx="963385" cy="440871"/>
          </a:xfrm>
          <a:prstGeom prst="roundRect">
            <a:avLst/>
          </a:prstGeom>
          <a:solidFill>
            <a:srgbClr val="B797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Flexibility</a:t>
            </a:r>
          </a:p>
        </p:txBody>
      </p:sp>
      <p:sp>
        <p:nvSpPr>
          <p:cNvPr id="3" name="Oval 2">
            <a:extLst>
              <a:ext uri="{FF2B5EF4-FFF2-40B4-BE49-F238E27FC236}">
                <a16:creationId xmlns:a16="http://schemas.microsoft.com/office/drawing/2014/main" id="{56C455B3-9172-475C-A6B9-62796803DF60}"/>
              </a:ext>
            </a:extLst>
          </p:cNvPr>
          <p:cNvSpPr/>
          <p:nvPr/>
        </p:nvSpPr>
        <p:spPr>
          <a:xfrm>
            <a:off x="2378264" y="3282037"/>
            <a:ext cx="1846893" cy="1904816"/>
          </a:xfrm>
          <a:prstGeom prst="ellipse">
            <a:avLst/>
          </a:prstGeom>
          <a:solidFill>
            <a:srgbClr val="F6BE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Supplier Analysis</a:t>
            </a:r>
          </a:p>
        </p:txBody>
      </p:sp>
    </p:spTree>
    <p:extLst>
      <p:ext uri="{BB962C8B-B14F-4D97-AF65-F5344CB8AC3E}">
        <p14:creationId xmlns:p14="http://schemas.microsoft.com/office/powerpoint/2010/main" val="2288120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C4AFD-FBEA-4C37-AED5-DCE34889DDE1}"/>
              </a:ext>
            </a:extLst>
          </p:cNvPr>
          <p:cNvSpPr>
            <a:spLocks noGrp="1"/>
          </p:cNvSpPr>
          <p:nvPr>
            <p:ph type="title"/>
          </p:nvPr>
        </p:nvSpPr>
        <p:spPr/>
        <p:txBody>
          <a:bodyPr wrap="square" anchor="ctr">
            <a:normAutofit/>
          </a:bodyPr>
          <a:lstStyle/>
          <a:p>
            <a:r>
              <a:rPr lang="en-US" dirty="0"/>
              <a:t>Pricing / Profitability Analysis</a:t>
            </a:r>
          </a:p>
        </p:txBody>
      </p:sp>
      <p:sp>
        <p:nvSpPr>
          <p:cNvPr id="3" name="Content Placeholder 2">
            <a:extLst>
              <a:ext uri="{FF2B5EF4-FFF2-40B4-BE49-F238E27FC236}">
                <a16:creationId xmlns:a16="http://schemas.microsoft.com/office/drawing/2014/main" id="{0B9014B8-6235-4FF3-8323-1701917010F4}"/>
              </a:ext>
            </a:extLst>
          </p:cNvPr>
          <p:cNvSpPr>
            <a:spLocks noGrp="1"/>
          </p:cNvSpPr>
          <p:nvPr>
            <p:ph sz="half" idx="1"/>
          </p:nvPr>
        </p:nvSpPr>
        <p:spPr/>
        <p:txBody>
          <a:bodyPr wrap="square" anchor="t">
            <a:normAutofit/>
          </a:bodyPr>
          <a:lstStyle/>
          <a:p>
            <a:pPr>
              <a:lnSpc>
                <a:spcPct val="120000"/>
              </a:lnSpc>
              <a:spcBef>
                <a:spcPts val="1200"/>
              </a:spcBef>
            </a:pPr>
            <a:r>
              <a:rPr lang="en-US" dirty="0">
                <a:latin typeface="Calibri" panose="020F0502020204030204" pitchFamily="34" charset="0"/>
              </a:rPr>
              <a:t>Technology (value added) </a:t>
            </a:r>
            <a:r>
              <a:rPr lang="en-US" dirty="0">
                <a:latin typeface="Calibri" panose="020F0502020204030204" pitchFamily="34" charset="0"/>
                <a:sym typeface="Wingdings" panose="05000000000000000000" pitchFamily="2" charset="2"/>
              </a:rPr>
              <a:t></a:t>
            </a:r>
            <a:r>
              <a:rPr lang="en-US" dirty="0">
                <a:latin typeface="Calibri" panose="020F0502020204030204" pitchFamily="34" charset="0"/>
              </a:rPr>
              <a:t> pricing </a:t>
            </a:r>
            <a:r>
              <a:rPr lang="en-US" dirty="0">
                <a:latin typeface="Calibri" panose="020F0502020204030204" pitchFamily="34" charset="0"/>
                <a:sym typeface="Wingdings" panose="05000000000000000000" pitchFamily="2" charset="2"/>
              </a:rPr>
              <a:t> </a:t>
            </a:r>
            <a:r>
              <a:rPr lang="en-US" dirty="0">
                <a:latin typeface="Calibri" panose="020F0502020204030204" pitchFamily="34" charset="0"/>
              </a:rPr>
              <a:t>Gross margin.</a:t>
            </a:r>
          </a:p>
          <a:p>
            <a:pPr>
              <a:lnSpc>
                <a:spcPct val="120000"/>
              </a:lnSpc>
              <a:spcBef>
                <a:spcPts val="1200"/>
              </a:spcBef>
            </a:pPr>
            <a:r>
              <a:rPr lang="en-US" dirty="0">
                <a:latin typeface="Calibri" panose="020F0502020204030204" pitchFamily="34" charset="0"/>
              </a:rPr>
              <a:t>Profitability </a:t>
            </a:r>
            <a:r>
              <a:rPr lang="en-US" dirty="0">
                <a:latin typeface="Calibri" panose="020F0502020204030204" pitchFamily="34" charset="0"/>
                <a:sym typeface="Wingdings" panose="05000000000000000000" pitchFamily="2" charset="2"/>
              </a:rPr>
              <a:t> N</a:t>
            </a:r>
            <a:r>
              <a:rPr lang="en-US" dirty="0">
                <a:latin typeface="Calibri" panose="020F0502020204030204" pitchFamily="34" charset="0"/>
              </a:rPr>
              <a:t>et margin.</a:t>
            </a:r>
          </a:p>
          <a:p>
            <a:pPr>
              <a:lnSpc>
                <a:spcPct val="120000"/>
              </a:lnSpc>
              <a:spcBef>
                <a:spcPts val="1200"/>
              </a:spcBef>
            </a:pPr>
            <a:r>
              <a:rPr lang="en-US" dirty="0">
                <a:solidFill>
                  <a:srgbClr val="FF0000"/>
                </a:solidFill>
                <a:latin typeface="Calibri" panose="020F0502020204030204" pitchFamily="34" charset="0"/>
              </a:rPr>
              <a:t>Ideal suppliers: Attractive pricing but very profitable.</a:t>
            </a:r>
          </a:p>
          <a:p>
            <a:pPr>
              <a:lnSpc>
                <a:spcPct val="120000"/>
              </a:lnSpc>
              <a:spcBef>
                <a:spcPts val="1200"/>
              </a:spcBef>
            </a:pPr>
            <a:r>
              <a:rPr lang="en-US" dirty="0">
                <a:solidFill>
                  <a:srgbClr val="00B0F0"/>
                </a:solidFill>
                <a:latin typeface="Calibri" panose="020F0502020204030204" pitchFamily="34" charset="0"/>
              </a:rPr>
              <a:t>Deceiving suppliers: Attractive</a:t>
            </a:r>
            <a:r>
              <a:rPr lang="en-US" dirty="0">
                <a:solidFill>
                  <a:srgbClr val="00B0F0"/>
                </a:solidFill>
                <a:latin typeface="Calibri" panose="020F0502020204030204" pitchFamily="34" charset="0"/>
                <a:sym typeface="Wingdings" panose="05000000000000000000" pitchFamily="2" charset="2"/>
              </a:rPr>
              <a:t> pricing but barely profitable.</a:t>
            </a:r>
            <a:endParaRPr lang="en-US" dirty="0">
              <a:solidFill>
                <a:srgbClr val="00B0F0"/>
              </a:solidFill>
              <a:latin typeface="Calibri" panose="020F0502020204030204" pitchFamily="34" charset="0"/>
            </a:endParaRPr>
          </a:p>
        </p:txBody>
      </p:sp>
      <p:pic>
        <p:nvPicPr>
          <p:cNvPr id="11" name="Content Placeholder 10">
            <a:extLst>
              <a:ext uri="{FF2B5EF4-FFF2-40B4-BE49-F238E27FC236}">
                <a16:creationId xmlns:a16="http://schemas.microsoft.com/office/drawing/2014/main" id="{C06F3DF5-176D-46D0-BE69-14AD1207D4EC}"/>
              </a:ext>
            </a:extLst>
          </p:cNvPr>
          <p:cNvPicPr>
            <a:picLocks noGrp="1" noChangeAspect="1"/>
          </p:cNvPicPr>
          <p:nvPr>
            <p:ph sz="half" idx="2"/>
          </p:nvPr>
        </p:nvPicPr>
        <p:blipFill>
          <a:blip r:embed="rId3"/>
          <a:stretch>
            <a:fillRect/>
          </a:stretch>
        </p:blipFill>
        <p:spPr>
          <a:xfrm>
            <a:off x="6964394" y="966790"/>
            <a:ext cx="4053038" cy="5061257"/>
          </a:xfrm>
          <a:prstGeom prst="rect">
            <a:avLst/>
          </a:prstGeom>
        </p:spPr>
      </p:pic>
    </p:spTree>
    <p:extLst>
      <p:ext uri="{BB962C8B-B14F-4D97-AF65-F5344CB8AC3E}">
        <p14:creationId xmlns:p14="http://schemas.microsoft.com/office/powerpoint/2010/main" val="3205072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radar chart&#10;&#10;Description automatically generated">
            <a:extLst>
              <a:ext uri="{FF2B5EF4-FFF2-40B4-BE49-F238E27FC236}">
                <a16:creationId xmlns:a16="http://schemas.microsoft.com/office/drawing/2014/main" id="{06CC26D7-7135-8212-332E-C1F98A445A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93810"/>
            <a:ext cx="12192000" cy="5070380"/>
          </a:xfrm>
          <a:prstGeom prst="rect">
            <a:avLst/>
          </a:prstGeom>
        </p:spPr>
      </p:pic>
      <p:sp>
        <p:nvSpPr>
          <p:cNvPr id="4" name="TextBox 3">
            <a:extLst>
              <a:ext uri="{FF2B5EF4-FFF2-40B4-BE49-F238E27FC236}">
                <a16:creationId xmlns:a16="http://schemas.microsoft.com/office/drawing/2014/main" id="{DA3FDD75-B7F2-40E2-B2AF-832137891F8F}"/>
              </a:ext>
            </a:extLst>
          </p:cNvPr>
          <p:cNvSpPr txBox="1"/>
          <p:nvPr/>
        </p:nvSpPr>
        <p:spPr>
          <a:xfrm>
            <a:off x="8230689" y="1336889"/>
            <a:ext cx="3337560" cy="2092111"/>
          </a:xfrm>
          <a:prstGeom prst="rect">
            <a:avLst/>
          </a:prstGeom>
          <a:noFill/>
          <a:ln>
            <a:solidFill>
              <a:srgbClr val="FF0000"/>
            </a:solidFill>
          </a:ln>
        </p:spPr>
        <p:txBody>
          <a:bodyPr wrap="square">
            <a:spAutoFit/>
          </a:bodyPr>
          <a:lstStyle/>
          <a:p>
            <a:pPr>
              <a:lnSpc>
                <a:spcPct val="110000"/>
              </a:lnSpc>
            </a:pPr>
            <a:r>
              <a:rPr lang="en-US" sz="2400" dirty="0"/>
              <a:t>Samsung &gt; Intel &gt; TSMC &gt; Qualcomm &gt; Global Foundries which suffered a loss in 2020.</a:t>
            </a:r>
          </a:p>
        </p:txBody>
      </p:sp>
      <p:sp>
        <p:nvSpPr>
          <p:cNvPr id="5" name="TextBox 4">
            <a:extLst>
              <a:ext uri="{FF2B5EF4-FFF2-40B4-BE49-F238E27FC236}">
                <a16:creationId xmlns:a16="http://schemas.microsoft.com/office/drawing/2014/main" id="{34BCD9A9-E233-45BC-AF6A-FCBEF73A8D86}"/>
              </a:ext>
            </a:extLst>
          </p:cNvPr>
          <p:cNvSpPr txBox="1"/>
          <p:nvPr/>
        </p:nvSpPr>
        <p:spPr>
          <a:xfrm>
            <a:off x="299544" y="6488668"/>
            <a:ext cx="5154009" cy="338554"/>
          </a:xfrm>
          <a:prstGeom prst="rect">
            <a:avLst/>
          </a:prstGeom>
          <a:noFill/>
        </p:spPr>
        <p:txBody>
          <a:bodyPr wrap="square">
            <a:spAutoFit/>
          </a:bodyPr>
          <a:lstStyle/>
          <a:p>
            <a:r>
              <a:rPr lang="en-US" sz="1600" u="sng" dirty="0"/>
              <a:t>Data source: </a:t>
            </a:r>
            <a:r>
              <a:rPr lang="en-US" sz="1600" dirty="0">
                <a:hlinkClick r:id="rId4"/>
              </a:rPr>
              <a:t>https://www.scdata.ai/project/19982</a:t>
            </a:r>
            <a:r>
              <a:rPr lang="en-US" sz="1600" dirty="0"/>
              <a:t> </a:t>
            </a:r>
          </a:p>
        </p:txBody>
      </p:sp>
    </p:spTree>
    <p:extLst>
      <p:ext uri="{BB962C8B-B14F-4D97-AF65-F5344CB8AC3E}">
        <p14:creationId xmlns:p14="http://schemas.microsoft.com/office/powerpoint/2010/main" val="2320095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hart, radar chart&#10;&#10;Description automatically generated">
            <a:extLst>
              <a:ext uri="{FF2B5EF4-FFF2-40B4-BE49-F238E27FC236}">
                <a16:creationId xmlns:a16="http://schemas.microsoft.com/office/drawing/2014/main" id="{38E0750E-3347-7C1B-898D-54A8B04356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93810"/>
            <a:ext cx="12192000" cy="5070380"/>
          </a:xfrm>
          <a:prstGeom prst="rect">
            <a:avLst/>
          </a:prstGeom>
        </p:spPr>
      </p:pic>
      <p:sp>
        <p:nvSpPr>
          <p:cNvPr id="4" name="TextBox 3">
            <a:extLst>
              <a:ext uri="{FF2B5EF4-FFF2-40B4-BE49-F238E27FC236}">
                <a16:creationId xmlns:a16="http://schemas.microsoft.com/office/drawing/2014/main" id="{4DC14D42-A9AC-40DE-8C78-870DDBEA1FC2}"/>
              </a:ext>
            </a:extLst>
          </p:cNvPr>
          <p:cNvSpPr txBox="1"/>
          <p:nvPr/>
        </p:nvSpPr>
        <p:spPr>
          <a:xfrm>
            <a:off x="8113285" y="1532070"/>
            <a:ext cx="3379777" cy="2103333"/>
          </a:xfrm>
          <a:prstGeom prst="rect">
            <a:avLst/>
          </a:prstGeom>
          <a:noFill/>
          <a:ln>
            <a:solidFill>
              <a:srgbClr val="FF0000"/>
            </a:solidFill>
          </a:ln>
        </p:spPr>
        <p:txBody>
          <a:bodyPr wrap="square">
            <a:spAutoFit/>
          </a:bodyPr>
          <a:lstStyle/>
          <a:p>
            <a:pPr marL="285750" indent="-285750">
              <a:lnSpc>
                <a:spcPct val="110000"/>
              </a:lnSpc>
              <a:buFont typeface="Arial" panose="020B0604020202020204" pitchFamily="34" charset="0"/>
              <a:buChar char="•"/>
            </a:pPr>
            <a:r>
              <a:rPr lang="en-US" sz="2400" dirty="0">
                <a:latin typeface="Calibri" panose="020F0502020204030204" pitchFamily="34" charset="0"/>
              </a:rPr>
              <a:t>Qualcomm, TSMC, intel:  innovative.</a:t>
            </a:r>
          </a:p>
          <a:p>
            <a:pPr marL="285750" indent="-285750">
              <a:lnSpc>
                <a:spcPct val="110000"/>
              </a:lnSpc>
              <a:buFont typeface="Arial" panose="020B0604020202020204" pitchFamily="34" charset="0"/>
              <a:buChar char="•"/>
            </a:pPr>
            <a:r>
              <a:rPr lang="en-US" sz="2400" dirty="0">
                <a:latin typeface="Calibri" panose="020F0502020204030204" pitchFamily="34" charset="0"/>
              </a:rPr>
              <a:t>TSMC seems to have the </a:t>
            </a:r>
            <a:r>
              <a:rPr lang="en-US" sz="2400" dirty="0">
                <a:solidFill>
                  <a:srgbClr val="FF0000"/>
                </a:solidFill>
                <a:latin typeface="Calibri" panose="020F0502020204030204" pitchFamily="34" charset="0"/>
              </a:rPr>
              <a:t>lowest</a:t>
            </a:r>
            <a:r>
              <a:rPr lang="en-US" sz="2400" dirty="0">
                <a:latin typeface="Calibri" panose="020F0502020204030204" pitchFamily="34" charset="0"/>
              </a:rPr>
              <a:t> pricing with the </a:t>
            </a:r>
            <a:r>
              <a:rPr lang="en-US" sz="2400" dirty="0">
                <a:solidFill>
                  <a:srgbClr val="00B0F0"/>
                </a:solidFill>
                <a:latin typeface="Calibri" panose="020F0502020204030204" pitchFamily="34" charset="0"/>
              </a:rPr>
              <a:t>highest</a:t>
            </a:r>
            <a:r>
              <a:rPr lang="en-US" sz="2400" dirty="0">
                <a:latin typeface="Calibri" panose="020F0502020204030204" pitchFamily="34" charset="0"/>
              </a:rPr>
              <a:t> profit</a:t>
            </a:r>
          </a:p>
        </p:txBody>
      </p:sp>
      <p:sp>
        <p:nvSpPr>
          <p:cNvPr id="8" name="Speech Bubble: Rectangle with Corners Rounded 7">
            <a:extLst>
              <a:ext uri="{FF2B5EF4-FFF2-40B4-BE49-F238E27FC236}">
                <a16:creationId xmlns:a16="http://schemas.microsoft.com/office/drawing/2014/main" id="{C5B44F55-C7BE-BC50-7A45-4DFE1C54D57E}"/>
              </a:ext>
            </a:extLst>
          </p:cNvPr>
          <p:cNvSpPr/>
          <p:nvPr/>
        </p:nvSpPr>
        <p:spPr>
          <a:xfrm>
            <a:off x="5917325" y="5738647"/>
            <a:ext cx="1240220" cy="677919"/>
          </a:xfrm>
          <a:prstGeom prst="wedgeRoundRectCallout">
            <a:avLst>
              <a:gd name="adj1" fmla="val -133876"/>
              <a:gd name="adj2" fmla="val -109477"/>
              <a:gd name="adj3" fmla="val 16667"/>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TSMC: </a:t>
            </a:r>
            <a:r>
              <a:rPr lang="en-US" dirty="0">
                <a:solidFill>
                  <a:srgbClr val="00B0F0"/>
                </a:solidFill>
              </a:rPr>
              <a:t>highest</a:t>
            </a:r>
          </a:p>
        </p:txBody>
      </p:sp>
      <p:sp>
        <p:nvSpPr>
          <p:cNvPr id="9" name="Speech Bubble: Rectangle with Corners Rounded 8">
            <a:extLst>
              <a:ext uri="{FF2B5EF4-FFF2-40B4-BE49-F238E27FC236}">
                <a16:creationId xmlns:a16="http://schemas.microsoft.com/office/drawing/2014/main" id="{6DD76C1D-F43E-CEA2-BA2B-4310EF46C270}"/>
              </a:ext>
            </a:extLst>
          </p:cNvPr>
          <p:cNvSpPr/>
          <p:nvPr/>
        </p:nvSpPr>
        <p:spPr>
          <a:xfrm>
            <a:off x="1809093" y="1760481"/>
            <a:ext cx="1240220" cy="677919"/>
          </a:xfrm>
          <a:prstGeom prst="wedgeRoundRectCallout">
            <a:avLst>
              <a:gd name="adj1" fmla="val 195361"/>
              <a:gd name="adj2" fmla="val 39360"/>
              <a:gd name="adj3" fmla="val 16667"/>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TSMC: </a:t>
            </a:r>
            <a:r>
              <a:rPr lang="en-US" dirty="0">
                <a:solidFill>
                  <a:srgbClr val="FF0000"/>
                </a:solidFill>
              </a:rPr>
              <a:t>lowest</a:t>
            </a:r>
          </a:p>
        </p:txBody>
      </p:sp>
      <p:sp>
        <p:nvSpPr>
          <p:cNvPr id="10" name="TextBox 9">
            <a:extLst>
              <a:ext uri="{FF2B5EF4-FFF2-40B4-BE49-F238E27FC236}">
                <a16:creationId xmlns:a16="http://schemas.microsoft.com/office/drawing/2014/main" id="{89712EE8-375D-F54B-2507-A4BF1F824A5B}"/>
              </a:ext>
            </a:extLst>
          </p:cNvPr>
          <p:cNvSpPr txBox="1"/>
          <p:nvPr/>
        </p:nvSpPr>
        <p:spPr>
          <a:xfrm>
            <a:off x="299544" y="6488668"/>
            <a:ext cx="5154009" cy="338554"/>
          </a:xfrm>
          <a:prstGeom prst="rect">
            <a:avLst/>
          </a:prstGeom>
          <a:noFill/>
        </p:spPr>
        <p:txBody>
          <a:bodyPr wrap="square">
            <a:spAutoFit/>
          </a:bodyPr>
          <a:lstStyle/>
          <a:p>
            <a:r>
              <a:rPr lang="en-US" sz="1600" u="sng" dirty="0"/>
              <a:t>Data source: </a:t>
            </a:r>
            <a:r>
              <a:rPr lang="en-US" sz="1600" dirty="0">
                <a:hlinkClick r:id="rId4"/>
              </a:rPr>
              <a:t>https://www.scdata.ai/project/19982</a:t>
            </a:r>
            <a:r>
              <a:rPr lang="en-US" sz="1600" dirty="0"/>
              <a:t> </a:t>
            </a:r>
          </a:p>
        </p:txBody>
      </p:sp>
    </p:spTree>
    <p:extLst>
      <p:ext uri="{BB962C8B-B14F-4D97-AF65-F5344CB8AC3E}">
        <p14:creationId xmlns:p14="http://schemas.microsoft.com/office/powerpoint/2010/main" val="737137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bar chart&#10;&#10;Description automatically generated">
            <a:extLst>
              <a:ext uri="{FF2B5EF4-FFF2-40B4-BE49-F238E27FC236}">
                <a16:creationId xmlns:a16="http://schemas.microsoft.com/office/drawing/2014/main" id="{3EB97F82-C8D0-93C4-56E3-6FF014A39F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00569"/>
            <a:ext cx="12192000" cy="5070380"/>
          </a:xfrm>
          <a:prstGeom prst="rect">
            <a:avLst/>
          </a:prstGeom>
        </p:spPr>
      </p:pic>
      <p:sp>
        <p:nvSpPr>
          <p:cNvPr id="2" name="Right Brace 1">
            <a:extLst>
              <a:ext uri="{FF2B5EF4-FFF2-40B4-BE49-F238E27FC236}">
                <a16:creationId xmlns:a16="http://schemas.microsoft.com/office/drawing/2014/main" id="{D699F9B2-2085-E5FC-7155-7609E46E71AB}"/>
              </a:ext>
            </a:extLst>
          </p:cNvPr>
          <p:cNvSpPr/>
          <p:nvPr/>
        </p:nvSpPr>
        <p:spPr>
          <a:xfrm rot="16200000">
            <a:off x="2041740" y="1186312"/>
            <a:ext cx="321601" cy="1583872"/>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Speech Bubble: Rectangle with Corners Rounded 2">
            <a:extLst>
              <a:ext uri="{FF2B5EF4-FFF2-40B4-BE49-F238E27FC236}">
                <a16:creationId xmlns:a16="http://schemas.microsoft.com/office/drawing/2014/main" id="{0DAC7DC9-FCFE-76FF-A817-EAEE2292869E}"/>
              </a:ext>
            </a:extLst>
          </p:cNvPr>
          <p:cNvSpPr/>
          <p:nvPr/>
        </p:nvSpPr>
        <p:spPr>
          <a:xfrm>
            <a:off x="375557" y="321247"/>
            <a:ext cx="2161718" cy="767443"/>
          </a:xfrm>
          <a:prstGeom prst="wedgeRoundRectCallout">
            <a:avLst>
              <a:gd name="adj1" fmla="val 34239"/>
              <a:gd name="adj2" fmla="val 136968"/>
              <a:gd name="adj3" fmla="val 16667"/>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US prices higher than Taiwan</a:t>
            </a:r>
          </a:p>
        </p:txBody>
      </p:sp>
      <p:sp>
        <p:nvSpPr>
          <p:cNvPr id="10" name="Speech Bubble: Rectangle with Corners Rounded 9">
            <a:extLst>
              <a:ext uri="{FF2B5EF4-FFF2-40B4-BE49-F238E27FC236}">
                <a16:creationId xmlns:a16="http://schemas.microsoft.com/office/drawing/2014/main" id="{E57D84F9-B0EB-BD2D-44E2-8130EDFC407F}"/>
              </a:ext>
            </a:extLst>
          </p:cNvPr>
          <p:cNvSpPr/>
          <p:nvPr/>
        </p:nvSpPr>
        <p:spPr>
          <a:xfrm>
            <a:off x="7076327" y="342904"/>
            <a:ext cx="2700857" cy="919730"/>
          </a:xfrm>
          <a:prstGeom prst="wedgeRoundRectCallout">
            <a:avLst>
              <a:gd name="adj1" fmla="val -32868"/>
              <a:gd name="adj2" fmla="val 129867"/>
              <a:gd name="adj3" fmla="val 16667"/>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TSMC: lowest pricing &amp; SG&amp;A, highest net margin</a:t>
            </a:r>
          </a:p>
        </p:txBody>
      </p:sp>
      <p:sp>
        <p:nvSpPr>
          <p:cNvPr id="12" name="Speech Bubble: Rectangle with Corners Rounded 11">
            <a:extLst>
              <a:ext uri="{FF2B5EF4-FFF2-40B4-BE49-F238E27FC236}">
                <a16:creationId xmlns:a16="http://schemas.microsoft.com/office/drawing/2014/main" id="{118C2FD0-6465-62FB-61BB-D822A43CB9D7}"/>
              </a:ext>
            </a:extLst>
          </p:cNvPr>
          <p:cNvSpPr/>
          <p:nvPr/>
        </p:nvSpPr>
        <p:spPr>
          <a:xfrm>
            <a:off x="4631577" y="440704"/>
            <a:ext cx="1888656" cy="919730"/>
          </a:xfrm>
          <a:prstGeom prst="wedgeRoundRectCallout">
            <a:avLst>
              <a:gd name="adj1" fmla="val 10818"/>
              <a:gd name="adj2" fmla="val 128092"/>
              <a:gd name="adj3" fmla="val 16667"/>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Qualcomm: the opposite of TSMC</a:t>
            </a:r>
          </a:p>
        </p:txBody>
      </p:sp>
      <p:sp>
        <p:nvSpPr>
          <p:cNvPr id="13" name="Speech Bubble: Rectangle with Corners Rounded 12">
            <a:extLst>
              <a:ext uri="{FF2B5EF4-FFF2-40B4-BE49-F238E27FC236}">
                <a16:creationId xmlns:a16="http://schemas.microsoft.com/office/drawing/2014/main" id="{98E93569-47CC-F6F4-B113-27B5EA371819}"/>
              </a:ext>
            </a:extLst>
          </p:cNvPr>
          <p:cNvSpPr/>
          <p:nvPr/>
        </p:nvSpPr>
        <p:spPr>
          <a:xfrm>
            <a:off x="2994477" y="4176406"/>
            <a:ext cx="1382187" cy="641293"/>
          </a:xfrm>
          <a:prstGeom prst="wedgeRoundRectCallout">
            <a:avLst>
              <a:gd name="adj1" fmla="val 50984"/>
              <a:gd name="adj2" fmla="val -80197"/>
              <a:gd name="adj3" fmla="val 16667"/>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Intel: in between</a:t>
            </a:r>
          </a:p>
        </p:txBody>
      </p:sp>
      <p:sp>
        <p:nvSpPr>
          <p:cNvPr id="6" name="Rectangle 5">
            <a:extLst>
              <a:ext uri="{FF2B5EF4-FFF2-40B4-BE49-F238E27FC236}">
                <a16:creationId xmlns:a16="http://schemas.microsoft.com/office/drawing/2014/main" id="{3C50F88E-7DAB-4502-20C0-C483816315F2}"/>
              </a:ext>
            </a:extLst>
          </p:cNvPr>
          <p:cNvSpPr/>
          <p:nvPr/>
        </p:nvSpPr>
        <p:spPr>
          <a:xfrm>
            <a:off x="2380399" y="5953478"/>
            <a:ext cx="7431202" cy="468313"/>
          </a:xfrm>
          <a:prstGeom prst="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Revenue Breakdown, Semiconductors, US and Taiwan 2020.</a:t>
            </a:r>
          </a:p>
        </p:txBody>
      </p:sp>
      <p:sp>
        <p:nvSpPr>
          <p:cNvPr id="4" name="TextBox 3">
            <a:extLst>
              <a:ext uri="{FF2B5EF4-FFF2-40B4-BE49-F238E27FC236}">
                <a16:creationId xmlns:a16="http://schemas.microsoft.com/office/drawing/2014/main" id="{F3A9BD5A-D392-3112-CC35-96DF89F2BCF3}"/>
              </a:ext>
            </a:extLst>
          </p:cNvPr>
          <p:cNvSpPr txBox="1"/>
          <p:nvPr/>
        </p:nvSpPr>
        <p:spPr>
          <a:xfrm>
            <a:off x="299544" y="6488668"/>
            <a:ext cx="5154009" cy="338554"/>
          </a:xfrm>
          <a:prstGeom prst="rect">
            <a:avLst/>
          </a:prstGeom>
          <a:noFill/>
        </p:spPr>
        <p:txBody>
          <a:bodyPr wrap="square">
            <a:spAutoFit/>
          </a:bodyPr>
          <a:lstStyle/>
          <a:p>
            <a:r>
              <a:rPr lang="en-US" sz="1600" u="sng" dirty="0"/>
              <a:t>Data source: </a:t>
            </a:r>
            <a:r>
              <a:rPr lang="en-US" sz="1600" dirty="0">
                <a:hlinkClick r:id="rId4"/>
              </a:rPr>
              <a:t>https://www.scdata.ai/project/19982</a:t>
            </a:r>
            <a:r>
              <a:rPr lang="en-US" sz="1600" dirty="0"/>
              <a:t> </a:t>
            </a:r>
          </a:p>
        </p:txBody>
      </p:sp>
    </p:spTree>
    <p:extLst>
      <p:ext uri="{BB962C8B-B14F-4D97-AF65-F5344CB8AC3E}">
        <p14:creationId xmlns:p14="http://schemas.microsoft.com/office/powerpoint/2010/main" val="3802422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0" grpId="0" animBg="1"/>
      <p:bldP spid="12"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iPhone Story</a:t>
            </a:r>
          </a:p>
        </p:txBody>
      </p:sp>
      <p:pic>
        <p:nvPicPr>
          <p:cNvPr id="7" name="Picture 2"/>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2001530"/>
            <a:ext cx="5384800" cy="35396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B407F30-F4E2-4E46-BD51-D1C62AE7392F}" type="slidenum">
              <a:rPr kumimoji="0" lang="en-US" sz="18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 name="TextBox 12">
            <a:extLst>
              <a:ext uri="{FF2B5EF4-FFF2-40B4-BE49-F238E27FC236}">
                <a16:creationId xmlns:a16="http://schemas.microsoft.com/office/drawing/2014/main" id="{2441CA95-122A-4426-9D11-D715FEA9B07C}"/>
              </a:ext>
            </a:extLst>
          </p:cNvPr>
          <p:cNvSpPr txBox="1"/>
          <p:nvPr/>
        </p:nvSpPr>
        <p:spPr>
          <a:xfrm>
            <a:off x="1744980" y="5541213"/>
            <a:ext cx="3114040" cy="369332"/>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Georgia" panose="02040502050405020303" pitchFamily="18" charset="0"/>
                <a:ea typeface="+mn-ea"/>
                <a:cs typeface="+mn-cs"/>
              </a:rPr>
              <a:t>1</a:t>
            </a:r>
            <a:r>
              <a:rPr kumimoji="0" lang="en-US" sz="1800" b="0" i="0" u="none" strike="noStrike" kern="1200" cap="none" spc="0" normalizeH="0" baseline="30000" noProof="0" dirty="0">
                <a:ln>
                  <a:noFill/>
                </a:ln>
                <a:solidFill>
                  <a:srgbClr val="FF0000"/>
                </a:solidFill>
                <a:effectLst/>
                <a:uLnTx/>
                <a:uFillTx/>
                <a:latin typeface="Georgia" panose="02040502050405020303" pitchFamily="18" charset="0"/>
                <a:ea typeface="+mn-ea"/>
                <a:cs typeface="+mn-cs"/>
              </a:rPr>
              <a:t>st</a:t>
            </a:r>
            <a:r>
              <a:rPr kumimoji="0" lang="en-US" sz="1800" b="0" i="0" u="none" strike="noStrike" kern="1200" cap="none" spc="0" normalizeH="0" baseline="0" noProof="0" dirty="0">
                <a:ln>
                  <a:noFill/>
                </a:ln>
                <a:solidFill>
                  <a:srgbClr val="FF0000"/>
                </a:solidFill>
                <a:effectLst/>
                <a:uLnTx/>
                <a:uFillTx/>
                <a:latin typeface="Georgia" panose="02040502050405020303" pitchFamily="18" charset="0"/>
                <a:ea typeface="+mn-ea"/>
                <a:cs typeface="+mn-cs"/>
              </a:rPr>
              <a:t> multi-touch screen phone </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6" name="Content Placeholder 5">
            <a:extLst>
              <a:ext uri="{FF2B5EF4-FFF2-40B4-BE49-F238E27FC236}">
                <a16:creationId xmlns:a16="http://schemas.microsoft.com/office/drawing/2014/main" id="{56EA639C-A0F8-4E07-944F-3F2C2220863B}"/>
              </a:ext>
            </a:extLst>
          </p:cNvPr>
          <p:cNvPicPr>
            <a:picLocks noGrp="1" noChangeAspect="1"/>
          </p:cNvPicPr>
          <p:nvPr>
            <p:ph sz="half" idx="2"/>
          </p:nvPr>
        </p:nvPicPr>
        <p:blipFill>
          <a:blip r:embed="rId4"/>
          <a:stretch>
            <a:fillRect/>
          </a:stretch>
        </p:blipFill>
        <p:spPr>
          <a:xfrm>
            <a:off x="6197600" y="2297261"/>
            <a:ext cx="5384800" cy="2948222"/>
          </a:xfrm>
          <a:prstGeom prst="rect">
            <a:avLst/>
          </a:prstGeom>
        </p:spPr>
      </p:pic>
      <p:sp>
        <p:nvSpPr>
          <p:cNvPr id="12" name="TextBox 11">
            <a:extLst>
              <a:ext uri="{FF2B5EF4-FFF2-40B4-BE49-F238E27FC236}">
                <a16:creationId xmlns:a16="http://schemas.microsoft.com/office/drawing/2014/main" id="{767B1D33-D43F-49CF-A212-756B13F71F4A}"/>
              </a:ext>
            </a:extLst>
          </p:cNvPr>
          <p:cNvSpPr txBox="1"/>
          <p:nvPr/>
        </p:nvSpPr>
        <p:spPr>
          <a:xfrm>
            <a:off x="7114014" y="5509681"/>
            <a:ext cx="4014687" cy="646331"/>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Georgia" panose="02040502050405020303" pitchFamily="18" charset="0"/>
                <a:ea typeface="+mn-ea"/>
                <a:cs typeface="+mn-cs"/>
              </a:rPr>
              <a:t>From 2007 to 2010, Apple made $27 billion with a profit $15.6 billion*</a:t>
            </a:r>
          </a:p>
        </p:txBody>
      </p:sp>
      <p:sp>
        <p:nvSpPr>
          <p:cNvPr id="4" name="TextBox 3">
            <a:extLst>
              <a:ext uri="{FF2B5EF4-FFF2-40B4-BE49-F238E27FC236}">
                <a16:creationId xmlns:a16="http://schemas.microsoft.com/office/drawing/2014/main" id="{4BA5F272-8CE6-4A1C-BB87-1C769E9F3DC1}"/>
              </a:ext>
            </a:extLst>
          </p:cNvPr>
          <p:cNvSpPr txBox="1"/>
          <p:nvPr/>
        </p:nvSpPr>
        <p:spPr>
          <a:xfrm>
            <a:off x="1280509" y="6554788"/>
            <a:ext cx="9644993"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 Raza Rafique, </a:t>
            </a:r>
            <a:r>
              <a:rPr kumimoji="0" lang="en-US" sz="1200" b="0" i="0" u="none" strike="noStrike" kern="1200" cap="none" spc="0" normalizeH="0" baseline="0" noProof="0" dirty="0" err="1">
                <a:ln>
                  <a:noFill/>
                </a:ln>
                <a:solidFill>
                  <a:srgbClr val="000000"/>
                </a:solidFill>
                <a:effectLst/>
                <a:uLnTx/>
                <a:uFillTx/>
                <a:latin typeface="Arial" charset="0"/>
                <a:ea typeface="+mn-ea"/>
                <a:cs typeface="+mn-cs"/>
              </a:rPr>
              <a:t>KwonGi</a:t>
            </a:r>
            <a:r>
              <a:rPr kumimoji="0" lang="en-US" sz="1200" b="0" i="0" u="none" strike="noStrike" kern="1200" cap="none" spc="0" normalizeH="0" baseline="0" noProof="0" dirty="0">
                <a:ln>
                  <a:noFill/>
                </a:ln>
                <a:solidFill>
                  <a:srgbClr val="000000"/>
                </a:solidFill>
                <a:effectLst/>
                <a:uLnTx/>
                <a:uFillTx/>
                <a:latin typeface="Arial" charset="0"/>
                <a:ea typeface="+mn-ea"/>
                <a:cs typeface="+mn-cs"/>
              </a:rPr>
              <a:t> Mun, Yao Zhao (2014). Apple vs. Samsung – Supply Chain Coopetition. Case study of Rutgers Business School.</a:t>
            </a:r>
          </a:p>
        </p:txBody>
      </p:sp>
    </p:spTree>
    <p:extLst>
      <p:ext uri="{BB962C8B-B14F-4D97-AF65-F5344CB8AC3E}">
        <p14:creationId xmlns:p14="http://schemas.microsoft.com/office/powerpoint/2010/main" val="1898160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C4AFD-FBEA-4C37-AED5-DCE34889DDE1}"/>
              </a:ext>
            </a:extLst>
          </p:cNvPr>
          <p:cNvSpPr>
            <a:spLocks noGrp="1"/>
          </p:cNvSpPr>
          <p:nvPr>
            <p:ph type="title"/>
          </p:nvPr>
        </p:nvSpPr>
        <p:spPr>
          <a:xfrm>
            <a:off x="612727" y="763589"/>
            <a:ext cx="10972800" cy="808037"/>
          </a:xfrm>
        </p:spPr>
        <p:txBody>
          <a:bodyPr wrap="square" anchor="ctr">
            <a:normAutofit/>
          </a:bodyPr>
          <a:lstStyle/>
          <a:p>
            <a:r>
              <a:rPr lang="en-US" dirty="0"/>
              <a:t>Support Price Negotiation</a:t>
            </a:r>
          </a:p>
        </p:txBody>
      </p:sp>
      <p:sp>
        <p:nvSpPr>
          <p:cNvPr id="3" name="Content Placeholder 2">
            <a:extLst>
              <a:ext uri="{FF2B5EF4-FFF2-40B4-BE49-F238E27FC236}">
                <a16:creationId xmlns:a16="http://schemas.microsoft.com/office/drawing/2014/main" id="{0B9014B8-6235-4FF3-8323-1701917010F4}"/>
              </a:ext>
            </a:extLst>
          </p:cNvPr>
          <p:cNvSpPr>
            <a:spLocks noGrp="1"/>
          </p:cNvSpPr>
          <p:nvPr>
            <p:ph sz="half" idx="1"/>
          </p:nvPr>
        </p:nvSpPr>
        <p:spPr>
          <a:xfrm>
            <a:off x="609600" y="1899138"/>
            <a:ext cx="5536552" cy="4448684"/>
          </a:xfrm>
        </p:spPr>
        <p:txBody>
          <a:bodyPr wrap="square" anchor="t">
            <a:noAutofit/>
          </a:bodyPr>
          <a:lstStyle/>
          <a:p>
            <a:pPr>
              <a:spcBef>
                <a:spcPts val="600"/>
              </a:spcBef>
            </a:pPr>
            <a:r>
              <a:rPr lang="en-US" dirty="0">
                <a:latin typeface="Calibri" panose="020F0502020204030204" pitchFamily="34" charset="0"/>
              </a:rPr>
              <a:t>Suppliers’ expectation / bottom-line</a:t>
            </a:r>
          </a:p>
          <a:p>
            <a:pPr lvl="1">
              <a:spcBef>
                <a:spcPts val="600"/>
              </a:spcBef>
            </a:pPr>
            <a:r>
              <a:rPr lang="en-US" dirty="0">
                <a:latin typeface="Calibri" panose="020F0502020204030204" pitchFamily="34" charset="0"/>
              </a:rPr>
              <a:t>Expectation: Suppliers’ gross margins.</a:t>
            </a:r>
          </a:p>
          <a:p>
            <a:pPr lvl="1">
              <a:spcBef>
                <a:spcPts val="600"/>
              </a:spcBef>
            </a:pPr>
            <a:r>
              <a:rPr lang="en-US" dirty="0">
                <a:latin typeface="Calibri" panose="020F0502020204030204" pitchFamily="34" charset="0"/>
              </a:rPr>
              <a:t>Bottomline: Supplier’s net margins.</a:t>
            </a:r>
          </a:p>
          <a:p>
            <a:pPr>
              <a:spcBef>
                <a:spcPts val="600"/>
              </a:spcBef>
            </a:pPr>
            <a:r>
              <a:rPr lang="en-US" dirty="0">
                <a:latin typeface="Calibri" panose="020F0502020204030204" pitchFamily="34" charset="0"/>
              </a:rPr>
              <a:t>Taiwan semiconductor manufacturers may expect a lower pricing than those in US.</a:t>
            </a:r>
          </a:p>
          <a:p>
            <a:pPr>
              <a:spcBef>
                <a:spcPts val="600"/>
              </a:spcBef>
            </a:pPr>
            <a:r>
              <a:rPr lang="en-US" dirty="0">
                <a:latin typeface="Calibri" panose="020F0502020204030204" pitchFamily="34" charset="0"/>
              </a:rPr>
              <a:t>Taiwan may concede more than US.</a:t>
            </a:r>
          </a:p>
        </p:txBody>
      </p:sp>
      <p:pic>
        <p:nvPicPr>
          <p:cNvPr id="9" name="Picture 8">
            <a:extLst>
              <a:ext uri="{FF2B5EF4-FFF2-40B4-BE49-F238E27FC236}">
                <a16:creationId xmlns:a16="http://schemas.microsoft.com/office/drawing/2014/main" id="{593FC597-85BA-4117-6ECC-46865BF7DC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6792" y="1605322"/>
            <a:ext cx="5436248" cy="4783898"/>
          </a:xfrm>
          <a:prstGeom prst="rect">
            <a:avLst/>
          </a:prstGeom>
        </p:spPr>
      </p:pic>
      <p:grpSp>
        <p:nvGrpSpPr>
          <p:cNvPr id="25" name="Group 24">
            <a:extLst>
              <a:ext uri="{FF2B5EF4-FFF2-40B4-BE49-F238E27FC236}">
                <a16:creationId xmlns:a16="http://schemas.microsoft.com/office/drawing/2014/main" id="{B47B70B8-6A94-6152-825D-A5EE1ABC7F76}"/>
              </a:ext>
            </a:extLst>
          </p:cNvPr>
          <p:cNvGrpSpPr/>
          <p:nvPr/>
        </p:nvGrpSpPr>
        <p:grpSpPr>
          <a:xfrm>
            <a:off x="7355840" y="4287768"/>
            <a:ext cx="2032000" cy="1402624"/>
            <a:chOff x="7355840" y="4287768"/>
            <a:chExt cx="2032000" cy="1402624"/>
          </a:xfrm>
        </p:grpSpPr>
        <p:sp>
          <p:nvSpPr>
            <p:cNvPr id="11" name="Rectangle: Rounded Corners 10">
              <a:extLst>
                <a:ext uri="{FF2B5EF4-FFF2-40B4-BE49-F238E27FC236}">
                  <a16:creationId xmlns:a16="http://schemas.microsoft.com/office/drawing/2014/main" id="{C131DF7D-B5ED-59B6-CFB3-A92295CF66A2}"/>
                </a:ext>
              </a:extLst>
            </p:cNvPr>
            <p:cNvSpPr/>
            <p:nvPr/>
          </p:nvSpPr>
          <p:spPr>
            <a:xfrm>
              <a:off x="7355840" y="4882355"/>
              <a:ext cx="2032000" cy="808037"/>
            </a:xfrm>
            <a:prstGeom prst="round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Gross margin: Taiwan &lt; US</a:t>
              </a:r>
            </a:p>
          </p:txBody>
        </p:sp>
        <p:cxnSp>
          <p:nvCxnSpPr>
            <p:cNvPr id="15" name="Straight Arrow Connector 14">
              <a:extLst>
                <a:ext uri="{FF2B5EF4-FFF2-40B4-BE49-F238E27FC236}">
                  <a16:creationId xmlns:a16="http://schemas.microsoft.com/office/drawing/2014/main" id="{19D0640A-EC70-7697-6773-C77DEA29C0FF}"/>
                </a:ext>
              </a:extLst>
            </p:cNvPr>
            <p:cNvCxnSpPr>
              <a:cxnSpLocks/>
              <a:stCxn id="11" idx="0"/>
            </p:cNvCxnSpPr>
            <p:nvPr/>
          </p:nvCxnSpPr>
          <p:spPr>
            <a:xfrm flipH="1" flipV="1">
              <a:off x="7538720" y="4287768"/>
              <a:ext cx="833120" cy="594587"/>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6C99806-F408-D210-052E-BD0C27E97572}"/>
                </a:ext>
              </a:extLst>
            </p:cNvPr>
            <p:cNvCxnSpPr>
              <a:cxnSpLocks/>
              <a:stCxn id="11" idx="0"/>
            </p:cNvCxnSpPr>
            <p:nvPr/>
          </p:nvCxnSpPr>
          <p:spPr>
            <a:xfrm flipV="1">
              <a:off x="8371840" y="4287768"/>
              <a:ext cx="711200" cy="594587"/>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DCFE8A1C-2322-CB0B-A909-398103C15849}"/>
              </a:ext>
            </a:extLst>
          </p:cNvPr>
          <p:cNvGrpSpPr/>
          <p:nvPr/>
        </p:nvGrpSpPr>
        <p:grpSpPr>
          <a:xfrm>
            <a:off x="7294880" y="1627020"/>
            <a:ext cx="2032000" cy="1358348"/>
            <a:chOff x="7294880" y="1627020"/>
            <a:chExt cx="2032000" cy="1358348"/>
          </a:xfrm>
        </p:grpSpPr>
        <p:sp>
          <p:nvSpPr>
            <p:cNvPr id="10" name="Rectangle: Rounded Corners 9">
              <a:extLst>
                <a:ext uri="{FF2B5EF4-FFF2-40B4-BE49-F238E27FC236}">
                  <a16:creationId xmlns:a16="http://schemas.microsoft.com/office/drawing/2014/main" id="{70D03985-2E4B-3890-0869-37F1EDE2B605}"/>
                </a:ext>
              </a:extLst>
            </p:cNvPr>
            <p:cNvSpPr/>
            <p:nvPr/>
          </p:nvSpPr>
          <p:spPr>
            <a:xfrm>
              <a:off x="7294880" y="1627020"/>
              <a:ext cx="2032000" cy="808037"/>
            </a:xfrm>
            <a:prstGeom prst="round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Net margin: Taiwan &gt; US</a:t>
              </a:r>
            </a:p>
          </p:txBody>
        </p:sp>
        <p:cxnSp>
          <p:nvCxnSpPr>
            <p:cNvPr id="13" name="Straight Arrow Connector 12">
              <a:extLst>
                <a:ext uri="{FF2B5EF4-FFF2-40B4-BE49-F238E27FC236}">
                  <a16:creationId xmlns:a16="http://schemas.microsoft.com/office/drawing/2014/main" id="{BB829A7D-B361-7D33-36D4-180189E3B49F}"/>
                </a:ext>
              </a:extLst>
            </p:cNvPr>
            <p:cNvCxnSpPr>
              <a:stCxn id="10" idx="2"/>
            </p:cNvCxnSpPr>
            <p:nvPr/>
          </p:nvCxnSpPr>
          <p:spPr>
            <a:xfrm flipH="1">
              <a:off x="7538720" y="2435057"/>
              <a:ext cx="772160" cy="491023"/>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BA56726-3D51-8619-51C9-B7AF6C520E09}"/>
                </a:ext>
              </a:extLst>
            </p:cNvPr>
            <p:cNvCxnSpPr>
              <a:cxnSpLocks/>
              <a:stCxn id="10" idx="2"/>
            </p:cNvCxnSpPr>
            <p:nvPr/>
          </p:nvCxnSpPr>
          <p:spPr>
            <a:xfrm>
              <a:off x="8310880" y="2435057"/>
              <a:ext cx="594036" cy="550311"/>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62690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Chart, line chart&#10;&#10;Description automatically generated">
            <a:extLst>
              <a:ext uri="{FF2B5EF4-FFF2-40B4-BE49-F238E27FC236}">
                <a16:creationId xmlns:a16="http://schemas.microsoft.com/office/drawing/2014/main" id="{EDE57E7F-5CAD-BC00-2E9C-9FDD5C220D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130" y="301536"/>
            <a:ext cx="5999504" cy="6179263"/>
          </a:xfrm>
          <a:prstGeom prst="rect">
            <a:avLst/>
          </a:prstGeom>
        </p:spPr>
      </p:pic>
      <p:sp>
        <p:nvSpPr>
          <p:cNvPr id="10" name="TextBox 9">
            <a:extLst>
              <a:ext uri="{FF2B5EF4-FFF2-40B4-BE49-F238E27FC236}">
                <a16:creationId xmlns:a16="http://schemas.microsoft.com/office/drawing/2014/main" id="{38469426-D943-2340-69DE-75090C9A1B18}"/>
              </a:ext>
            </a:extLst>
          </p:cNvPr>
          <p:cNvSpPr txBox="1"/>
          <p:nvPr/>
        </p:nvSpPr>
        <p:spPr>
          <a:xfrm>
            <a:off x="7037991" y="6480799"/>
            <a:ext cx="5154009" cy="338554"/>
          </a:xfrm>
          <a:prstGeom prst="rect">
            <a:avLst/>
          </a:prstGeom>
          <a:noFill/>
        </p:spPr>
        <p:txBody>
          <a:bodyPr wrap="square">
            <a:spAutoFit/>
          </a:bodyPr>
          <a:lstStyle/>
          <a:p>
            <a:pPr algn="r"/>
            <a:r>
              <a:rPr lang="en-US" sz="1600" u="sng" dirty="0"/>
              <a:t>Data source: </a:t>
            </a:r>
            <a:r>
              <a:rPr lang="en-US" sz="1600" dirty="0">
                <a:hlinkClick r:id="rId4"/>
              </a:rPr>
              <a:t>https://www.scdata.ai/project/19982</a:t>
            </a:r>
            <a:r>
              <a:rPr lang="en-US" sz="1600" dirty="0"/>
              <a:t> </a:t>
            </a:r>
          </a:p>
        </p:txBody>
      </p:sp>
      <p:pic>
        <p:nvPicPr>
          <p:cNvPr id="15" name="Picture 14" descr="Graphical user interface, text, application&#10;&#10;Description automatically generated with medium confidence">
            <a:extLst>
              <a:ext uri="{FF2B5EF4-FFF2-40B4-BE49-F238E27FC236}">
                <a16:creationId xmlns:a16="http://schemas.microsoft.com/office/drawing/2014/main" id="{9E4F2757-64D8-D0CA-CD09-3D84D3E2F6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27748" y="2251748"/>
            <a:ext cx="4278544" cy="1754927"/>
          </a:xfrm>
          <a:prstGeom prst="rect">
            <a:avLst/>
          </a:prstGeom>
        </p:spPr>
      </p:pic>
      <p:sp>
        <p:nvSpPr>
          <p:cNvPr id="3" name="Speech Bubble: Rectangle with Corners Rounded 2">
            <a:extLst>
              <a:ext uri="{FF2B5EF4-FFF2-40B4-BE49-F238E27FC236}">
                <a16:creationId xmlns:a16="http://schemas.microsoft.com/office/drawing/2014/main" id="{1B04F1DE-2310-D68A-602A-4C44169382FB}"/>
              </a:ext>
            </a:extLst>
          </p:cNvPr>
          <p:cNvSpPr/>
          <p:nvPr/>
        </p:nvSpPr>
        <p:spPr>
          <a:xfrm>
            <a:off x="7037991" y="91484"/>
            <a:ext cx="2922438" cy="1002531"/>
          </a:xfrm>
          <a:prstGeom prst="wedgeRoundRectCallout">
            <a:avLst>
              <a:gd name="adj1" fmla="val -89743"/>
              <a:gd name="adj2" fmla="val 63587"/>
              <a:gd name="adj3" fmla="val 16667"/>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Constant high gross margin (pricing) by Qualcomm &amp; Intel</a:t>
            </a:r>
          </a:p>
        </p:txBody>
      </p:sp>
      <p:sp>
        <p:nvSpPr>
          <p:cNvPr id="5" name="Speech Bubble: Rectangle with Corners Rounded 4">
            <a:extLst>
              <a:ext uri="{FF2B5EF4-FFF2-40B4-BE49-F238E27FC236}">
                <a16:creationId xmlns:a16="http://schemas.microsoft.com/office/drawing/2014/main" id="{285A2D08-74CC-A49C-9F7A-54BB95ABB742}"/>
              </a:ext>
            </a:extLst>
          </p:cNvPr>
          <p:cNvSpPr/>
          <p:nvPr/>
        </p:nvSpPr>
        <p:spPr>
          <a:xfrm>
            <a:off x="7037991" y="1249217"/>
            <a:ext cx="3053066" cy="761163"/>
          </a:xfrm>
          <a:prstGeom prst="wedgeRoundRectCallout">
            <a:avLst>
              <a:gd name="adj1" fmla="val -90302"/>
              <a:gd name="adj2" fmla="val -37238"/>
              <a:gd name="adj3" fmla="val 16667"/>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TSMC’s price was lower but raised recently</a:t>
            </a:r>
          </a:p>
        </p:txBody>
      </p:sp>
      <p:sp>
        <p:nvSpPr>
          <p:cNvPr id="6" name="Speech Bubble: Rectangle with Corners Rounded 5">
            <a:extLst>
              <a:ext uri="{FF2B5EF4-FFF2-40B4-BE49-F238E27FC236}">
                <a16:creationId xmlns:a16="http://schemas.microsoft.com/office/drawing/2014/main" id="{6A1BCF15-8390-C6EA-B61C-95D48F2CE80F}"/>
              </a:ext>
            </a:extLst>
          </p:cNvPr>
          <p:cNvSpPr/>
          <p:nvPr/>
        </p:nvSpPr>
        <p:spPr>
          <a:xfrm>
            <a:off x="6362634" y="5164408"/>
            <a:ext cx="3053066" cy="761163"/>
          </a:xfrm>
          <a:prstGeom prst="wedgeRoundRectCallout">
            <a:avLst>
              <a:gd name="adj1" fmla="val -134693"/>
              <a:gd name="adj2" fmla="val -69416"/>
              <a:gd name="adj3" fmla="val 16667"/>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Qualcomm’s profits fluctuated more</a:t>
            </a:r>
          </a:p>
        </p:txBody>
      </p:sp>
      <p:sp>
        <p:nvSpPr>
          <p:cNvPr id="8" name="Speech Bubble: Rectangle with Corners Rounded 7">
            <a:extLst>
              <a:ext uri="{FF2B5EF4-FFF2-40B4-BE49-F238E27FC236}">
                <a16:creationId xmlns:a16="http://schemas.microsoft.com/office/drawing/2014/main" id="{F78011CF-50F2-AB7F-9E6E-3A489FC754B6}"/>
              </a:ext>
            </a:extLst>
          </p:cNvPr>
          <p:cNvSpPr/>
          <p:nvPr/>
        </p:nvSpPr>
        <p:spPr>
          <a:xfrm>
            <a:off x="7037991" y="4125631"/>
            <a:ext cx="3053066" cy="761163"/>
          </a:xfrm>
          <a:prstGeom prst="wedgeRoundRectCallout">
            <a:avLst>
              <a:gd name="adj1" fmla="val -91372"/>
              <a:gd name="adj2" fmla="val -80142"/>
              <a:gd name="adj3" fmla="val 16667"/>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TSMC has highest net margin constantly.</a:t>
            </a:r>
          </a:p>
        </p:txBody>
      </p:sp>
    </p:spTree>
    <p:extLst>
      <p:ext uri="{BB962C8B-B14F-4D97-AF65-F5344CB8AC3E}">
        <p14:creationId xmlns:p14="http://schemas.microsoft.com/office/powerpoint/2010/main" val="459245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22F01-E613-4491-8795-67F6DF5043E3}"/>
              </a:ext>
            </a:extLst>
          </p:cNvPr>
          <p:cNvSpPr>
            <a:spLocks noGrp="1"/>
          </p:cNvSpPr>
          <p:nvPr>
            <p:ph type="title"/>
          </p:nvPr>
        </p:nvSpPr>
        <p:spPr/>
        <p:txBody>
          <a:bodyPr wrap="square" anchor="ctr">
            <a:normAutofit/>
          </a:bodyPr>
          <a:lstStyle/>
          <a:p>
            <a:r>
              <a:rPr lang="en-US" dirty="0"/>
              <a:t>Financial Health</a:t>
            </a:r>
          </a:p>
        </p:txBody>
      </p:sp>
      <p:sp>
        <p:nvSpPr>
          <p:cNvPr id="14" name="Content Placeholder 13">
            <a:extLst>
              <a:ext uri="{FF2B5EF4-FFF2-40B4-BE49-F238E27FC236}">
                <a16:creationId xmlns:a16="http://schemas.microsoft.com/office/drawing/2014/main" id="{AF5F4AA2-D14D-7754-4F70-4703B3038F5F}"/>
              </a:ext>
            </a:extLst>
          </p:cNvPr>
          <p:cNvSpPr>
            <a:spLocks noGrp="1"/>
          </p:cNvSpPr>
          <p:nvPr>
            <p:ph sz="half" idx="1"/>
          </p:nvPr>
        </p:nvSpPr>
        <p:spPr/>
        <p:txBody>
          <a:bodyPr/>
          <a:lstStyle/>
          <a:p>
            <a:pPr>
              <a:spcBef>
                <a:spcPts val="1200"/>
              </a:spcBef>
            </a:pPr>
            <a:r>
              <a:rPr lang="en-US" sz="2800" dirty="0">
                <a:latin typeface="Calibri" panose="020F0502020204030204" pitchFamily="34" charset="0"/>
              </a:rPr>
              <a:t>For critical parts, you need the suppliers to have a rock-solid financial health.</a:t>
            </a:r>
          </a:p>
          <a:p>
            <a:pPr>
              <a:spcBef>
                <a:spcPts val="1200"/>
              </a:spcBef>
            </a:pPr>
            <a:endParaRPr lang="en-US" sz="2800" dirty="0">
              <a:latin typeface="Calibri" panose="020F0502020204030204" pitchFamily="34" charset="0"/>
            </a:endParaRPr>
          </a:p>
        </p:txBody>
      </p:sp>
      <p:sp>
        <p:nvSpPr>
          <p:cNvPr id="3" name="Content Placeholder 2">
            <a:extLst>
              <a:ext uri="{FF2B5EF4-FFF2-40B4-BE49-F238E27FC236}">
                <a16:creationId xmlns:a16="http://schemas.microsoft.com/office/drawing/2014/main" id="{D5761E38-AF83-B6BB-CE86-54B949F23CC7}"/>
              </a:ext>
            </a:extLst>
          </p:cNvPr>
          <p:cNvSpPr>
            <a:spLocks noGrp="1"/>
          </p:cNvSpPr>
          <p:nvPr>
            <p:ph sz="half" idx="2"/>
          </p:nvPr>
        </p:nvSpPr>
        <p:spPr/>
        <p:txBody>
          <a:bodyPr/>
          <a:lstStyle/>
          <a:p>
            <a:r>
              <a:rPr lang="en-US" dirty="0">
                <a:latin typeface="Calibri" panose="020F0502020204030204" pitchFamily="34" charset="0"/>
              </a:rPr>
              <a:t>A typical trap: good one-time deal and long-run crisis.</a:t>
            </a:r>
          </a:p>
          <a:p>
            <a:endParaRPr lang="en-US" dirty="0">
              <a:latin typeface="Calibri" panose="020F0502020204030204" pitchFamily="34" charset="0"/>
            </a:endParaRPr>
          </a:p>
        </p:txBody>
      </p:sp>
      <p:pic>
        <p:nvPicPr>
          <p:cNvPr id="4" name="Picture 3">
            <a:extLst>
              <a:ext uri="{FF2B5EF4-FFF2-40B4-BE49-F238E27FC236}">
                <a16:creationId xmlns:a16="http://schemas.microsoft.com/office/drawing/2014/main" id="{FE79B1DC-B617-F6FF-9F92-EF548E1753EA}"/>
              </a:ext>
            </a:extLst>
          </p:cNvPr>
          <p:cNvPicPr>
            <a:picLocks noChangeAspect="1"/>
          </p:cNvPicPr>
          <p:nvPr/>
        </p:nvPicPr>
        <p:blipFill>
          <a:blip r:embed="rId3"/>
          <a:stretch>
            <a:fillRect/>
          </a:stretch>
        </p:blipFill>
        <p:spPr>
          <a:xfrm>
            <a:off x="1741244" y="3429000"/>
            <a:ext cx="3178424" cy="2570054"/>
          </a:xfrm>
          <a:prstGeom prst="rect">
            <a:avLst/>
          </a:prstGeom>
        </p:spPr>
      </p:pic>
      <p:pic>
        <p:nvPicPr>
          <p:cNvPr id="5" name="Picture 4">
            <a:extLst>
              <a:ext uri="{FF2B5EF4-FFF2-40B4-BE49-F238E27FC236}">
                <a16:creationId xmlns:a16="http://schemas.microsoft.com/office/drawing/2014/main" id="{C482F7F2-362B-A9AE-78AE-909A611A1821}"/>
              </a:ext>
            </a:extLst>
          </p:cNvPr>
          <p:cNvPicPr>
            <a:picLocks noChangeAspect="1"/>
          </p:cNvPicPr>
          <p:nvPr/>
        </p:nvPicPr>
        <p:blipFill>
          <a:blip r:embed="rId4"/>
          <a:stretch>
            <a:fillRect/>
          </a:stretch>
        </p:blipFill>
        <p:spPr>
          <a:xfrm>
            <a:off x="7034148" y="3429000"/>
            <a:ext cx="3270320" cy="2462210"/>
          </a:xfrm>
          <a:prstGeom prst="rect">
            <a:avLst/>
          </a:prstGeom>
        </p:spPr>
      </p:pic>
    </p:spTree>
    <p:extLst>
      <p:ext uri="{BB962C8B-B14F-4D97-AF65-F5344CB8AC3E}">
        <p14:creationId xmlns:p14="http://schemas.microsoft.com/office/powerpoint/2010/main" val="948943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bar chart&#10;&#10;Description automatically generated">
            <a:extLst>
              <a:ext uri="{FF2B5EF4-FFF2-40B4-BE49-F238E27FC236}">
                <a16:creationId xmlns:a16="http://schemas.microsoft.com/office/drawing/2014/main" id="{514F5076-C345-ABAA-2E27-3C82F6486B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79959"/>
            <a:ext cx="12192000" cy="5070380"/>
          </a:xfrm>
          <a:prstGeom prst="rect">
            <a:avLst/>
          </a:prstGeom>
        </p:spPr>
      </p:pic>
      <p:sp>
        <p:nvSpPr>
          <p:cNvPr id="2" name="Speech Bubble: Rectangle with Corners Rounded 1">
            <a:extLst>
              <a:ext uri="{FF2B5EF4-FFF2-40B4-BE49-F238E27FC236}">
                <a16:creationId xmlns:a16="http://schemas.microsoft.com/office/drawing/2014/main" id="{D8044480-0FC4-DFF7-1C33-4B50275BBEFE}"/>
              </a:ext>
            </a:extLst>
          </p:cNvPr>
          <p:cNvSpPr/>
          <p:nvPr/>
        </p:nvSpPr>
        <p:spPr>
          <a:xfrm>
            <a:off x="4789713" y="342517"/>
            <a:ext cx="2313215" cy="761163"/>
          </a:xfrm>
          <a:prstGeom prst="wedgeRoundRectCallout">
            <a:avLst>
              <a:gd name="adj1" fmla="val -944"/>
              <a:gd name="adj2" fmla="val 95766"/>
              <a:gd name="adj3" fmla="val 16667"/>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800" dirty="0"/>
              <a:t>QC: highest non-current liabilities</a:t>
            </a:r>
            <a:endParaRPr lang="en-US" dirty="0"/>
          </a:p>
        </p:txBody>
      </p:sp>
      <p:sp>
        <p:nvSpPr>
          <p:cNvPr id="3" name="Speech Bubble: Rectangle with Corners Rounded 2">
            <a:extLst>
              <a:ext uri="{FF2B5EF4-FFF2-40B4-BE49-F238E27FC236}">
                <a16:creationId xmlns:a16="http://schemas.microsoft.com/office/drawing/2014/main" id="{009516DE-06DF-EA96-DBA6-5CF63BD730FF}"/>
              </a:ext>
            </a:extLst>
          </p:cNvPr>
          <p:cNvSpPr/>
          <p:nvPr/>
        </p:nvSpPr>
        <p:spPr>
          <a:xfrm>
            <a:off x="7464877" y="342516"/>
            <a:ext cx="2740479" cy="761163"/>
          </a:xfrm>
          <a:prstGeom prst="wedgeRoundRectCallout">
            <a:avLst>
              <a:gd name="adj1" fmla="val -43724"/>
              <a:gd name="adj2" fmla="val 95766"/>
              <a:gd name="adj3" fmla="val 16667"/>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800" dirty="0"/>
              <a:t>TSMC: highest equity / lowest liabilities</a:t>
            </a:r>
            <a:endParaRPr lang="en-US" dirty="0"/>
          </a:p>
        </p:txBody>
      </p:sp>
      <p:sp>
        <p:nvSpPr>
          <p:cNvPr id="6" name="Speech Bubble: Rectangle with Corners Rounded 5">
            <a:extLst>
              <a:ext uri="{FF2B5EF4-FFF2-40B4-BE49-F238E27FC236}">
                <a16:creationId xmlns:a16="http://schemas.microsoft.com/office/drawing/2014/main" id="{A48E7C2C-C144-2438-E608-57E258623364}"/>
              </a:ext>
            </a:extLst>
          </p:cNvPr>
          <p:cNvSpPr/>
          <p:nvPr/>
        </p:nvSpPr>
        <p:spPr>
          <a:xfrm>
            <a:off x="1964876" y="342515"/>
            <a:ext cx="2460173" cy="761163"/>
          </a:xfrm>
          <a:prstGeom prst="wedgeRoundRectCallout">
            <a:avLst>
              <a:gd name="adj1" fmla="val 42020"/>
              <a:gd name="adj2" fmla="val 91475"/>
              <a:gd name="adj3" fmla="val 16667"/>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800" dirty="0"/>
              <a:t>Intel: healthy on liability and equity</a:t>
            </a:r>
            <a:endParaRPr lang="en-US" dirty="0"/>
          </a:p>
        </p:txBody>
      </p:sp>
      <p:sp>
        <p:nvSpPr>
          <p:cNvPr id="7" name="Speech Bubble: Rectangle with Corners Rounded 6">
            <a:extLst>
              <a:ext uri="{FF2B5EF4-FFF2-40B4-BE49-F238E27FC236}">
                <a16:creationId xmlns:a16="http://schemas.microsoft.com/office/drawing/2014/main" id="{7C3C36D5-59B7-F2C3-4FD0-15F44FA3078D}"/>
              </a:ext>
            </a:extLst>
          </p:cNvPr>
          <p:cNvSpPr/>
          <p:nvPr/>
        </p:nvSpPr>
        <p:spPr>
          <a:xfrm>
            <a:off x="9931400" y="2484887"/>
            <a:ext cx="2182586" cy="973048"/>
          </a:xfrm>
          <a:prstGeom prst="wedgeRoundRectCallout">
            <a:avLst>
              <a:gd name="adj1" fmla="val -55985"/>
              <a:gd name="adj2" fmla="val 91199"/>
              <a:gd name="adj3" fmla="val 16667"/>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800" dirty="0"/>
              <a:t>GF: highest equity / lowest liabilities</a:t>
            </a:r>
            <a:endParaRPr lang="en-US" dirty="0"/>
          </a:p>
        </p:txBody>
      </p:sp>
      <p:sp>
        <p:nvSpPr>
          <p:cNvPr id="14" name="TextBox 13">
            <a:extLst>
              <a:ext uri="{FF2B5EF4-FFF2-40B4-BE49-F238E27FC236}">
                <a16:creationId xmlns:a16="http://schemas.microsoft.com/office/drawing/2014/main" id="{A00626BE-1608-D0B2-0ADE-49BA56E8DFAA}"/>
              </a:ext>
            </a:extLst>
          </p:cNvPr>
          <p:cNvSpPr txBox="1"/>
          <p:nvPr/>
        </p:nvSpPr>
        <p:spPr>
          <a:xfrm>
            <a:off x="2152534" y="6090318"/>
            <a:ext cx="7587571" cy="400110"/>
          </a:xfrm>
          <a:prstGeom prst="rect">
            <a:avLst/>
          </a:prstGeom>
          <a:noFill/>
        </p:spPr>
        <p:txBody>
          <a:bodyPr wrap="square">
            <a:spAutoFit/>
          </a:bodyPr>
          <a:lstStyle/>
          <a:p>
            <a:pPr algn="ctr"/>
            <a:r>
              <a:rPr lang="en-US" sz="2000" dirty="0"/>
              <a:t>The assets breakdown, semiconductors, US and Taiwan, 2020</a:t>
            </a:r>
          </a:p>
        </p:txBody>
      </p:sp>
      <p:sp>
        <p:nvSpPr>
          <p:cNvPr id="4" name="TextBox 3">
            <a:extLst>
              <a:ext uri="{FF2B5EF4-FFF2-40B4-BE49-F238E27FC236}">
                <a16:creationId xmlns:a16="http://schemas.microsoft.com/office/drawing/2014/main" id="{EA59DABC-5AF3-E4AC-2954-3823276FB21A}"/>
              </a:ext>
            </a:extLst>
          </p:cNvPr>
          <p:cNvSpPr txBox="1"/>
          <p:nvPr/>
        </p:nvSpPr>
        <p:spPr>
          <a:xfrm>
            <a:off x="-1" y="6519446"/>
            <a:ext cx="5500687" cy="338554"/>
          </a:xfrm>
          <a:prstGeom prst="rect">
            <a:avLst/>
          </a:prstGeom>
          <a:noFill/>
        </p:spPr>
        <p:txBody>
          <a:bodyPr wrap="square">
            <a:spAutoFit/>
          </a:bodyPr>
          <a:lstStyle/>
          <a:p>
            <a:r>
              <a:rPr lang="en-US" sz="1600" dirty="0"/>
              <a:t>Data source: </a:t>
            </a:r>
            <a:r>
              <a:rPr lang="en-US" sz="1600" dirty="0">
                <a:hlinkClick r:id="rId4"/>
              </a:rPr>
              <a:t>https://gcps.scdata.ai/project/19982</a:t>
            </a:r>
            <a:r>
              <a:rPr lang="en-US" sz="1600" dirty="0"/>
              <a:t> </a:t>
            </a:r>
          </a:p>
        </p:txBody>
      </p:sp>
    </p:spTree>
    <p:extLst>
      <p:ext uri="{BB962C8B-B14F-4D97-AF65-F5344CB8AC3E}">
        <p14:creationId xmlns:p14="http://schemas.microsoft.com/office/powerpoint/2010/main" val="2033002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hart&#10;&#10;Description automatically generated">
            <a:extLst>
              <a:ext uri="{FF2B5EF4-FFF2-40B4-BE49-F238E27FC236}">
                <a16:creationId xmlns:a16="http://schemas.microsoft.com/office/drawing/2014/main" id="{9C71A553-EEED-91E4-DDBF-F1D983EC85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93810"/>
            <a:ext cx="12192000" cy="5070380"/>
          </a:xfrm>
          <a:prstGeom prst="rect">
            <a:avLst/>
          </a:prstGeom>
        </p:spPr>
      </p:pic>
      <p:sp>
        <p:nvSpPr>
          <p:cNvPr id="2" name="TextBox 1">
            <a:extLst>
              <a:ext uri="{FF2B5EF4-FFF2-40B4-BE49-F238E27FC236}">
                <a16:creationId xmlns:a16="http://schemas.microsoft.com/office/drawing/2014/main" id="{4686310B-D8C1-4E10-B087-1A44A3095DF7}"/>
              </a:ext>
            </a:extLst>
          </p:cNvPr>
          <p:cNvSpPr txBox="1"/>
          <p:nvPr/>
        </p:nvSpPr>
        <p:spPr>
          <a:xfrm>
            <a:off x="7032003" y="559556"/>
            <a:ext cx="1066800" cy="1200329"/>
          </a:xfrm>
          <a:prstGeom prst="rect">
            <a:avLst/>
          </a:prstGeom>
          <a:noFill/>
          <a:ln>
            <a:solidFill>
              <a:srgbClr val="FF0000"/>
            </a:solidFill>
          </a:ln>
        </p:spPr>
        <p:txBody>
          <a:bodyPr wrap="square" rtlCol="0">
            <a:spAutoFit/>
          </a:bodyPr>
          <a:lstStyle/>
          <a:p>
            <a:pPr algn="ctr"/>
            <a:r>
              <a:rPr lang="en-US" dirty="0"/>
              <a:t>TSMC:</a:t>
            </a:r>
          </a:p>
          <a:p>
            <a:pPr algn="ctr"/>
            <a:r>
              <a:rPr lang="en-US" dirty="0"/>
              <a:t>$$$, </a:t>
            </a:r>
          </a:p>
          <a:p>
            <a:pPr algn="ctr"/>
            <a:r>
              <a:rPr lang="en-US" dirty="0"/>
              <a:t>lots of PPE</a:t>
            </a:r>
          </a:p>
        </p:txBody>
      </p:sp>
      <p:sp>
        <p:nvSpPr>
          <p:cNvPr id="4" name="TextBox 3">
            <a:extLst>
              <a:ext uri="{FF2B5EF4-FFF2-40B4-BE49-F238E27FC236}">
                <a16:creationId xmlns:a16="http://schemas.microsoft.com/office/drawing/2014/main" id="{A2EC8F06-4C37-4D91-834F-82FA6B71BFA6}"/>
              </a:ext>
            </a:extLst>
          </p:cNvPr>
          <p:cNvSpPr txBox="1"/>
          <p:nvPr/>
        </p:nvSpPr>
        <p:spPr>
          <a:xfrm>
            <a:off x="8488627" y="559556"/>
            <a:ext cx="1066800" cy="1200329"/>
          </a:xfrm>
          <a:prstGeom prst="rect">
            <a:avLst/>
          </a:prstGeom>
          <a:noFill/>
          <a:ln>
            <a:solidFill>
              <a:srgbClr val="FF0000"/>
            </a:solidFill>
          </a:ln>
        </p:spPr>
        <p:txBody>
          <a:bodyPr wrap="square" rtlCol="0">
            <a:spAutoFit/>
          </a:bodyPr>
          <a:lstStyle/>
          <a:p>
            <a:pPr algn="ctr"/>
            <a:r>
              <a:rPr lang="en-US" dirty="0"/>
              <a:t>GF:</a:t>
            </a:r>
          </a:p>
          <a:p>
            <a:pPr algn="ctr"/>
            <a:r>
              <a:rPr lang="en-US" dirty="0"/>
              <a:t>$, </a:t>
            </a:r>
          </a:p>
          <a:p>
            <a:pPr algn="ctr"/>
            <a:r>
              <a:rPr lang="en-US" dirty="0"/>
              <a:t>lots of PPE</a:t>
            </a:r>
          </a:p>
        </p:txBody>
      </p:sp>
      <p:sp>
        <p:nvSpPr>
          <p:cNvPr id="5" name="TextBox 4">
            <a:extLst>
              <a:ext uri="{FF2B5EF4-FFF2-40B4-BE49-F238E27FC236}">
                <a16:creationId xmlns:a16="http://schemas.microsoft.com/office/drawing/2014/main" id="{4CCAAB02-416F-4DB8-B533-7CB8D001C517}"/>
              </a:ext>
            </a:extLst>
          </p:cNvPr>
          <p:cNvSpPr txBox="1"/>
          <p:nvPr/>
        </p:nvSpPr>
        <p:spPr>
          <a:xfrm>
            <a:off x="5468003" y="543227"/>
            <a:ext cx="1066800" cy="1200329"/>
          </a:xfrm>
          <a:prstGeom prst="rect">
            <a:avLst/>
          </a:prstGeom>
          <a:noFill/>
          <a:ln>
            <a:solidFill>
              <a:srgbClr val="FF0000"/>
            </a:solidFill>
          </a:ln>
        </p:spPr>
        <p:txBody>
          <a:bodyPr wrap="square" rtlCol="0">
            <a:spAutoFit/>
          </a:bodyPr>
          <a:lstStyle/>
          <a:p>
            <a:pPr algn="ctr"/>
            <a:r>
              <a:rPr lang="en-US" dirty="0"/>
              <a:t>QC:</a:t>
            </a:r>
          </a:p>
          <a:p>
            <a:pPr algn="ctr"/>
            <a:r>
              <a:rPr lang="en-US" dirty="0"/>
              <a:t>$$, short PPE</a:t>
            </a:r>
          </a:p>
        </p:txBody>
      </p:sp>
      <p:sp>
        <p:nvSpPr>
          <p:cNvPr id="6" name="TextBox 5">
            <a:extLst>
              <a:ext uri="{FF2B5EF4-FFF2-40B4-BE49-F238E27FC236}">
                <a16:creationId xmlns:a16="http://schemas.microsoft.com/office/drawing/2014/main" id="{8C53C528-262F-4AC3-A53A-12047530F9B4}"/>
              </a:ext>
            </a:extLst>
          </p:cNvPr>
          <p:cNvSpPr txBox="1"/>
          <p:nvPr/>
        </p:nvSpPr>
        <p:spPr>
          <a:xfrm>
            <a:off x="3810750" y="526901"/>
            <a:ext cx="1267429" cy="1200329"/>
          </a:xfrm>
          <a:prstGeom prst="rect">
            <a:avLst/>
          </a:prstGeom>
          <a:noFill/>
          <a:ln>
            <a:solidFill>
              <a:srgbClr val="FF0000"/>
            </a:solidFill>
          </a:ln>
        </p:spPr>
        <p:txBody>
          <a:bodyPr wrap="square" rtlCol="0">
            <a:spAutoFit/>
          </a:bodyPr>
          <a:lstStyle/>
          <a:p>
            <a:pPr algn="ctr"/>
            <a:r>
              <a:rPr lang="en-US" dirty="0"/>
              <a:t>Intel: </a:t>
            </a:r>
          </a:p>
          <a:p>
            <a:pPr algn="ctr"/>
            <a:r>
              <a:rPr lang="en-US" dirty="0"/>
              <a:t>$, adequate PPE</a:t>
            </a:r>
          </a:p>
        </p:txBody>
      </p:sp>
      <p:sp>
        <p:nvSpPr>
          <p:cNvPr id="3" name="TextBox 2">
            <a:extLst>
              <a:ext uri="{FF2B5EF4-FFF2-40B4-BE49-F238E27FC236}">
                <a16:creationId xmlns:a16="http://schemas.microsoft.com/office/drawing/2014/main" id="{5B35701F-9DF3-1294-ACC4-CC0BD006F4E4}"/>
              </a:ext>
            </a:extLst>
          </p:cNvPr>
          <p:cNvSpPr txBox="1"/>
          <p:nvPr/>
        </p:nvSpPr>
        <p:spPr>
          <a:xfrm>
            <a:off x="2152534" y="6090318"/>
            <a:ext cx="7587571" cy="400110"/>
          </a:xfrm>
          <a:prstGeom prst="rect">
            <a:avLst/>
          </a:prstGeom>
          <a:noFill/>
        </p:spPr>
        <p:txBody>
          <a:bodyPr wrap="square">
            <a:spAutoFit/>
          </a:bodyPr>
          <a:lstStyle/>
          <a:p>
            <a:pPr algn="ctr"/>
            <a:r>
              <a:rPr lang="en-US" sz="2000" dirty="0"/>
              <a:t>The assets breakdown, semiconductors, US and Taiwan, 2020</a:t>
            </a:r>
          </a:p>
        </p:txBody>
      </p:sp>
      <p:sp>
        <p:nvSpPr>
          <p:cNvPr id="7" name="TextBox 6">
            <a:extLst>
              <a:ext uri="{FF2B5EF4-FFF2-40B4-BE49-F238E27FC236}">
                <a16:creationId xmlns:a16="http://schemas.microsoft.com/office/drawing/2014/main" id="{3A5DCAEB-3098-0188-26D1-BAC8C8374B14}"/>
              </a:ext>
            </a:extLst>
          </p:cNvPr>
          <p:cNvSpPr txBox="1"/>
          <p:nvPr/>
        </p:nvSpPr>
        <p:spPr>
          <a:xfrm>
            <a:off x="-1" y="6519446"/>
            <a:ext cx="5500687" cy="338554"/>
          </a:xfrm>
          <a:prstGeom prst="rect">
            <a:avLst/>
          </a:prstGeom>
          <a:noFill/>
        </p:spPr>
        <p:txBody>
          <a:bodyPr wrap="square">
            <a:spAutoFit/>
          </a:bodyPr>
          <a:lstStyle/>
          <a:p>
            <a:r>
              <a:rPr lang="en-US" sz="1600" dirty="0"/>
              <a:t>Data source: </a:t>
            </a:r>
            <a:r>
              <a:rPr lang="en-US" sz="1600" dirty="0">
                <a:hlinkClick r:id="rId4"/>
              </a:rPr>
              <a:t>https://gcps.scdata.ai/project/19982</a:t>
            </a:r>
            <a:r>
              <a:rPr lang="en-US" sz="1600" dirty="0"/>
              <a:t> </a:t>
            </a:r>
          </a:p>
        </p:txBody>
      </p:sp>
    </p:spTree>
    <p:extLst>
      <p:ext uri="{BB962C8B-B14F-4D97-AF65-F5344CB8AC3E}">
        <p14:creationId xmlns:p14="http://schemas.microsoft.com/office/powerpoint/2010/main" val="2622897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hart, line chart&#10;&#10;Description automatically generated">
            <a:extLst>
              <a:ext uri="{FF2B5EF4-FFF2-40B4-BE49-F238E27FC236}">
                <a16:creationId xmlns:a16="http://schemas.microsoft.com/office/drawing/2014/main" id="{7870351E-BF53-3978-FEF5-28C2A079EB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93810"/>
            <a:ext cx="12192000" cy="5070380"/>
          </a:xfrm>
          <a:prstGeom prst="rect">
            <a:avLst/>
          </a:prstGeom>
        </p:spPr>
      </p:pic>
      <p:sp>
        <p:nvSpPr>
          <p:cNvPr id="10" name="TextBox 9">
            <a:extLst>
              <a:ext uri="{FF2B5EF4-FFF2-40B4-BE49-F238E27FC236}">
                <a16:creationId xmlns:a16="http://schemas.microsoft.com/office/drawing/2014/main" id="{B1E52488-4CAE-6B71-E575-DF3D3E197262}"/>
              </a:ext>
            </a:extLst>
          </p:cNvPr>
          <p:cNvSpPr txBox="1"/>
          <p:nvPr/>
        </p:nvSpPr>
        <p:spPr>
          <a:xfrm>
            <a:off x="299544" y="6488668"/>
            <a:ext cx="5154009" cy="338554"/>
          </a:xfrm>
          <a:prstGeom prst="rect">
            <a:avLst/>
          </a:prstGeom>
          <a:noFill/>
        </p:spPr>
        <p:txBody>
          <a:bodyPr wrap="square">
            <a:spAutoFit/>
          </a:bodyPr>
          <a:lstStyle/>
          <a:p>
            <a:r>
              <a:rPr lang="en-US" sz="1600" u="sng" dirty="0"/>
              <a:t>Data source: </a:t>
            </a:r>
            <a:r>
              <a:rPr lang="en-US" sz="1600" dirty="0">
                <a:hlinkClick r:id="rId4"/>
              </a:rPr>
              <a:t>https://www.scdata.ai/project/19982</a:t>
            </a:r>
            <a:r>
              <a:rPr lang="en-US" sz="1600" dirty="0"/>
              <a:t> </a:t>
            </a:r>
          </a:p>
        </p:txBody>
      </p:sp>
      <p:sp>
        <p:nvSpPr>
          <p:cNvPr id="2" name="Speech Bubble: Rectangle with Corners Rounded 1">
            <a:extLst>
              <a:ext uri="{FF2B5EF4-FFF2-40B4-BE49-F238E27FC236}">
                <a16:creationId xmlns:a16="http://schemas.microsoft.com/office/drawing/2014/main" id="{8264DEB7-6505-1D80-3916-B236C9C4E70D}"/>
              </a:ext>
            </a:extLst>
          </p:cNvPr>
          <p:cNvSpPr/>
          <p:nvPr/>
        </p:nvSpPr>
        <p:spPr>
          <a:xfrm>
            <a:off x="6781798" y="133535"/>
            <a:ext cx="2558145" cy="761163"/>
          </a:xfrm>
          <a:prstGeom prst="wedgeRoundRectCallout">
            <a:avLst>
              <a:gd name="adj1" fmla="val -18816"/>
              <a:gd name="adj2" fmla="val 104347"/>
              <a:gd name="adj3" fmla="val 16667"/>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800" dirty="0"/>
              <a:t>Qualcomm: high liability asset ratio</a:t>
            </a:r>
            <a:endParaRPr lang="en-US" dirty="0"/>
          </a:p>
        </p:txBody>
      </p:sp>
      <p:sp>
        <p:nvSpPr>
          <p:cNvPr id="3" name="Speech Bubble: Rectangle with Corners Rounded 2">
            <a:extLst>
              <a:ext uri="{FF2B5EF4-FFF2-40B4-BE49-F238E27FC236}">
                <a16:creationId xmlns:a16="http://schemas.microsoft.com/office/drawing/2014/main" id="{AA753E2A-B38B-5194-8FFC-3157376CD794}"/>
              </a:ext>
            </a:extLst>
          </p:cNvPr>
          <p:cNvSpPr/>
          <p:nvPr/>
        </p:nvSpPr>
        <p:spPr>
          <a:xfrm>
            <a:off x="5007427" y="3606631"/>
            <a:ext cx="2699659" cy="761163"/>
          </a:xfrm>
          <a:prstGeom prst="wedgeRoundRectCallout">
            <a:avLst>
              <a:gd name="adj1" fmla="val -67965"/>
              <a:gd name="adj2" fmla="val 31410"/>
              <a:gd name="adj3" fmla="val 16667"/>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800" dirty="0"/>
              <a:t>Qualcomm: higher long-term debt ratio</a:t>
            </a:r>
            <a:endParaRPr lang="en-US" dirty="0"/>
          </a:p>
        </p:txBody>
      </p:sp>
      <p:sp>
        <p:nvSpPr>
          <p:cNvPr id="5" name="Speech Bubble: Rectangle with Corners Rounded 4">
            <a:extLst>
              <a:ext uri="{FF2B5EF4-FFF2-40B4-BE49-F238E27FC236}">
                <a16:creationId xmlns:a16="http://schemas.microsoft.com/office/drawing/2014/main" id="{6FFC89A4-138F-2586-91A9-34739E004B38}"/>
              </a:ext>
            </a:extLst>
          </p:cNvPr>
          <p:cNvSpPr/>
          <p:nvPr/>
        </p:nvSpPr>
        <p:spPr>
          <a:xfrm>
            <a:off x="9895114" y="2191049"/>
            <a:ext cx="2041072" cy="1107322"/>
          </a:xfrm>
          <a:prstGeom prst="wedgeRoundRectCallout">
            <a:avLst>
              <a:gd name="adj1" fmla="val -69557"/>
              <a:gd name="adj2" fmla="val -26892"/>
              <a:gd name="adj3" fmla="val 16667"/>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800" dirty="0"/>
              <a:t>Healthy liability asset ratio for all</a:t>
            </a:r>
            <a:endParaRPr lang="en-US" dirty="0"/>
          </a:p>
        </p:txBody>
      </p:sp>
      <p:sp>
        <p:nvSpPr>
          <p:cNvPr id="4" name="Speech Bubble: Rectangle with Corners Rounded 3">
            <a:extLst>
              <a:ext uri="{FF2B5EF4-FFF2-40B4-BE49-F238E27FC236}">
                <a16:creationId xmlns:a16="http://schemas.microsoft.com/office/drawing/2014/main" id="{6166F35B-3B48-A63E-F768-2B042E9885F0}"/>
              </a:ext>
            </a:extLst>
          </p:cNvPr>
          <p:cNvSpPr/>
          <p:nvPr/>
        </p:nvSpPr>
        <p:spPr>
          <a:xfrm>
            <a:off x="2274275" y="133534"/>
            <a:ext cx="2733152" cy="761163"/>
          </a:xfrm>
          <a:prstGeom prst="wedgeRoundRectCallout">
            <a:avLst>
              <a:gd name="adj1" fmla="val -3006"/>
              <a:gd name="adj2" fmla="val 150552"/>
              <a:gd name="adj3" fmla="val 16667"/>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800" dirty="0"/>
              <a:t>Everyone looks healthy in short-term</a:t>
            </a:r>
            <a:endParaRPr lang="en-US" dirty="0"/>
          </a:p>
        </p:txBody>
      </p:sp>
    </p:spTree>
    <p:extLst>
      <p:ext uri="{BB962C8B-B14F-4D97-AF65-F5344CB8AC3E}">
        <p14:creationId xmlns:p14="http://schemas.microsoft.com/office/powerpoint/2010/main" val="1025705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94331C-1667-4F03-B61A-E79911D63FB9}"/>
              </a:ext>
            </a:extLst>
          </p:cNvPr>
          <p:cNvSpPr>
            <a:spLocks noGrp="1"/>
          </p:cNvSpPr>
          <p:nvPr>
            <p:ph type="title"/>
          </p:nvPr>
        </p:nvSpPr>
        <p:spPr/>
        <p:txBody>
          <a:bodyPr/>
          <a:lstStyle/>
          <a:p>
            <a:r>
              <a:rPr lang="en-US" dirty="0"/>
              <a:t>Score sheets</a:t>
            </a:r>
          </a:p>
        </p:txBody>
      </p:sp>
      <p:sp>
        <p:nvSpPr>
          <p:cNvPr id="5" name="Text Placeholder 4">
            <a:extLst>
              <a:ext uri="{FF2B5EF4-FFF2-40B4-BE49-F238E27FC236}">
                <a16:creationId xmlns:a16="http://schemas.microsoft.com/office/drawing/2014/main" id="{8CC482E1-B8CF-4867-ABFE-102AB71AEF90}"/>
              </a:ext>
            </a:extLst>
          </p:cNvPr>
          <p:cNvSpPr>
            <a:spLocks noGrp="1"/>
          </p:cNvSpPr>
          <p:nvPr>
            <p:ph type="body" idx="1"/>
          </p:nvPr>
        </p:nvSpPr>
        <p:spPr>
          <a:xfrm>
            <a:off x="963084" y="1089024"/>
            <a:ext cx="10363200" cy="3129896"/>
          </a:xfrm>
        </p:spPr>
        <p:txBody>
          <a:bodyPr/>
          <a:lstStyle/>
          <a:p>
            <a:r>
              <a:rPr lang="en-US" sz="2400" dirty="0"/>
              <a:t>Best supplier(s) meeting the selection criteria</a:t>
            </a:r>
          </a:p>
        </p:txBody>
      </p:sp>
      <p:pic>
        <p:nvPicPr>
          <p:cNvPr id="2" name="Picture 1">
            <a:extLst>
              <a:ext uri="{FF2B5EF4-FFF2-40B4-BE49-F238E27FC236}">
                <a16:creationId xmlns:a16="http://schemas.microsoft.com/office/drawing/2014/main" id="{11181803-39B4-5E76-F72A-2F9534BF5119}"/>
              </a:ext>
            </a:extLst>
          </p:cNvPr>
          <p:cNvPicPr>
            <a:picLocks noChangeAspect="1"/>
          </p:cNvPicPr>
          <p:nvPr/>
        </p:nvPicPr>
        <p:blipFill>
          <a:blip r:embed="rId3"/>
          <a:stretch>
            <a:fillRect/>
          </a:stretch>
        </p:blipFill>
        <p:spPr>
          <a:xfrm>
            <a:off x="9523562" y="3898"/>
            <a:ext cx="2668438" cy="6854102"/>
          </a:xfrm>
          <a:prstGeom prst="rect">
            <a:avLst/>
          </a:prstGeom>
        </p:spPr>
      </p:pic>
    </p:spTree>
    <p:extLst>
      <p:ext uri="{BB962C8B-B14F-4D97-AF65-F5344CB8AC3E}">
        <p14:creationId xmlns:p14="http://schemas.microsoft.com/office/powerpoint/2010/main" val="37367732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FF2461-3689-4945-A2CB-07A97FC2080F}"/>
              </a:ext>
            </a:extLst>
          </p:cNvPr>
          <p:cNvSpPr>
            <a:spLocks noGrp="1"/>
          </p:cNvSpPr>
          <p:nvPr>
            <p:ph type="title"/>
          </p:nvPr>
        </p:nvSpPr>
        <p:spPr>
          <a:xfrm>
            <a:off x="609600" y="826111"/>
            <a:ext cx="10972800" cy="808037"/>
          </a:xfrm>
        </p:spPr>
        <p:txBody>
          <a:bodyPr wrap="square" anchor="ctr">
            <a:normAutofit/>
          </a:bodyPr>
          <a:lstStyle/>
          <a:p>
            <a:r>
              <a:rPr lang="en-US" dirty="0"/>
              <a:t>Intel</a:t>
            </a:r>
          </a:p>
        </p:txBody>
      </p:sp>
      <p:graphicFrame>
        <p:nvGraphicFramePr>
          <p:cNvPr id="7" name="Content Placeholder 6">
            <a:extLst>
              <a:ext uri="{FF2B5EF4-FFF2-40B4-BE49-F238E27FC236}">
                <a16:creationId xmlns:a16="http://schemas.microsoft.com/office/drawing/2014/main" id="{5BC33AC2-BEB5-45F2-9A2A-758E5B9ADA2D}"/>
              </a:ext>
            </a:extLst>
          </p:cNvPr>
          <p:cNvGraphicFramePr>
            <a:graphicFrameLocks noGrp="1"/>
          </p:cNvGraphicFramePr>
          <p:nvPr>
            <p:ph idx="1"/>
            <p:extLst>
              <p:ext uri="{D42A27DB-BD31-4B8C-83A1-F6EECF244321}">
                <p14:modId xmlns:p14="http://schemas.microsoft.com/office/powerpoint/2010/main" val="62881522"/>
              </p:ext>
            </p:extLst>
          </p:nvPr>
        </p:nvGraphicFramePr>
        <p:xfrm>
          <a:off x="609600" y="1809997"/>
          <a:ext cx="10972798" cy="4221890"/>
        </p:xfrm>
        <a:graphic>
          <a:graphicData uri="http://schemas.openxmlformats.org/drawingml/2006/table">
            <a:tbl>
              <a:tblPr firstRow="1" bandRow="1">
                <a:tableStyleId>{93296810-A885-4BE3-A3E7-6D5BEEA58F35}</a:tableStyleId>
              </a:tblPr>
              <a:tblGrid>
                <a:gridCol w="2977662">
                  <a:extLst>
                    <a:ext uri="{9D8B030D-6E8A-4147-A177-3AD203B41FA5}">
                      <a16:colId xmlns:a16="http://schemas.microsoft.com/office/drawing/2014/main" val="1773112962"/>
                    </a:ext>
                  </a:extLst>
                </a:gridCol>
                <a:gridCol w="1410407">
                  <a:extLst>
                    <a:ext uri="{9D8B030D-6E8A-4147-A177-3AD203B41FA5}">
                      <a16:colId xmlns:a16="http://schemas.microsoft.com/office/drawing/2014/main" val="3083244476"/>
                    </a:ext>
                  </a:extLst>
                </a:gridCol>
                <a:gridCol w="928346">
                  <a:extLst>
                    <a:ext uri="{9D8B030D-6E8A-4147-A177-3AD203B41FA5}">
                      <a16:colId xmlns:a16="http://schemas.microsoft.com/office/drawing/2014/main" val="2032282650"/>
                    </a:ext>
                  </a:extLst>
                </a:gridCol>
                <a:gridCol w="861647">
                  <a:extLst>
                    <a:ext uri="{9D8B030D-6E8A-4147-A177-3AD203B41FA5}">
                      <a16:colId xmlns:a16="http://schemas.microsoft.com/office/drawing/2014/main" val="948154693"/>
                    </a:ext>
                  </a:extLst>
                </a:gridCol>
                <a:gridCol w="844061">
                  <a:extLst>
                    <a:ext uri="{9D8B030D-6E8A-4147-A177-3AD203B41FA5}">
                      <a16:colId xmlns:a16="http://schemas.microsoft.com/office/drawing/2014/main" val="4283464107"/>
                    </a:ext>
                  </a:extLst>
                </a:gridCol>
                <a:gridCol w="3950675">
                  <a:extLst>
                    <a:ext uri="{9D8B030D-6E8A-4147-A177-3AD203B41FA5}">
                      <a16:colId xmlns:a16="http://schemas.microsoft.com/office/drawing/2014/main" val="2360093171"/>
                    </a:ext>
                  </a:extLst>
                </a:gridCol>
              </a:tblGrid>
              <a:tr h="525240">
                <a:tc>
                  <a:txBody>
                    <a:bodyPr/>
                    <a:lstStyle/>
                    <a:p>
                      <a:pPr marL="0" indent="-457200" algn="l" fontAlgn="b"/>
                      <a:endParaRPr lang="en-US" sz="1600" b="1" i="0" u="none" strike="noStrike" dirty="0">
                        <a:solidFill>
                          <a:schemeClr val="bg1"/>
                        </a:solidFill>
                        <a:effectLst/>
                        <a:latin typeface="Calibri" panose="020F0502020204030204" pitchFamily="34" charset="0"/>
                      </a:endParaRPr>
                    </a:p>
                  </a:txBody>
                  <a:tcPr anchor="b"/>
                </a:tc>
                <a:tc>
                  <a:txBody>
                    <a:bodyPr/>
                    <a:lstStyle/>
                    <a:p>
                      <a:pPr marL="0" indent="-457200" algn="l" fontAlgn="b">
                        <a:lnSpc>
                          <a:spcPct val="150000"/>
                        </a:lnSpc>
                        <a:spcBef>
                          <a:spcPts val="600"/>
                        </a:spcBef>
                        <a:spcAft>
                          <a:spcPts val="600"/>
                        </a:spcAft>
                      </a:pPr>
                      <a:r>
                        <a:rPr lang="en-US" sz="1600" u="none" strike="noStrike" dirty="0">
                          <a:solidFill>
                            <a:schemeClr val="bg1"/>
                          </a:solidFill>
                          <a:effectLst/>
                        </a:rPr>
                        <a:t>Excellent</a:t>
                      </a:r>
                      <a:endParaRPr lang="en-US" sz="1600" b="0" i="0" u="none" strike="noStrike" dirty="0">
                        <a:solidFill>
                          <a:schemeClr val="bg1"/>
                        </a:solidFill>
                        <a:effectLst/>
                        <a:latin typeface="Calibri" panose="020F0502020204030204" pitchFamily="34" charset="0"/>
                      </a:endParaRPr>
                    </a:p>
                  </a:txBody>
                  <a:tcPr anchor="b"/>
                </a:tc>
                <a:tc>
                  <a:txBody>
                    <a:bodyPr/>
                    <a:lstStyle/>
                    <a:p>
                      <a:pPr marL="0" indent="-457200" algn="l" fontAlgn="b">
                        <a:lnSpc>
                          <a:spcPct val="150000"/>
                        </a:lnSpc>
                        <a:spcBef>
                          <a:spcPts val="600"/>
                        </a:spcBef>
                        <a:spcAft>
                          <a:spcPts val="600"/>
                        </a:spcAft>
                      </a:pPr>
                      <a:r>
                        <a:rPr lang="en-US" sz="1600" u="none" strike="noStrike" dirty="0">
                          <a:solidFill>
                            <a:schemeClr val="bg1"/>
                          </a:solidFill>
                          <a:effectLst/>
                        </a:rPr>
                        <a:t>Good</a:t>
                      </a:r>
                      <a:endParaRPr lang="en-US" sz="1600" b="0" i="0" u="none" strike="noStrike" dirty="0">
                        <a:solidFill>
                          <a:schemeClr val="bg1"/>
                        </a:solidFill>
                        <a:effectLst/>
                        <a:latin typeface="Calibri" panose="020F0502020204030204" pitchFamily="34" charset="0"/>
                      </a:endParaRPr>
                    </a:p>
                  </a:txBody>
                  <a:tcPr anchor="b"/>
                </a:tc>
                <a:tc>
                  <a:txBody>
                    <a:bodyPr/>
                    <a:lstStyle/>
                    <a:p>
                      <a:pPr marL="0" indent="-457200" algn="l" fontAlgn="b">
                        <a:lnSpc>
                          <a:spcPct val="150000"/>
                        </a:lnSpc>
                        <a:spcBef>
                          <a:spcPts val="600"/>
                        </a:spcBef>
                        <a:spcAft>
                          <a:spcPts val="600"/>
                        </a:spcAft>
                      </a:pPr>
                      <a:r>
                        <a:rPr lang="en-US" sz="1600" u="none" strike="noStrike" dirty="0">
                          <a:solidFill>
                            <a:schemeClr val="bg1"/>
                          </a:solidFill>
                          <a:effectLst/>
                        </a:rPr>
                        <a:t>Fair</a:t>
                      </a:r>
                      <a:endParaRPr lang="en-US" sz="1600" b="0" i="0" u="none" strike="noStrike" dirty="0">
                        <a:solidFill>
                          <a:schemeClr val="bg1"/>
                        </a:solidFill>
                        <a:effectLst/>
                        <a:latin typeface="Calibri" panose="020F0502020204030204" pitchFamily="34" charset="0"/>
                      </a:endParaRPr>
                    </a:p>
                  </a:txBody>
                  <a:tcPr anchor="b"/>
                </a:tc>
                <a:tc>
                  <a:txBody>
                    <a:bodyPr/>
                    <a:lstStyle/>
                    <a:p>
                      <a:pPr marL="0" indent="-457200" algn="l" fontAlgn="b">
                        <a:lnSpc>
                          <a:spcPct val="150000"/>
                        </a:lnSpc>
                        <a:spcBef>
                          <a:spcPts val="600"/>
                        </a:spcBef>
                        <a:spcAft>
                          <a:spcPts val="600"/>
                        </a:spcAft>
                      </a:pPr>
                      <a:r>
                        <a:rPr lang="en-US" sz="1600" u="none" strike="noStrike" dirty="0">
                          <a:solidFill>
                            <a:schemeClr val="bg1"/>
                          </a:solidFill>
                          <a:effectLst/>
                        </a:rPr>
                        <a:t>Poor</a:t>
                      </a:r>
                      <a:endParaRPr lang="en-US" sz="1600" b="0" i="0" u="none" strike="noStrike" dirty="0">
                        <a:solidFill>
                          <a:schemeClr val="bg1"/>
                        </a:solidFill>
                        <a:effectLst/>
                        <a:latin typeface="Calibri" panose="020F0502020204030204" pitchFamily="34" charset="0"/>
                      </a:endParaRPr>
                    </a:p>
                  </a:txBody>
                  <a:tcPr anchor="b"/>
                </a:tc>
                <a:tc>
                  <a:txBody>
                    <a:bodyPr/>
                    <a:lstStyle/>
                    <a:p>
                      <a:pPr marL="0" indent="-457200" algn="l" fontAlgn="b">
                        <a:lnSpc>
                          <a:spcPct val="150000"/>
                        </a:lnSpc>
                        <a:spcBef>
                          <a:spcPts val="600"/>
                        </a:spcBef>
                        <a:spcAft>
                          <a:spcPts val="600"/>
                        </a:spcAft>
                      </a:pPr>
                      <a:r>
                        <a:rPr lang="en-US" sz="1600" u="none" strike="noStrike" dirty="0">
                          <a:solidFill>
                            <a:schemeClr val="bg1"/>
                          </a:solidFill>
                          <a:effectLst/>
                        </a:rPr>
                        <a:t>Notes</a:t>
                      </a:r>
                      <a:endParaRPr lang="en-US" sz="1600" b="0" i="0" u="none" strike="noStrike" dirty="0">
                        <a:solidFill>
                          <a:schemeClr val="bg1"/>
                        </a:solidFill>
                        <a:effectLst/>
                        <a:latin typeface="Calibri" panose="020F0502020204030204" pitchFamily="34" charset="0"/>
                      </a:endParaRPr>
                    </a:p>
                  </a:txBody>
                  <a:tcPr anchor="b"/>
                </a:tc>
                <a:extLst>
                  <a:ext uri="{0D108BD9-81ED-4DB2-BD59-A6C34878D82A}">
                    <a16:rowId xmlns:a16="http://schemas.microsoft.com/office/drawing/2014/main" val="2193455222"/>
                  </a:ext>
                </a:extLst>
              </a:tr>
              <a:tr h="686573">
                <a:tc>
                  <a:txBody>
                    <a:bodyPr/>
                    <a:lstStyle/>
                    <a:p>
                      <a:pPr marL="0" algn="l" fontAlgn="b">
                        <a:lnSpc>
                          <a:spcPct val="120000"/>
                        </a:lnSpc>
                        <a:spcBef>
                          <a:spcPts val="600"/>
                        </a:spcBef>
                        <a:spcAft>
                          <a:spcPts val="600"/>
                        </a:spcAft>
                      </a:pPr>
                      <a:r>
                        <a:rPr lang="en-US" sz="1600" u="none" strike="noStrike" dirty="0">
                          <a:effectLst/>
                        </a:rPr>
                        <a:t>Innovative, technological / engineering capability</a:t>
                      </a:r>
                      <a:endParaRPr lang="en-US" sz="1600" b="0" i="0" u="none" strike="noStrike" dirty="0">
                        <a:solidFill>
                          <a:srgbClr val="000000"/>
                        </a:solidFill>
                        <a:effectLst/>
                        <a:latin typeface="Calibri" panose="020F0502020204030204" pitchFamily="34" charset="0"/>
                      </a:endParaRPr>
                    </a:p>
                  </a:txBody>
                  <a:tcPr anchor="b"/>
                </a:tc>
                <a:tc>
                  <a:txBody>
                    <a:bodyPr/>
                    <a:lstStyle/>
                    <a:p>
                      <a:pPr marL="0" algn="l" fontAlgn="b">
                        <a:lnSpc>
                          <a:spcPct val="120000"/>
                        </a:lnSpc>
                        <a:spcBef>
                          <a:spcPts val="600"/>
                        </a:spcBef>
                        <a:spcAft>
                          <a:spcPts val="600"/>
                        </a:spcAft>
                      </a:pPr>
                      <a:r>
                        <a:rPr lang="en-US" sz="1600" u="none" strike="noStrike" dirty="0">
                          <a:effectLst/>
                        </a:rPr>
                        <a:t>x</a:t>
                      </a:r>
                      <a:endParaRPr lang="en-US" sz="1600" b="0" i="0" u="none" strike="noStrike" dirty="0">
                        <a:solidFill>
                          <a:srgbClr val="000000"/>
                        </a:solidFill>
                        <a:effectLst/>
                        <a:latin typeface="Calibri" panose="020F0502020204030204" pitchFamily="34" charset="0"/>
                      </a:endParaRPr>
                    </a:p>
                  </a:txBody>
                  <a:tcPr anchor="b"/>
                </a:tc>
                <a:tc>
                  <a:txBody>
                    <a:bodyPr/>
                    <a:lstStyle/>
                    <a:p>
                      <a:pPr marL="0" algn="l" fontAlgn="b">
                        <a:lnSpc>
                          <a:spcPct val="120000"/>
                        </a:lnSpc>
                        <a:spcBef>
                          <a:spcPts val="600"/>
                        </a:spcBef>
                        <a:spcAft>
                          <a:spcPts val="600"/>
                        </a:spcAft>
                      </a:pPr>
                      <a:endParaRPr lang="en-US" sz="1600" b="0" i="0" u="none" strike="noStrike">
                        <a:solidFill>
                          <a:srgbClr val="000000"/>
                        </a:solidFill>
                        <a:effectLst/>
                        <a:latin typeface="Calibri" panose="020F0502020204030204" pitchFamily="34" charset="0"/>
                      </a:endParaRPr>
                    </a:p>
                  </a:txBody>
                  <a:tcPr anchor="b"/>
                </a:tc>
                <a:tc>
                  <a:txBody>
                    <a:bodyPr/>
                    <a:lstStyle/>
                    <a:p>
                      <a:pPr marL="0" algn="l" fontAlgn="b">
                        <a:lnSpc>
                          <a:spcPct val="120000"/>
                        </a:lnSpc>
                        <a:spcBef>
                          <a:spcPts val="600"/>
                        </a:spcBef>
                        <a:spcAft>
                          <a:spcPts val="600"/>
                        </a:spcAft>
                      </a:pPr>
                      <a:endParaRPr lang="en-US" sz="1600" b="0" i="0" u="none" strike="noStrike" dirty="0">
                        <a:solidFill>
                          <a:srgbClr val="000000"/>
                        </a:solidFill>
                        <a:effectLst/>
                        <a:latin typeface="Calibri" panose="020F0502020204030204" pitchFamily="34" charset="0"/>
                      </a:endParaRPr>
                    </a:p>
                  </a:txBody>
                  <a:tcPr anchor="b"/>
                </a:tc>
                <a:tc>
                  <a:txBody>
                    <a:bodyPr/>
                    <a:lstStyle/>
                    <a:p>
                      <a:pPr marL="0" algn="l" fontAlgn="b">
                        <a:lnSpc>
                          <a:spcPct val="120000"/>
                        </a:lnSpc>
                        <a:spcBef>
                          <a:spcPts val="600"/>
                        </a:spcBef>
                        <a:spcAft>
                          <a:spcPts val="600"/>
                        </a:spcAft>
                      </a:pPr>
                      <a:endParaRPr lang="en-US" sz="1600" b="0" i="0" u="none" strike="noStrike" dirty="0">
                        <a:solidFill>
                          <a:srgbClr val="000000"/>
                        </a:solidFill>
                        <a:effectLst/>
                        <a:latin typeface="Calibri" panose="020F0502020204030204" pitchFamily="34" charset="0"/>
                      </a:endParaRPr>
                    </a:p>
                  </a:txBody>
                  <a:tcPr anchor="b"/>
                </a:tc>
                <a:tc>
                  <a:txBody>
                    <a:bodyPr/>
                    <a:lstStyle/>
                    <a:p>
                      <a:pPr marL="0" algn="l" fontAlgn="b">
                        <a:lnSpc>
                          <a:spcPct val="120000"/>
                        </a:lnSpc>
                        <a:spcBef>
                          <a:spcPts val="600"/>
                        </a:spcBef>
                        <a:spcAft>
                          <a:spcPts val="600"/>
                        </a:spcAft>
                      </a:pPr>
                      <a:r>
                        <a:rPr lang="en-US" sz="1600" u="none" strike="noStrike" dirty="0">
                          <a:effectLst/>
                        </a:rPr>
                        <a:t>Superior technology, innovative</a:t>
                      </a:r>
                    </a:p>
                  </a:txBody>
                  <a:tcPr anchor="b"/>
                </a:tc>
                <a:extLst>
                  <a:ext uri="{0D108BD9-81ED-4DB2-BD59-A6C34878D82A}">
                    <a16:rowId xmlns:a16="http://schemas.microsoft.com/office/drawing/2014/main" val="106027769"/>
                  </a:ext>
                </a:extLst>
              </a:tr>
              <a:tr h="686573">
                <a:tc>
                  <a:txBody>
                    <a:bodyPr/>
                    <a:lstStyle/>
                    <a:p>
                      <a:pPr marL="0" algn="l" fontAlgn="b">
                        <a:lnSpc>
                          <a:spcPct val="120000"/>
                        </a:lnSpc>
                        <a:spcBef>
                          <a:spcPts val="600"/>
                        </a:spcBef>
                        <a:spcAft>
                          <a:spcPts val="600"/>
                        </a:spcAft>
                      </a:pPr>
                      <a:r>
                        <a:rPr lang="en-US" sz="1600" u="none" strike="noStrike" dirty="0">
                          <a:effectLst/>
                        </a:rPr>
                        <a:t>Manufacturing capacity / quality </a:t>
                      </a:r>
                      <a:endParaRPr lang="en-US" sz="1600" b="0" i="0" u="none" strike="noStrike" dirty="0">
                        <a:solidFill>
                          <a:srgbClr val="000000"/>
                        </a:solidFill>
                        <a:effectLst/>
                        <a:latin typeface="Calibri" panose="020F0502020204030204" pitchFamily="34" charset="0"/>
                      </a:endParaRPr>
                    </a:p>
                  </a:txBody>
                  <a:tcPr anchor="b"/>
                </a:tc>
                <a:tc>
                  <a:txBody>
                    <a:bodyPr/>
                    <a:lstStyle/>
                    <a:p>
                      <a:pPr marL="0" algn="l" fontAlgn="b">
                        <a:lnSpc>
                          <a:spcPct val="120000"/>
                        </a:lnSpc>
                        <a:spcBef>
                          <a:spcPts val="600"/>
                        </a:spcBef>
                        <a:spcAft>
                          <a:spcPts val="600"/>
                        </a:spcAft>
                      </a:pPr>
                      <a:r>
                        <a:rPr lang="en-US" sz="1600" u="none" strike="noStrike" dirty="0">
                          <a:effectLst/>
                        </a:rPr>
                        <a:t>x</a:t>
                      </a:r>
                      <a:endParaRPr lang="en-US" sz="1600" b="0" i="0" u="none" strike="noStrike" dirty="0">
                        <a:solidFill>
                          <a:srgbClr val="000000"/>
                        </a:solidFill>
                        <a:effectLst/>
                        <a:latin typeface="Calibri" panose="020F0502020204030204" pitchFamily="34" charset="0"/>
                      </a:endParaRPr>
                    </a:p>
                  </a:txBody>
                  <a:tcPr anchor="b"/>
                </a:tc>
                <a:tc>
                  <a:txBody>
                    <a:bodyPr/>
                    <a:lstStyle/>
                    <a:p>
                      <a:pPr marL="0" algn="l" fontAlgn="b">
                        <a:lnSpc>
                          <a:spcPct val="120000"/>
                        </a:lnSpc>
                        <a:spcBef>
                          <a:spcPts val="600"/>
                        </a:spcBef>
                        <a:spcAft>
                          <a:spcPts val="600"/>
                        </a:spcAft>
                      </a:pPr>
                      <a:endParaRPr lang="en-US" sz="1600" b="0" i="0" u="none" strike="noStrike" dirty="0">
                        <a:solidFill>
                          <a:srgbClr val="000000"/>
                        </a:solidFill>
                        <a:effectLst/>
                        <a:latin typeface="Calibri" panose="020F0502020204030204" pitchFamily="34" charset="0"/>
                      </a:endParaRPr>
                    </a:p>
                  </a:txBody>
                  <a:tcPr anchor="b"/>
                </a:tc>
                <a:tc>
                  <a:txBody>
                    <a:bodyPr/>
                    <a:lstStyle/>
                    <a:p>
                      <a:pPr marL="0" algn="l" fontAlgn="b">
                        <a:lnSpc>
                          <a:spcPct val="120000"/>
                        </a:lnSpc>
                        <a:spcBef>
                          <a:spcPts val="600"/>
                        </a:spcBef>
                        <a:spcAft>
                          <a:spcPts val="600"/>
                        </a:spcAft>
                      </a:pPr>
                      <a:endParaRPr lang="en-US" sz="1600" b="0" i="0" u="none" strike="noStrike">
                        <a:solidFill>
                          <a:srgbClr val="000000"/>
                        </a:solidFill>
                        <a:effectLst/>
                        <a:latin typeface="Calibri" panose="020F0502020204030204" pitchFamily="34" charset="0"/>
                      </a:endParaRPr>
                    </a:p>
                  </a:txBody>
                  <a:tcPr anchor="b"/>
                </a:tc>
                <a:tc>
                  <a:txBody>
                    <a:bodyPr/>
                    <a:lstStyle/>
                    <a:p>
                      <a:pPr marL="0" algn="l" fontAlgn="b">
                        <a:lnSpc>
                          <a:spcPct val="120000"/>
                        </a:lnSpc>
                        <a:spcBef>
                          <a:spcPts val="600"/>
                        </a:spcBef>
                        <a:spcAft>
                          <a:spcPts val="600"/>
                        </a:spcAft>
                      </a:pPr>
                      <a:endParaRPr lang="en-US" sz="1600" b="0" i="0" u="none" strike="noStrike">
                        <a:solidFill>
                          <a:srgbClr val="000000"/>
                        </a:solidFill>
                        <a:effectLst/>
                        <a:latin typeface="Calibri" panose="020F0502020204030204" pitchFamily="34" charset="0"/>
                      </a:endParaRPr>
                    </a:p>
                  </a:txBody>
                  <a:tcPr anchor="b"/>
                </a:tc>
                <a:tc>
                  <a:txBody>
                    <a:bodyPr/>
                    <a:lstStyle/>
                    <a:p>
                      <a:pPr marL="0" algn="l" fontAlgn="b">
                        <a:lnSpc>
                          <a:spcPct val="120000"/>
                        </a:lnSpc>
                        <a:spcBef>
                          <a:spcPts val="600"/>
                        </a:spcBef>
                        <a:spcAft>
                          <a:spcPts val="600"/>
                        </a:spcAft>
                      </a:pPr>
                      <a:r>
                        <a:rPr lang="en-US" sz="1600" u="none" strike="noStrike" dirty="0">
                          <a:effectLst/>
                        </a:rPr>
                        <a:t>Strong production capacity, excellent quality</a:t>
                      </a:r>
                      <a:endParaRPr lang="en-US" sz="1600" b="0" i="0" u="none" strike="noStrike" dirty="0">
                        <a:solidFill>
                          <a:srgbClr val="000000"/>
                        </a:solidFill>
                        <a:effectLst/>
                        <a:latin typeface="Calibri" panose="020F0502020204030204" pitchFamily="34" charset="0"/>
                      </a:endParaRPr>
                    </a:p>
                  </a:txBody>
                  <a:tcPr anchor="b"/>
                </a:tc>
                <a:extLst>
                  <a:ext uri="{0D108BD9-81ED-4DB2-BD59-A6C34878D82A}">
                    <a16:rowId xmlns:a16="http://schemas.microsoft.com/office/drawing/2014/main" val="23892661"/>
                  </a:ext>
                </a:extLst>
              </a:tr>
              <a:tr h="383168">
                <a:tc>
                  <a:txBody>
                    <a:bodyPr/>
                    <a:lstStyle/>
                    <a:p>
                      <a:pPr marL="0" algn="l" fontAlgn="b">
                        <a:lnSpc>
                          <a:spcPct val="120000"/>
                        </a:lnSpc>
                        <a:spcBef>
                          <a:spcPts val="600"/>
                        </a:spcBef>
                        <a:spcAft>
                          <a:spcPts val="600"/>
                        </a:spcAft>
                      </a:pPr>
                      <a:r>
                        <a:rPr lang="en-US" sz="1600" u="none" strike="noStrike" dirty="0">
                          <a:effectLst/>
                        </a:rPr>
                        <a:t>Pricing</a:t>
                      </a:r>
                      <a:endParaRPr lang="en-US" sz="1600" b="0" i="0" u="none" strike="noStrike" dirty="0">
                        <a:solidFill>
                          <a:srgbClr val="000000"/>
                        </a:solidFill>
                        <a:effectLst/>
                        <a:latin typeface="Calibri" panose="020F0502020204030204" pitchFamily="34" charset="0"/>
                      </a:endParaRPr>
                    </a:p>
                  </a:txBody>
                  <a:tcPr anchor="b"/>
                </a:tc>
                <a:tc>
                  <a:txBody>
                    <a:bodyPr/>
                    <a:lstStyle/>
                    <a:p>
                      <a:pPr marL="0" algn="l" fontAlgn="b">
                        <a:lnSpc>
                          <a:spcPct val="120000"/>
                        </a:lnSpc>
                        <a:spcBef>
                          <a:spcPts val="600"/>
                        </a:spcBef>
                        <a:spcAft>
                          <a:spcPts val="600"/>
                        </a:spcAft>
                      </a:pPr>
                      <a:endParaRPr lang="en-US" sz="1600" b="0" i="0" u="none" strike="noStrike" dirty="0">
                        <a:solidFill>
                          <a:srgbClr val="000000"/>
                        </a:solidFill>
                        <a:effectLst/>
                        <a:latin typeface="Calibri" panose="020F0502020204030204" pitchFamily="34" charset="0"/>
                      </a:endParaRPr>
                    </a:p>
                  </a:txBody>
                  <a:tcPr anchor="b"/>
                </a:tc>
                <a:tc>
                  <a:txBody>
                    <a:bodyPr/>
                    <a:lstStyle/>
                    <a:p>
                      <a:pPr marL="0" algn="l" fontAlgn="b">
                        <a:lnSpc>
                          <a:spcPct val="120000"/>
                        </a:lnSpc>
                        <a:spcBef>
                          <a:spcPts val="600"/>
                        </a:spcBef>
                        <a:spcAft>
                          <a:spcPts val="600"/>
                        </a:spcAft>
                      </a:pPr>
                      <a:endParaRPr lang="en-US" sz="1600" b="0" i="0" u="none" strike="noStrike" dirty="0">
                        <a:solidFill>
                          <a:srgbClr val="000000"/>
                        </a:solidFill>
                        <a:effectLst/>
                        <a:latin typeface="Calibri" panose="020F0502020204030204" pitchFamily="34" charset="0"/>
                      </a:endParaRPr>
                    </a:p>
                  </a:txBody>
                  <a:tcPr anchor="b"/>
                </a:tc>
                <a:tc>
                  <a:txBody>
                    <a:bodyPr/>
                    <a:lstStyle/>
                    <a:p>
                      <a:pPr marL="0" algn="l" fontAlgn="b">
                        <a:lnSpc>
                          <a:spcPct val="120000"/>
                        </a:lnSpc>
                        <a:spcBef>
                          <a:spcPts val="600"/>
                        </a:spcBef>
                        <a:spcAft>
                          <a:spcPts val="600"/>
                        </a:spcAft>
                      </a:pPr>
                      <a:r>
                        <a:rPr lang="en-US" sz="1600" u="none" strike="noStrike">
                          <a:effectLst/>
                        </a:rPr>
                        <a:t>x</a:t>
                      </a:r>
                      <a:endParaRPr lang="en-US" sz="1600" b="0" i="0" u="none" strike="noStrike">
                        <a:solidFill>
                          <a:srgbClr val="000000"/>
                        </a:solidFill>
                        <a:effectLst/>
                        <a:latin typeface="Calibri" panose="020F0502020204030204" pitchFamily="34" charset="0"/>
                      </a:endParaRPr>
                    </a:p>
                  </a:txBody>
                  <a:tcPr anchor="b"/>
                </a:tc>
                <a:tc>
                  <a:txBody>
                    <a:bodyPr/>
                    <a:lstStyle/>
                    <a:p>
                      <a:pPr marL="0" algn="l" fontAlgn="b">
                        <a:lnSpc>
                          <a:spcPct val="120000"/>
                        </a:lnSpc>
                        <a:spcBef>
                          <a:spcPts val="600"/>
                        </a:spcBef>
                        <a:spcAft>
                          <a:spcPts val="600"/>
                        </a:spcAft>
                      </a:pPr>
                      <a:endParaRPr lang="en-US" sz="1600" b="0" i="0" u="none" strike="noStrike">
                        <a:solidFill>
                          <a:srgbClr val="000000"/>
                        </a:solidFill>
                        <a:effectLst/>
                        <a:latin typeface="Calibri" panose="020F0502020204030204" pitchFamily="34" charset="0"/>
                      </a:endParaRPr>
                    </a:p>
                  </a:txBody>
                  <a:tcPr anchor="b"/>
                </a:tc>
                <a:tc>
                  <a:txBody>
                    <a:bodyPr/>
                    <a:lstStyle/>
                    <a:p>
                      <a:pPr marL="0" algn="l" fontAlgn="b">
                        <a:lnSpc>
                          <a:spcPct val="120000"/>
                        </a:lnSpc>
                        <a:spcBef>
                          <a:spcPts val="600"/>
                        </a:spcBef>
                        <a:spcAft>
                          <a:spcPts val="600"/>
                        </a:spcAft>
                      </a:pPr>
                      <a:r>
                        <a:rPr lang="en-US" sz="1600" u="none" strike="noStrike" dirty="0">
                          <a:effectLst/>
                        </a:rPr>
                        <a:t>High pricing</a:t>
                      </a:r>
                      <a:endParaRPr lang="en-US" sz="1600" b="0" i="0" u="none" strike="noStrike" dirty="0">
                        <a:solidFill>
                          <a:srgbClr val="000000"/>
                        </a:solidFill>
                        <a:effectLst/>
                        <a:latin typeface="Calibri" panose="020F0502020204030204" pitchFamily="34" charset="0"/>
                      </a:endParaRPr>
                    </a:p>
                  </a:txBody>
                  <a:tcPr anchor="b"/>
                </a:tc>
                <a:extLst>
                  <a:ext uri="{0D108BD9-81ED-4DB2-BD59-A6C34878D82A}">
                    <a16:rowId xmlns:a16="http://schemas.microsoft.com/office/drawing/2014/main" val="1021312469"/>
                  </a:ext>
                </a:extLst>
              </a:tr>
              <a:tr h="383168">
                <a:tc>
                  <a:txBody>
                    <a:bodyPr/>
                    <a:lstStyle/>
                    <a:p>
                      <a:pPr marL="0" algn="l" fontAlgn="b">
                        <a:lnSpc>
                          <a:spcPct val="120000"/>
                        </a:lnSpc>
                        <a:spcBef>
                          <a:spcPts val="600"/>
                        </a:spcBef>
                        <a:spcAft>
                          <a:spcPts val="600"/>
                        </a:spcAft>
                      </a:pPr>
                      <a:r>
                        <a:rPr lang="en-US" sz="1600" u="none" strike="noStrike" dirty="0">
                          <a:effectLst/>
                        </a:rPr>
                        <a:t>Profitability</a:t>
                      </a:r>
                      <a:endParaRPr lang="en-US" sz="1600" b="0" i="0" u="none" strike="noStrike" dirty="0">
                        <a:solidFill>
                          <a:srgbClr val="000000"/>
                        </a:solidFill>
                        <a:effectLst/>
                        <a:latin typeface="Calibri" panose="020F0502020204030204" pitchFamily="34" charset="0"/>
                      </a:endParaRPr>
                    </a:p>
                  </a:txBody>
                  <a:tcPr anchor="b"/>
                </a:tc>
                <a:tc>
                  <a:txBody>
                    <a:bodyPr/>
                    <a:lstStyle/>
                    <a:p>
                      <a:pPr marL="0" algn="l" fontAlgn="b">
                        <a:lnSpc>
                          <a:spcPct val="120000"/>
                        </a:lnSpc>
                        <a:spcBef>
                          <a:spcPts val="600"/>
                        </a:spcBef>
                        <a:spcAft>
                          <a:spcPts val="600"/>
                        </a:spcAft>
                      </a:pPr>
                      <a:r>
                        <a:rPr lang="en-US" sz="1600" u="none" strike="noStrike" dirty="0">
                          <a:effectLst/>
                        </a:rPr>
                        <a:t>x</a:t>
                      </a:r>
                      <a:endParaRPr lang="en-US" sz="1600" b="0" i="0" u="none" strike="noStrike" dirty="0">
                        <a:solidFill>
                          <a:srgbClr val="000000"/>
                        </a:solidFill>
                        <a:effectLst/>
                        <a:latin typeface="Calibri" panose="020F0502020204030204" pitchFamily="34" charset="0"/>
                      </a:endParaRPr>
                    </a:p>
                  </a:txBody>
                  <a:tcPr anchor="b"/>
                </a:tc>
                <a:tc>
                  <a:txBody>
                    <a:bodyPr/>
                    <a:lstStyle/>
                    <a:p>
                      <a:pPr marL="0" algn="l" fontAlgn="b">
                        <a:lnSpc>
                          <a:spcPct val="120000"/>
                        </a:lnSpc>
                        <a:spcBef>
                          <a:spcPts val="600"/>
                        </a:spcBef>
                        <a:spcAft>
                          <a:spcPts val="600"/>
                        </a:spcAft>
                      </a:pPr>
                      <a:endParaRPr lang="en-US" sz="1600" b="0" i="0" u="none" strike="noStrike" dirty="0">
                        <a:solidFill>
                          <a:srgbClr val="000000"/>
                        </a:solidFill>
                        <a:effectLst/>
                        <a:latin typeface="Calibri" panose="020F0502020204030204" pitchFamily="34" charset="0"/>
                      </a:endParaRPr>
                    </a:p>
                  </a:txBody>
                  <a:tcPr anchor="b"/>
                </a:tc>
                <a:tc>
                  <a:txBody>
                    <a:bodyPr/>
                    <a:lstStyle/>
                    <a:p>
                      <a:pPr marL="0" algn="l" fontAlgn="b">
                        <a:lnSpc>
                          <a:spcPct val="120000"/>
                        </a:lnSpc>
                        <a:spcBef>
                          <a:spcPts val="600"/>
                        </a:spcBef>
                        <a:spcAft>
                          <a:spcPts val="600"/>
                        </a:spcAft>
                      </a:pPr>
                      <a:endParaRPr lang="en-US" sz="1600" b="0" i="0" u="none" strike="noStrike" dirty="0">
                        <a:solidFill>
                          <a:srgbClr val="000000"/>
                        </a:solidFill>
                        <a:effectLst/>
                        <a:latin typeface="Calibri" panose="020F0502020204030204" pitchFamily="34" charset="0"/>
                      </a:endParaRPr>
                    </a:p>
                  </a:txBody>
                  <a:tcPr anchor="b"/>
                </a:tc>
                <a:tc>
                  <a:txBody>
                    <a:bodyPr/>
                    <a:lstStyle/>
                    <a:p>
                      <a:pPr marL="0" algn="l" fontAlgn="b">
                        <a:lnSpc>
                          <a:spcPct val="120000"/>
                        </a:lnSpc>
                        <a:spcBef>
                          <a:spcPts val="600"/>
                        </a:spcBef>
                        <a:spcAft>
                          <a:spcPts val="600"/>
                        </a:spcAft>
                      </a:pPr>
                      <a:endParaRPr lang="en-US" sz="1600" b="0" i="0" u="none" strike="noStrike">
                        <a:solidFill>
                          <a:srgbClr val="000000"/>
                        </a:solidFill>
                        <a:effectLst/>
                        <a:latin typeface="Calibri" panose="020F0502020204030204" pitchFamily="34" charset="0"/>
                      </a:endParaRPr>
                    </a:p>
                  </a:txBody>
                  <a:tcPr anchor="b"/>
                </a:tc>
                <a:tc>
                  <a:txBody>
                    <a:bodyPr/>
                    <a:lstStyle/>
                    <a:p>
                      <a:pPr marL="0" algn="l" fontAlgn="b">
                        <a:lnSpc>
                          <a:spcPct val="120000"/>
                        </a:lnSpc>
                        <a:spcBef>
                          <a:spcPts val="600"/>
                        </a:spcBef>
                        <a:spcAft>
                          <a:spcPts val="600"/>
                        </a:spcAft>
                      </a:pPr>
                      <a:r>
                        <a:rPr lang="en-US" sz="1600" u="none" strike="noStrike" dirty="0">
                          <a:effectLst/>
                        </a:rPr>
                        <a:t>Very profitable and stable</a:t>
                      </a:r>
                      <a:endParaRPr lang="en-US" sz="1600" b="0" i="0" u="none" strike="noStrike" dirty="0">
                        <a:solidFill>
                          <a:srgbClr val="000000"/>
                        </a:solidFill>
                        <a:effectLst/>
                        <a:latin typeface="Calibri" panose="020F0502020204030204" pitchFamily="34" charset="0"/>
                      </a:endParaRPr>
                    </a:p>
                  </a:txBody>
                  <a:tcPr anchor="b"/>
                </a:tc>
                <a:extLst>
                  <a:ext uri="{0D108BD9-81ED-4DB2-BD59-A6C34878D82A}">
                    <a16:rowId xmlns:a16="http://schemas.microsoft.com/office/drawing/2014/main" val="3632279072"/>
                  </a:ext>
                </a:extLst>
              </a:tr>
              <a:tr h="680965">
                <a:tc>
                  <a:txBody>
                    <a:bodyPr/>
                    <a:lstStyle/>
                    <a:p>
                      <a:pPr marL="0" algn="l" fontAlgn="b">
                        <a:lnSpc>
                          <a:spcPct val="120000"/>
                        </a:lnSpc>
                        <a:spcBef>
                          <a:spcPts val="600"/>
                        </a:spcBef>
                        <a:spcAft>
                          <a:spcPts val="600"/>
                        </a:spcAft>
                      </a:pPr>
                      <a:r>
                        <a:rPr lang="en-US" sz="1600" u="none" strike="noStrike" dirty="0">
                          <a:effectLst/>
                        </a:rPr>
                        <a:t>Bargain power</a:t>
                      </a:r>
                      <a:endParaRPr lang="en-US" sz="1600" b="0" i="0" u="none" strike="noStrike" dirty="0">
                        <a:solidFill>
                          <a:srgbClr val="000000"/>
                        </a:solidFill>
                        <a:effectLst/>
                        <a:latin typeface="Calibri" panose="020F0502020204030204" pitchFamily="34" charset="0"/>
                      </a:endParaRPr>
                    </a:p>
                  </a:txBody>
                  <a:tcPr anchor="b"/>
                </a:tc>
                <a:tc>
                  <a:txBody>
                    <a:bodyPr/>
                    <a:lstStyle/>
                    <a:p>
                      <a:pPr marL="0" algn="l" fontAlgn="b">
                        <a:lnSpc>
                          <a:spcPct val="120000"/>
                        </a:lnSpc>
                        <a:spcBef>
                          <a:spcPts val="600"/>
                        </a:spcBef>
                        <a:spcAft>
                          <a:spcPts val="600"/>
                        </a:spcAft>
                      </a:pPr>
                      <a:endParaRPr lang="en-US" sz="1600" b="0" i="0" u="none" strike="noStrike">
                        <a:solidFill>
                          <a:srgbClr val="000000"/>
                        </a:solidFill>
                        <a:effectLst/>
                        <a:latin typeface="Calibri" panose="020F0502020204030204" pitchFamily="34" charset="0"/>
                      </a:endParaRPr>
                    </a:p>
                  </a:txBody>
                  <a:tcPr anchor="b"/>
                </a:tc>
                <a:tc>
                  <a:txBody>
                    <a:bodyPr/>
                    <a:lstStyle/>
                    <a:p>
                      <a:pPr marL="0" algn="l" fontAlgn="b">
                        <a:lnSpc>
                          <a:spcPct val="120000"/>
                        </a:lnSpc>
                        <a:spcBef>
                          <a:spcPts val="600"/>
                        </a:spcBef>
                        <a:spcAft>
                          <a:spcPts val="600"/>
                        </a:spcAft>
                      </a:pPr>
                      <a:endParaRPr lang="en-US" sz="1600" b="0" i="0" u="none" strike="noStrike" dirty="0">
                        <a:solidFill>
                          <a:srgbClr val="000000"/>
                        </a:solidFill>
                        <a:effectLst/>
                        <a:latin typeface="Calibri" panose="020F0502020204030204" pitchFamily="34" charset="0"/>
                      </a:endParaRPr>
                    </a:p>
                  </a:txBody>
                  <a:tcPr anchor="b"/>
                </a:tc>
                <a:tc>
                  <a:txBody>
                    <a:bodyPr/>
                    <a:lstStyle/>
                    <a:p>
                      <a:pPr marL="0" algn="l" fontAlgn="b">
                        <a:lnSpc>
                          <a:spcPct val="120000"/>
                        </a:lnSpc>
                        <a:spcBef>
                          <a:spcPts val="600"/>
                        </a:spcBef>
                        <a:spcAft>
                          <a:spcPts val="600"/>
                        </a:spcAft>
                      </a:pPr>
                      <a:endParaRPr lang="en-US" sz="1600" b="0" i="0" u="none" strike="noStrike" dirty="0">
                        <a:solidFill>
                          <a:srgbClr val="000000"/>
                        </a:solidFill>
                        <a:effectLst/>
                        <a:latin typeface="Calibri" panose="020F0502020204030204" pitchFamily="34" charset="0"/>
                      </a:endParaRPr>
                    </a:p>
                  </a:txBody>
                  <a:tcPr anchor="b"/>
                </a:tc>
                <a:tc>
                  <a:txBody>
                    <a:bodyPr/>
                    <a:lstStyle/>
                    <a:p>
                      <a:pPr marL="0" algn="l" fontAlgn="b">
                        <a:lnSpc>
                          <a:spcPct val="120000"/>
                        </a:lnSpc>
                        <a:spcBef>
                          <a:spcPts val="600"/>
                        </a:spcBef>
                        <a:spcAft>
                          <a:spcPts val="600"/>
                        </a:spcAft>
                      </a:pPr>
                      <a:r>
                        <a:rPr lang="en-US" sz="1600" u="none" strike="noStrike" dirty="0">
                          <a:effectLst/>
                        </a:rPr>
                        <a:t>x</a:t>
                      </a:r>
                      <a:endParaRPr lang="en-US" sz="1600" b="0" i="0" u="none" strike="noStrike" dirty="0">
                        <a:solidFill>
                          <a:srgbClr val="000000"/>
                        </a:solidFill>
                        <a:effectLst/>
                        <a:latin typeface="Calibri" panose="020F0502020204030204" pitchFamily="34" charset="0"/>
                      </a:endParaRPr>
                    </a:p>
                  </a:txBody>
                  <a:tcPr anchor="b"/>
                </a:tc>
                <a:tc>
                  <a:txBody>
                    <a:bodyPr/>
                    <a:lstStyle/>
                    <a:p>
                      <a:pPr marL="0" algn="l" fontAlgn="b">
                        <a:lnSpc>
                          <a:spcPct val="120000"/>
                        </a:lnSpc>
                        <a:spcBef>
                          <a:spcPts val="600"/>
                        </a:spcBef>
                        <a:spcAft>
                          <a:spcPts val="600"/>
                        </a:spcAft>
                      </a:pPr>
                      <a:r>
                        <a:rPr lang="en-US" sz="1600" u="none" strike="noStrike" dirty="0">
                          <a:effectLst/>
                        </a:rPr>
                        <a:t>Intel is used to making its own chips but not a contract manufacturer.</a:t>
                      </a:r>
                    </a:p>
                  </a:txBody>
                  <a:tcPr anchor="b"/>
                </a:tc>
                <a:extLst>
                  <a:ext uri="{0D108BD9-81ED-4DB2-BD59-A6C34878D82A}">
                    <a16:rowId xmlns:a16="http://schemas.microsoft.com/office/drawing/2014/main" val="4108933234"/>
                  </a:ext>
                </a:extLst>
              </a:tr>
              <a:tr h="383168">
                <a:tc>
                  <a:txBody>
                    <a:bodyPr/>
                    <a:lstStyle/>
                    <a:p>
                      <a:pPr marL="0" algn="l" fontAlgn="b">
                        <a:lnSpc>
                          <a:spcPct val="120000"/>
                        </a:lnSpc>
                        <a:spcBef>
                          <a:spcPts val="600"/>
                        </a:spcBef>
                        <a:spcAft>
                          <a:spcPts val="600"/>
                        </a:spcAft>
                      </a:pPr>
                      <a:r>
                        <a:rPr lang="en-US" sz="1600" u="none" strike="noStrike">
                          <a:effectLst/>
                        </a:rPr>
                        <a:t>Financially healthy / robust</a:t>
                      </a:r>
                      <a:endParaRPr lang="en-US" sz="1600" b="0" i="0" u="none" strike="noStrike">
                        <a:solidFill>
                          <a:srgbClr val="000000"/>
                        </a:solidFill>
                        <a:effectLst/>
                        <a:latin typeface="Calibri" panose="020F0502020204030204" pitchFamily="34" charset="0"/>
                      </a:endParaRPr>
                    </a:p>
                  </a:txBody>
                  <a:tcPr anchor="b"/>
                </a:tc>
                <a:tc>
                  <a:txBody>
                    <a:bodyPr/>
                    <a:lstStyle/>
                    <a:p>
                      <a:pPr marL="0" algn="l" fontAlgn="b">
                        <a:lnSpc>
                          <a:spcPct val="120000"/>
                        </a:lnSpc>
                        <a:spcBef>
                          <a:spcPts val="600"/>
                        </a:spcBef>
                        <a:spcAft>
                          <a:spcPts val="600"/>
                        </a:spcAft>
                      </a:pPr>
                      <a:r>
                        <a:rPr lang="en-US" sz="1600" u="none" strike="noStrike" dirty="0">
                          <a:effectLst/>
                        </a:rPr>
                        <a:t>x</a:t>
                      </a:r>
                      <a:endParaRPr lang="en-US" sz="1600" b="0" i="0" u="none" strike="noStrike" dirty="0">
                        <a:solidFill>
                          <a:srgbClr val="000000"/>
                        </a:solidFill>
                        <a:effectLst/>
                        <a:latin typeface="Calibri" panose="020F0502020204030204" pitchFamily="34" charset="0"/>
                      </a:endParaRPr>
                    </a:p>
                  </a:txBody>
                  <a:tcPr anchor="b"/>
                </a:tc>
                <a:tc>
                  <a:txBody>
                    <a:bodyPr/>
                    <a:lstStyle/>
                    <a:p>
                      <a:pPr marL="0" algn="l" fontAlgn="b">
                        <a:lnSpc>
                          <a:spcPct val="120000"/>
                        </a:lnSpc>
                        <a:spcBef>
                          <a:spcPts val="600"/>
                        </a:spcBef>
                        <a:spcAft>
                          <a:spcPts val="600"/>
                        </a:spcAft>
                      </a:pPr>
                      <a:endParaRPr lang="en-US" sz="1600" b="0" i="0" u="none" strike="noStrike">
                        <a:solidFill>
                          <a:srgbClr val="000000"/>
                        </a:solidFill>
                        <a:effectLst/>
                        <a:latin typeface="Calibri" panose="020F0502020204030204" pitchFamily="34" charset="0"/>
                      </a:endParaRPr>
                    </a:p>
                  </a:txBody>
                  <a:tcPr anchor="b"/>
                </a:tc>
                <a:tc>
                  <a:txBody>
                    <a:bodyPr/>
                    <a:lstStyle/>
                    <a:p>
                      <a:pPr marL="0" algn="l" fontAlgn="b">
                        <a:lnSpc>
                          <a:spcPct val="120000"/>
                        </a:lnSpc>
                        <a:spcBef>
                          <a:spcPts val="600"/>
                        </a:spcBef>
                        <a:spcAft>
                          <a:spcPts val="600"/>
                        </a:spcAft>
                      </a:pPr>
                      <a:endParaRPr lang="en-US" sz="1600" b="0" i="0" u="none" strike="noStrike">
                        <a:solidFill>
                          <a:srgbClr val="000000"/>
                        </a:solidFill>
                        <a:effectLst/>
                        <a:latin typeface="Calibri" panose="020F0502020204030204" pitchFamily="34" charset="0"/>
                      </a:endParaRPr>
                    </a:p>
                  </a:txBody>
                  <a:tcPr anchor="b"/>
                </a:tc>
                <a:tc>
                  <a:txBody>
                    <a:bodyPr/>
                    <a:lstStyle/>
                    <a:p>
                      <a:pPr marL="0" algn="l" fontAlgn="b">
                        <a:lnSpc>
                          <a:spcPct val="120000"/>
                        </a:lnSpc>
                        <a:spcBef>
                          <a:spcPts val="600"/>
                        </a:spcBef>
                        <a:spcAft>
                          <a:spcPts val="600"/>
                        </a:spcAft>
                      </a:pPr>
                      <a:endParaRPr lang="en-US" sz="1600" b="0" i="0" u="none" strike="noStrike">
                        <a:solidFill>
                          <a:srgbClr val="000000"/>
                        </a:solidFill>
                        <a:effectLst/>
                        <a:latin typeface="Calibri" panose="020F0502020204030204" pitchFamily="34" charset="0"/>
                      </a:endParaRPr>
                    </a:p>
                  </a:txBody>
                  <a:tcPr anchor="b"/>
                </a:tc>
                <a:tc>
                  <a:txBody>
                    <a:bodyPr/>
                    <a:lstStyle/>
                    <a:p>
                      <a:pPr marL="0" algn="l" fontAlgn="b">
                        <a:lnSpc>
                          <a:spcPct val="120000"/>
                        </a:lnSpc>
                        <a:spcBef>
                          <a:spcPts val="600"/>
                        </a:spcBef>
                        <a:spcAft>
                          <a:spcPts val="600"/>
                        </a:spcAft>
                      </a:pPr>
                      <a:r>
                        <a:rPr lang="en-US" sz="1600" u="none" strike="noStrike" dirty="0">
                          <a:effectLst/>
                        </a:rPr>
                        <a:t>low risks, both short and long term</a:t>
                      </a:r>
                      <a:endParaRPr lang="en-US" sz="1600" b="0" i="0" u="none" strike="noStrike" dirty="0">
                        <a:solidFill>
                          <a:srgbClr val="000000"/>
                        </a:solidFill>
                        <a:effectLst/>
                        <a:latin typeface="Calibri" panose="020F0502020204030204" pitchFamily="34" charset="0"/>
                      </a:endParaRPr>
                    </a:p>
                  </a:txBody>
                  <a:tcPr anchor="b"/>
                </a:tc>
                <a:extLst>
                  <a:ext uri="{0D108BD9-81ED-4DB2-BD59-A6C34878D82A}">
                    <a16:rowId xmlns:a16="http://schemas.microsoft.com/office/drawing/2014/main" val="4001556804"/>
                  </a:ext>
                </a:extLst>
              </a:tr>
              <a:tr h="493035">
                <a:tc>
                  <a:txBody>
                    <a:bodyPr/>
                    <a:lstStyle/>
                    <a:p>
                      <a:pPr marL="0" algn="l" fontAlgn="b">
                        <a:lnSpc>
                          <a:spcPct val="120000"/>
                        </a:lnSpc>
                        <a:spcBef>
                          <a:spcPts val="600"/>
                        </a:spcBef>
                        <a:spcAft>
                          <a:spcPts val="600"/>
                        </a:spcAft>
                      </a:pPr>
                      <a:r>
                        <a:rPr lang="en-US" sz="1600" u="none" strike="noStrike">
                          <a:effectLst/>
                        </a:rPr>
                        <a:t>Leaks &amp; competition</a:t>
                      </a:r>
                      <a:endParaRPr lang="en-US" sz="1600" b="0" i="0" u="none" strike="noStrike">
                        <a:solidFill>
                          <a:srgbClr val="000000"/>
                        </a:solidFill>
                        <a:effectLst/>
                        <a:latin typeface="Calibri" panose="020F0502020204030204" pitchFamily="34" charset="0"/>
                      </a:endParaRPr>
                    </a:p>
                  </a:txBody>
                  <a:tcPr anchor="b"/>
                </a:tc>
                <a:tc>
                  <a:txBody>
                    <a:bodyPr/>
                    <a:lstStyle/>
                    <a:p>
                      <a:pPr marL="0" algn="l" fontAlgn="b">
                        <a:lnSpc>
                          <a:spcPct val="120000"/>
                        </a:lnSpc>
                        <a:spcBef>
                          <a:spcPts val="600"/>
                        </a:spcBef>
                        <a:spcAft>
                          <a:spcPts val="600"/>
                        </a:spcAft>
                      </a:pPr>
                      <a:r>
                        <a:rPr lang="en-US" sz="1600" u="none" strike="noStrike">
                          <a:effectLst/>
                        </a:rPr>
                        <a:t>x</a:t>
                      </a:r>
                      <a:endParaRPr lang="en-US" sz="1600" b="0" i="0" u="none" strike="noStrike">
                        <a:solidFill>
                          <a:srgbClr val="000000"/>
                        </a:solidFill>
                        <a:effectLst/>
                        <a:latin typeface="Calibri" panose="020F0502020204030204" pitchFamily="34" charset="0"/>
                      </a:endParaRPr>
                    </a:p>
                  </a:txBody>
                  <a:tcPr anchor="b"/>
                </a:tc>
                <a:tc>
                  <a:txBody>
                    <a:bodyPr/>
                    <a:lstStyle/>
                    <a:p>
                      <a:pPr marL="0" algn="l" fontAlgn="b">
                        <a:lnSpc>
                          <a:spcPct val="120000"/>
                        </a:lnSpc>
                        <a:spcBef>
                          <a:spcPts val="600"/>
                        </a:spcBef>
                        <a:spcAft>
                          <a:spcPts val="600"/>
                        </a:spcAft>
                      </a:pPr>
                      <a:endParaRPr lang="en-US" sz="1600" b="0" i="0" u="none" strike="noStrike">
                        <a:solidFill>
                          <a:srgbClr val="000000"/>
                        </a:solidFill>
                        <a:effectLst/>
                        <a:latin typeface="Calibri" panose="020F0502020204030204" pitchFamily="34" charset="0"/>
                      </a:endParaRPr>
                    </a:p>
                  </a:txBody>
                  <a:tcPr anchor="b"/>
                </a:tc>
                <a:tc>
                  <a:txBody>
                    <a:bodyPr/>
                    <a:lstStyle/>
                    <a:p>
                      <a:pPr marL="0" algn="l" fontAlgn="b">
                        <a:lnSpc>
                          <a:spcPct val="120000"/>
                        </a:lnSpc>
                        <a:spcBef>
                          <a:spcPts val="600"/>
                        </a:spcBef>
                        <a:spcAft>
                          <a:spcPts val="600"/>
                        </a:spcAft>
                      </a:pPr>
                      <a:endParaRPr lang="en-US" sz="1600" b="0" i="0" u="none" strike="noStrike">
                        <a:solidFill>
                          <a:srgbClr val="000000"/>
                        </a:solidFill>
                        <a:effectLst/>
                        <a:latin typeface="Calibri" panose="020F0502020204030204" pitchFamily="34" charset="0"/>
                      </a:endParaRPr>
                    </a:p>
                  </a:txBody>
                  <a:tcPr anchor="b"/>
                </a:tc>
                <a:tc>
                  <a:txBody>
                    <a:bodyPr/>
                    <a:lstStyle/>
                    <a:p>
                      <a:pPr marL="0" algn="l" fontAlgn="b">
                        <a:lnSpc>
                          <a:spcPct val="120000"/>
                        </a:lnSpc>
                        <a:spcBef>
                          <a:spcPts val="600"/>
                        </a:spcBef>
                        <a:spcAft>
                          <a:spcPts val="600"/>
                        </a:spcAft>
                      </a:pPr>
                      <a:endParaRPr lang="en-US" sz="1600" b="0" i="0" u="none" strike="noStrike">
                        <a:solidFill>
                          <a:srgbClr val="000000"/>
                        </a:solidFill>
                        <a:effectLst/>
                        <a:latin typeface="Calibri" panose="020F0502020204030204" pitchFamily="34" charset="0"/>
                      </a:endParaRPr>
                    </a:p>
                  </a:txBody>
                  <a:tcPr anchor="b"/>
                </a:tc>
                <a:tc>
                  <a:txBody>
                    <a:bodyPr/>
                    <a:lstStyle/>
                    <a:p>
                      <a:pPr marL="0" algn="l" fontAlgn="b">
                        <a:lnSpc>
                          <a:spcPct val="120000"/>
                        </a:lnSpc>
                        <a:spcBef>
                          <a:spcPts val="600"/>
                        </a:spcBef>
                        <a:spcAft>
                          <a:spcPts val="600"/>
                        </a:spcAft>
                      </a:pPr>
                      <a:r>
                        <a:rPr lang="en-US" sz="1600" u="none" strike="noStrike" dirty="0">
                          <a:effectLst/>
                        </a:rPr>
                        <a:t>Will not compete with Apple.</a:t>
                      </a:r>
                      <a:endParaRPr lang="en-US" sz="1600" b="0" i="0" u="none" strike="noStrike" dirty="0">
                        <a:solidFill>
                          <a:srgbClr val="000000"/>
                        </a:solidFill>
                        <a:effectLst/>
                        <a:latin typeface="Calibri" panose="020F0502020204030204" pitchFamily="34" charset="0"/>
                      </a:endParaRPr>
                    </a:p>
                  </a:txBody>
                  <a:tcPr anchor="b"/>
                </a:tc>
                <a:extLst>
                  <a:ext uri="{0D108BD9-81ED-4DB2-BD59-A6C34878D82A}">
                    <a16:rowId xmlns:a16="http://schemas.microsoft.com/office/drawing/2014/main" val="3928763546"/>
                  </a:ext>
                </a:extLst>
              </a:tr>
            </a:tbl>
          </a:graphicData>
        </a:graphic>
      </p:graphicFrame>
    </p:spTree>
    <p:extLst>
      <p:ext uri="{BB962C8B-B14F-4D97-AF65-F5344CB8AC3E}">
        <p14:creationId xmlns:p14="http://schemas.microsoft.com/office/powerpoint/2010/main" val="24384336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9EB3C-32C9-4314-849A-94AAE7266EA5}"/>
              </a:ext>
            </a:extLst>
          </p:cNvPr>
          <p:cNvSpPr>
            <a:spLocks noGrp="1"/>
          </p:cNvSpPr>
          <p:nvPr>
            <p:ph type="title"/>
          </p:nvPr>
        </p:nvSpPr>
        <p:spPr/>
        <p:txBody>
          <a:bodyPr wrap="square" anchor="ctr">
            <a:normAutofit/>
          </a:bodyPr>
          <a:lstStyle/>
          <a:p>
            <a:r>
              <a:rPr lang="en-US" dirty="0"/>
              <a:t>Summary Score Sheet</a:t>
            </a:r>
          </a:p>
        </p:txBody>
      </p:sp>
      <p:graphicFrame>
        <p:nvGraphicFramePr>
          <p:cNvPr id="4" name="Content Placeholder 3">
            <a:extLst>
              <a:ext uri="{FF2B5EF4-FFF2-40B4-BE49-F238E27FC236}">
                <a16:creationId xmlns:a16="http://schemas.microsoft.com/office/drawing/2014/main" id="{3D1B4608-244A-4117-987F-FFB03086D6DE}"/>
              </a:ext>
            </a:extLst>
          </p:cNvPr>
          <p:cNvGraphicFramePr>
            <a:graphicFrameLocks noGrp="1"/>
          </p:cNvGraphicFramePr>
          <p:nvPr>
            <p:ph idx="1"/>
            <p:extLst>
              <p:ext uri="{D42A27DB-BD31-4B8C-83A1-F6EECF244321}">
                <p14:modId xmlns:p14="http://schemas.microsoft.com/office/powerpoint/2010/main" val="1779794354"/>
              </p:ext>
            </p:extLst>
          </p:nvPr>
        </p:nvGraphicFramePr>
        <p:xfrm>
          <a:off x="609600" y="1866900"/>
          <a:ext cx="10972797" cy="4203513"/>
        </p:xfrm>
        <a:graphic>
          <a:graphicData uri="http://schemas.openxmlformats.org/drawingml/2006/table">
            <a:tbl>
              <a:tblPr firstRow="1" bandCol="1">
                <a:tableStyleId>{93296810-A885-4BE3-A3E7-6D5BEEA58F35}</a:tableStyleId>
              </a:tblPr>
              <a:tblGrid>
                <a:gridCol w="3194348">
                  <a:extLst>
                    <a:ext uri="{9D8B030D-6E8A-4147-A177-3AD203B41FA5}">
                      <a16:colId xmlns:a16="http://schemas.microsoft.com/office/drawing/2014/main" val="300294363"/>
                    </a:ext>
                  </a:extLst>
                </a:gridCol>
                <a:gridCol w="1440386">
                  <a:extLst>
                    <a:ext uri="{9D8B030D-6E8A-4147-A177-3AD203B41FA5}">
                      <a16:colId xmlns:a16="http://schemas.microsoft.com/office/drawing/2014/main" val="976518546"/>
                    </a:ext>
                  </a:extLst>
                </a:gridCol>
                <a:gridCol w="1672215">
                  <a:extLst>
                    <a:ext uri="{9D8B030D-6E8A-4147-A177-3AD203B41FA5}">
                      <a16:colId xmlns:a16="http://schemas.microsoft.com/office/drawing/2014/main" val="3501708113"/>
                    </a:ext>
                  </a:extLst>
                </a:gridCol>
                <a:gridCol w="1544098">
                  <a:extLst>
                    <a:ext uri="{9D8B030D-6E8A-4147-A177-3AD203B41FA5}">
                      <a16:colId xmlns:a16="http://schemas.microsoft.com/office/drawing/2014/main" val="776253140"/>
                    </a:ext>
                  </a:extLst>
                </a:gridCol>
                <a:gridCol w="1440386">
                  <a:extLst>
                    <a:ext uri="{9D8B030D-6E8A-4147-A177-3AD203B41FA5}">
                      <a16:colId xmlns:a16="http://schemas.microsoft.com/office/drawing/2014/main" val="4065968285"/>
                    </a:ext>
                  </a:extLst>
                </a:gridCol>
                <a:gridCol w="1681364">
                  <a:extLst>
                    <a:ext uri="{9D8B030D-6E8A-4147-A177-3AD203B41FA5}">
                      <a16:colId xmlns:a16="http://schemas.microsoft.com/office/drawing/2014/main" val="3732130640"/>
                    </a:ext>
                  </a:extLst>
                </a:gridCol>
              </a:tblGrid>
              <a:tr h="568205">
                <a:tc>
                  <a:txBody>
                    <a:bodyPr/>
                    <a:lstStyle/>
                    <a:p>
                      <a:pPr algn="l" fontAlgn="b"/>
                      <a:endParaRPr lang="en-US" sz="1800" b="0" i="0" u="none" strike="noStrike" dirty="0">
                        <a:solidFill>
                          <a:srgbClr val="000000"/>
                        </a:solidFill>
                        <a:effectLst/>
                        <a:latin typeface="Calibri" panose="020F0502020204030204" pitchFamily="34" charset="0"/>
                      </a:endParaRPr>
                    </a:p>
                  </a:txBody>
                  <a:tcPr anchor="b"/>
                </a:tc>
                <a:tc>
                  <a:txBody>
                    <a:bodyPr/>
                    <a:lstStyle/>
                    <a:p>
                      <a:pPr algn="l" fontAlgn="b"/>
                      <a:r>
                        <a:rPr lang="en-US" sz="1800" u="none" strike="noStrike">
                          <a:effectLst/>
                        </a:rPr>
                        <a:t>Intel</a:t>
                      </a:r>
                      <a:endParaRPr lang="en-US" sz="1800" b="0" i="0" u="none" strike="noStrike">
                        <a:solidFill>
                          <a:srgbClr val="000000"/>
                        </a:solidFill>
                        <a:effectLst/>
                        <a:latin typeface="Calibri" panose="020F0502020204030204" pitchFamily="34" charset="0"/>
                      </a:endParaRPr>
                    </a:p>
                  </a:txBody>
                  <a:tcPr anchor="b"/>
                </a:tc>
                <a:tc>
                  <a:txBody>
                    <a:bodyPr/>
                    <a:lstStyle/>
                    <a:p>
                      <a:pPr algn="l" fontAlgn="b"/>
                      <a:r>
                        <a:rPr lang="en-US" sz="1800" u="none" strike="noStrike">
                          <a:effectLst/>
                        </a:rPr>
                        <a:t>Qualcomm</a:t>
                      </a:r>
                      <a:endParaRPr lang="en-US" sz="1800" b="0" i="0" u="none" strike="noStrike">
                        <a:solidFill>
                          <a:srgbClr val="000000"/>
                        </a:solidFill>
                        <a:effectLst/>
                        <a:latin typeface="Calibri" panose="020F0502020204030204" pitchFamily="34" charset="0"/>
                      </a:endParaRPr>
                    </a:p>
                  </a:txBody>
                  <a:tcPr anchor="b"/>
                </a:tc>
                <a:tc>
                  <a:txBody>
                    <a:bodyPr/>
                    <a:lstStyle/>
                    <a:p>
                      <a:pPr algn="l" fontAlgn="b"/>
                      <a:r>
                        <a:rPr lang="en-US" sz="1800" u="none" strike="noStrike">
                          <a:effectLst/>
                        </a:rPr>
                        <a:t>Global Foundries</a:t>
                      </a:r>
                      <a:endParaRPr lang="en-US" sz="1800" b="0" i="0" u="none" strike="noStrike">
                        <a:solidFill>
                          <a:srgbClr val="000000"/>
                        </a:solidFill>
                        <a:effectLst/>
                        <a:latin typeface="Calibri" panose="020F0502020204030204" pitchFamily="34" charset="0"/>
                      </a:endParaRPr>
                    </a:p>
                  </a:txBody>
                  <a:tcPr anchor="b"/>
                </a:tc>
                <a:tc>
                  <a:txBody>
                    <a:bodyPr/>
                    <a:lstStyle/>
                    <a:p>
                      <a:pPr algn="l" fontAlgn="b"/>
                      <a:r>
                        <a:rPr lang="en-US" sz="1800" u="none" strike="noStrike">
                          <a:effectLst/>
                        </a:rPr>
                        <a:t>TSMC</a:t>
                      </a:r>
                      <a:endParaRPr lang="en-US" sz="1800" b="0" i="0" u="none" strike="noStrike">
                        <a:solidFill>
                          <a:srgbClr val="000000"/>
                        </a:solidFill>
                        <a:effectLst/>
                        <a:latin typeface="Calibri" panose="020F0502020204030204" pitchFamily="34" charset="0"/>
                      </a:endParaRPr>
                    </a:p>
                  </a:txBody>
                  <a:tcPr anchor="b"/>
                </a:tc>
                <a:tc>
                  <a:txBody>
                    <a:bodyPr/>
                    <a:lstStyle/>
                    <a:p>
                      <a:pPr algn="l" fontAlgn="b"/>
                      <a:r>
                        <a:rPr lang="en-US" sz="1800" u="none" strike="noStrike">
                          <a:effectLst/>
                        </a:rPr>
                        <a:t>Samsung Electronics</a:t>
                      </a:r>
                      <a:endParaRPr lang="en-US" sz="1800" b="0" i="0" u="none" strike="noStrike">
                        <a:solidFill>
                          <a:srgbClr val="000000"/>
                        </a:solidFill>
                        <a:effectLst/>
                        <a:latin typeface="Calibri" panose="020F0502020204030204" pitchFamily="34" charset="0"/>
                      </a:endParaRPr>
                    </a:p>
                  </a:txBody>
                  <a:tcPr anchor="b"/>
                </a:tc>
                <a:extLst>
                  <a:ext uri="{0D108BD9-81ED-4DB2-BD59-A6C34878D82A}">
                    <a16:rowId xmlns:a16="http://schemas.microsoft.com/office/drawing/2014/main" val="2552415183"/>
                  </a:ext>
                </a:extLst>
              </a:tr>
              <a:tr h="568205">
                <a:tc>
                  <a:txBody>
                    <a:bodyPr/>
                    <a:lstStyle/>
                    <a:p>
                      <a:pPr algn="l" fontAlgn="b">
                        <a:lnSpc>
                          <a:spcPct val="120000"/>
                        </a:lnSpc>
                        <a:spcBef>
                          <a:spcPts val="600"/>
                        </a:spcBef>
                        <a:spcAft>
                          <a:spcPts val="600"/>
                        </a:spcAft>
                      </a:pPr>
                      <a:r>
                        <a:rPr lang="en-US" sz="1800" u="none" strike="noStrike" dirty="0">
                          <a:effectLst/>
                        </a:rPr>
                        <a:t>Innovative, technological / engineering capability</a:t>
                      </a:r>
                      <a:endParaRPr lang="en-US" sz="1800" b="0" i="0" u="none" strike="noStrike" dirty="0">
                        <a:solidFill>
                          <a:srgbClr val="000000"/>
                        </a:solidFill>
                        <a:effectLst/>
                        <a:latin typeface="Calibri" panose="020F0502020204030204" pitchFamily="34" charset="0"/>
                      </a:endParaRPr>
                    </a:p>
                  </a:txBody>
                  <a:tcPr anchor="b"/>
                </a:tc>
                <a:tc>
                  <a:txBody>
                    <a:bodyPr/>
                    <a:lstStyle/>
                    <a:p>
                      <a:pPr algn="l" fontAlgn="b">
                        <a:spcBef>
                          <a:spcPts val="600"/>
                        </a:spcBef>
                        <a:spcAft>
                          <a:spcPts val="600"/>
                        </a:spcAft>
                      </a:pPr>
                      <a:r>
                        <a:rPr lang="en-US" sz="1800" u="none" strike="noStrike" dirty="0">
                          <a:effectLst/>
                          <a:highlight>
                            <a:srgbClr val="00FF00"/>
                          </a:highlight>
                        </a:rPr>
                        <a:t>Excellent</a:t>
                      </a:r>
                      <a:endParaRPr lang="en-US" sz="1800" b="0" i="0" u="none" strike="noStrike" dirty="0">
                        <a:solidFill>
                          <a:srgbClr val="000000"/>
                        </a:solidFill>
                        <a:effectLst/>
                        <a:highlight>
                          <a:srgbClr val="00FF00"/>
                        </a:highlight>
                        <a:latin typeface="Calibri" panose="020F0502020204030204" pitchFamily="34" charset="0"/>
                      </a:endParaRPr>
                    </a:p>
                  </a:txBody>
                  <a:tcPr anchor="b"/>
                </a:tc>
                <a:tc>
                  <a:txBody>
                    <a:bodyPr/>
                    <a:lstStyle/>
                    <a:p>
                      <a:pPr algn="l" fontAlgn="b">
                        <a:spcBef>
                          <a:spcPts val="600"/>
                        </a:spcBef>
                        <a:spcAft>
                          <a:spcPts val="600"/>
                        </a:spcAft>
                      </a:pPr>
                      <a:r>
                        <a:rPr lang="en-US" sz="1800" u="none" strike="noStrike" dirty="0">
                          <a:effectLst/>
                          <a:highlight>
                            <a:srgbClr val="00FF00"/>
                          </a:highlight>
                        </a:rPr>
                        <a:t>Excellent</a:t>
                      </a:r>
                      <a:endParaRPr lang="en-US" sz="1800" b="0" i="0" u="none" strike="noStrike" dirty="0">
                        <a:solidFill>
                          <a:srgbClr val="000000"/>
                        </a:solidFill>
                        <a:effectLst/>
                        <a:highlight>
                          <a:srgbClr val="00FF00"/>
                        </a:highlight>
                        <a:latin typeface="Calibri" panose="020F0502020204030204" pitchFamily="34" charset="0"/>
                      </a:endParaRPr>
                    </a:p>
                  </a:txBody>
                  <a:tcPr anchor="b"/>
                </a:tc>
                <a:tc>
                  <a:txBody>
                    <a:bodyPr/>
                    <a:lstStyle/>
                    <a:p>
                      <a:pPr algn="l" fontAlgn="b">
                        <a:spcBef>
                          <a:spcPts val="600"/>
                        </a:spcBef>
                        <a:spcAft>
                          <a:spcPts val="600"/>
                        </a:spcAft>
                      </a:pPr>
                      <a:r>
                        <a:rPr lang="en-US" sz="1800" u="none" strike="noStrike" dirty="0">
                          <a:effectLst/>
                          <a:highlight>
                            <a:srgbClr val="00FF00"/>
                          </a:highlight>
                        </a:rPr>
                        <a:t>Excellent</a:t>
                      </a:r>
                      <a:endParaRPr lang="en-US" sz="1800" b="0" i="0" u="none" strike="noStrike" dirty="0">
                        <a:solidFill>
                          <a:srgbClr val="000000"/>
                        </a:solidFill>
                        <a:effectLst/>
                        <a:highlight>
                          <a:srgbClr val="00FF00"/>
                        </a:highlight>
                        <a:latin typeface="Calibri" panose="020F0502020204030204" pitchFamily="34" charset="0"/>
                      </a:endParaRPr>
                    </a:p>
                  </a:txBody>
                  <a:tcPr anchor="b"/>
                </a:tc>
                <a:tc>
                  <a:txBody>
                    <a:bodyPr/>
                    <a:lstStyle/>
                    <a:p>
                      <a:pPr algn="l" fontAlgn="b">
                        <a:spcBef>
                          <a:spcPts val="600"/>
                        </a:spcBef>
                        <a:spcAft>
                          <a:spcPts val="600"/>
                        </a:spcAft>
                      </a:pPr>
                      <a:r>
                        <a:rPr lang="en-US" sz="1800" u="none" strike="noStrike" dirty="0">
                          <a:effectLst/>
                          <a:highlight>
                            <a:srgbClr val="00FF00"/>
                          </a:highlight>
                        </a:rPr>
                        <a:t>Excellent</a:t>
                      </a:r>
                      <a:endParaRPr lang="en-US" sz="1800" b="0" i="0" u="none" strike="noStrike" dirty="0">
                        <a:solidFill>
                          <a:srgbClr val="000000"/>
                        </a:solidFill>
                        <a:effectLst/>
                        <a:highlight>
                          <a:srgbClr val="00FF00"/>
                        </a:highlight>
                        <a:latin typeface="Calibri" panose="020F0502020204030204" pitchFamily="34" charset="0"/>
                      </a:endParaRPr>
                    </a:p>
                  </a:txBody>
                  <a:tcPr anchor="b"/>
                </a:tc>
                <a:tc>
                  <a:txBody>
                    <a:bodyPr/>
                    <a:lstStyle/>
                    <a:p>
                      <a:pPr algn="l" fontAlgn="b">
                        <a:spcBef>
                          <a:spcPts val="600"/>
                        </a:spcBef>
                        <a:spcAft>
                          <a:spcPts val="600"/>
                        </a:spcAft>
                      </a:pPr>
                      <a:r>
                        <a:rPr lang="en-US" sz="1800" u="none" strike="noStrike" dirty="0">
                          <a:effectLst/>
                          <a:highlight>
                            <a:srgbClr val="00FF00"/>
                          </a:highlight>
                        </a:rPr>
                        <a:t>Excellent</a:t>
                      </a:r>
                      <a:endParaRPr lang="en-US" sz="1800" b="0" i="0" u="none" strike="noStrike" dirty="0">
                        <a:solidFill>
                          <a:srgbClr val="000000"/>
                        </a:solidFill>
                        <a:effectLst/>
                        <a:highlight>
                          <a:srgbClr val="00FF00"/>
                        </a:highlight>
                        <a:latin typeface="Calibri" panose="020F0502020204030204" pitchFamily="34" charset="0"/>
                      </a:endParaRPr>
                    </a:p>
                  </a:txBody>
                  <a:tcPr anchor="b"/>
                </a:tc>
                <a:extLst>
                  <a:ext uri="{0D108BD9-81ED-4DB2-BD59-A6C34878D82A}">
                    <a16:rowId xmlns:a16="http://schemas.microsoft.com/office/drawing/2014/main" val="537949532"/>
                  </a:ext>
                </a:extLst>
              </a:tr>
              <a:tr h="568205">
                <a:tc>
                  <a:txBody>
                    <a:bodyPr/>
                    <a:lstStyle/>
                    <a:p>
                      <a:pPr algn="l" fontAlgn="b">
                        <a:lnSpc>
                          <a:spcPct val="120000"/>
                        </a:lnSpc>
                        <a:spcBef>
                          <a:spcPts val="600"/>
                        </a:spcBef>
                        <a:spcAft>
                          <a:spcPts val="600"/>
                        </a:spcAft>
                      </a:pPr>
                      <a:r>
                        <a:rPr lang="en-US" sz="1800" u="none" strike="noStrike" dirty="0">
                          <a:effectLst/>
                        </a:rPr>
                        <a:t>Manufacturing capacity / quality </a:t>
                      </a:r>
                      <a:endParaRPr lang="en-US" sz="1800" b="0" i="0" u="none" strike="noStrike" dirty="0">
                        <a:solidFill>
                          <a:srgbClr val="000000"/>
                        </a:solidFill>
                        <a:effectLst/>
                        <a:latin typeface="Calibri" panose="020F0502020204030204" pitchFamily="34" charset="0"/>
                      </a:endParaRPr>
                    </a:p>
                  </a:txBody>
                  <a:tcPr anchor="b"/>
                </a:tc>
                <a:tc>
                  <a:txBody>
                    <a:bodyPr/>
                    <a:lstStyle/>
                    <a:p>
                      <a:pPr algn="l" fontAlgn="b">
                        <a:spcBef>
                          <a:spcPts val="600"/>
                        </a:spcBef>
                        <a:spcAft>
                          <a:spcPts val="600"/>
                        </a:spcAft>
                      </a:pPr>
                      <a:r>
                        <a:rPr lang="en-US" sz="1800" u="none" strike="noStrike" dirty="0">
                          <a:effectLst/>
                          <a:highlight>
                            <a:srgbClr val="00FF00"/>
                          </a:highlight>
                        </a:rPr>
                        <a:t>Excellent</a:t>
                      </a:r>
                      <a:endParaRPr lang="en-US" sz="1800" b="0" i="0" u="none" strike="noStrike" dirty="0">
                        <a:solidFill>
                          <a:srgbClr val="000000"/>
                        </a:solidFill>
                        <a:effectLst/>
                        <a:highlight>
                          <a:srgbClr val="00FF00"/>
                        </a:highlight>
                        <a:latin typeface="Calibri" panose="020F0502020204030204" pitchFamily="34" charset="0"/>
                      </a:endParaRPr>
                    </a:p>
                  </a:txBody>
                  <a:tcPr anchor="b"/>
                </a:tc>
                <a:tc>
                  <a:txBody>
                    <a:bodyPr/>
                    <a:lstStyle/>
                    <a:p>
                      <a:pPr algn="l" fontAlgn="b">
                        <a:spcBef>
                          <a:spcPts val="600"/>
                        </a:spcBef>
                        <a:spcAft>
                          <a:spcPts val="600"/>
                        </a:spcAft>
                      </a:pPr>
                      <a:r>
                        <a:rPr lang="en-US" sz="1800" u="none" strike="noStrike" dirty="0">
                          <a:effectLst/>
                          <a:highlight>
                            <a:srgbClr val="00FFFF"/>
                          </a:highlight>
                        </a:rPr>
                        <a:t>Good</a:t>
                      </a:r>
                      <a:endParaRPr lang="en-US" sz="1800" b="0" i="0" u="none" strike="noStrike" dirty="0">
                        <a:solidFill>
                          <a:srgbClr val="000000"/>
                        </a:solidFill>
                        <a:effectLst/>
                        <a:highlight>
                          <a:srgbClr val="00FFFF"/>
                        </a:highlight>
                        <a:latin typeface="Calibri" panose="020F0502020204030204" pitchFamily="34" charset="0"/>
                      </a:endParaRPr>
                    </a:p>
                  </a:txBody>
                  <a:tcPr anchor="b"/>
                </a:tc>
                <a:tc>
                  <a:txBody>
                    <a:bodyPr/>
                    <a:lstStyle/>
                    <a:p>
                      <a:pPr algn="l" fontAlgn="b">
                        <a:spcBef>
                          <a:spcPts val="600"/>
                        </a:spcBef>
                        <a:spcAft>
                          <a:spcPts val="600"/>
                        </a:spcAft>
                      </a:pPr>
                      <a:r>
                        <a:rPr lang="en-US" sz="1800" u="none" strike="noStrike" dirty="0">
                          <a:effectLst/>
                          <a:highlight>
                            <a:srgbClr val="00FF00"/>
                          </a:highlight>
                        </a:rPr>
                        <a:t>Excellent</a:t>
                      </a:r>
                      <a:endParaRPr lang="en-US" sz="1800" b="0" i="0" u="none" strike="noStrike" dirty="0">
                        <a:solidFill>
                          <a:srgbClr val="000000"/>
                        </a:solidFill>
                        <a:effectLst/>
                        <a:highlight>
                          <a:srgbClr val="00FF00"/>
                        </a:highlight>
                        <a:latin typeface="Calibri" panose="020F0502020204030204" pitchFamily="34" charset="0"/>
                      </a:endParaRPr>
                    </a:p>
                  </a:txBody>
                  <a:tcPr anchor="b"/>
                </a:tc>
                <a:tc>
                  <a:txBody>
                    <a:bodyPr/>
                    <a:lstStyle/>
                    <a:p>
                      <a:pPr algn="l" fontAlgn="b">
                        <a:spcBef>
                          <a:spcPts val="600"/>
                        </a:spcBef>
                        <a:spcAft>
                          <a:spcPts val="600"/>
                        </a:spcAft>
                      </a:pPr>
                      <a:r>
                        <a:rPr lang="en-US" sz="1800" u="none" strike="noStrike" dirty="0">
                          <a:effectLst/>
                          <a:highlight>
                            <a:srgbClr val="00FF00"/>
                          </a:highlight>
                        </a:rPr>
                        <a:t>Excellent</a:t>
                      </a:r>
                      <a:endParaRPr lang="en-US" sz="1800" b="0" i="0" u="none" strike="noStrike" dirty="0">
                        <a:solidFill>
                          <a:srgbClr val="000000"/>
                        </a:solidFill>
                        <a:effectLst/>
                        <a:highlight>
                          <a:srgbClr val="00FF00"/>
                        </a:highlight>
                        <a:latin typeface="Calibri" panose="020F0502020204030204" pitchFamily="34" charset="0"/>
                      </a:endParaRPr>
                    </a:p>
                  </a:txBody>
                  <a:tcPr anchor="b"/>
                </a:tc>
                <a:tc>
                  <a:txBody>
                    <a:bodyPr/>
                    <a:lstStyle/>
                    <a:p>
                      <a:pPr algn="l" fontAlgn="b">
                        <a:spcBef>
                          <a:spcPts val="600"/>
                        </a:spcBef>
                        <a:spcAft>
                          <a:spcPts val="600"/>
                        </a:spcAft>
                      </a:pPr>
                      <a:r>
                        <a:rPr lang="en-US" sz="1800" u="none" strike="noStrike" dirty="0">
                          <a:effectLst/>
                          <a:highlight>
                            <a:srgbClr val="00FF00"/>
                          </a:highlight>
                        </a:rPr>
                        <a:t>Excellent</a:t>
                      </a:r>
                      <a:endParaRPr lang="en-US" sz="1800" b="0" i="0" u="none" strike="noStrike" dirty="0">
                        <a:solidFill>
                          <a:srgbClr val="000000"/>
                        </a:solidFill>
                        <a:effectLst/>
                        <a:highlight>
                          <a:srgbClr val="00FF00"/>
                        </a:highlight>
                        <a:latin typeface="Calibri" panose="020F0502020204030204" pitchFamily="34" charset="0"/>
                      </a:endParaRPr>
                    </a:p>
                  </a:txBody>
                  <a:tcPr anchor="b"/>
                </a:tc>
                <a:extLst>
                  <a:ext uri="{0D108BD9-81ED-4DB2-BD59-A6C34878D82A}">
                    <a16:rowId xmlns:a16="http://schemas.microsoft.com/office/drawing/2014/main" val="2338924179"/>
                  </a:ext>
                </a:extLst>
              </a:tr>
              <a:tr h="318445">
                <a:tc>
                  <a:txBody>
                    <a:bodyPr/>
                    <a:lstStyle/>
                    <a:p>
                      <a:pPr algn="l" fontAlgn="b">
                        <a:lnSpc>
                          <a:spcPct val="120000"/>
                        </a:lnSpc>
                        <a:spcBef>
                          <a:spcPts val="600"/>
                        </a:spcBef>
                        <a:spcAft>
                          <a:spcPts val="600"/>
                        </a:spcAft>
                      </a:pPr>
                      <a:r>
                        <a:rPr lang="en-US" sz="1800" u="none" strike="noStrike" dirty="0">
                          <a:effectLst/>
                        </a:rPr>
                        <a:t>Pricing</a:t>
                      </a:r>
                      <a:endParaRPr lang="en-US" sz="1800" b="0" i="0" u="none" strike="noStrike" dirty="0">
                        <a:solidFill>
                          <a:srgbClr val="000000"/>
                        </a:solidFill>
                        <a:effectLst/>
                        <a:latin typeface="Calibri" panose="020F0502020204030204" pitchFamily="34" charset="0"/>
                      </a:endParaRPr>
                    </a:p>
                  </a:txBody>
                  <a:tcPr anchor="b"/>
                </a:tc>
                <a:tc>
                  <a:txBody>
                    <a:bodyPr/>
                    <a:lstStyle/>
                    <a:p>
                      <a:pPr algn="l" fontAlgn="b">
                        <a:spcBef>
                          <a:spcPts val="600"/>
                        </a:spcBef>
                        <a:spcAft>
                          <a:spcPts val="600"/>
                        </a:spcAft>
                      </a:pPr>
                      <a:r>
                        <a:rPr lang="en-US" sz="1800" u="none" strike="noStrike" dirty="0">
                          <a:effectLst/>
                          <a:highlight>
                            <a:srgbClr val="FF00FF"/>
                          </a:highlight>
                        </a:rPr>
                        <a:t>Fair</a:t>
                      </a:r>
                      <a:endParaRPr lang="en-US" sz="1800" b="0" i="0" u="none" strike="noStrike" dirty="0">
                        <a:solidFill>
                          <a:srgbClr val="000000"/>
                        </a:solidFill>
                        <a:effectLst/>
                        <a:highlight>
                          <a:srgbClr val="FF00FF"/>
                        </a:highlight>
                        <a:latin typeface="Calibri" panose="020F0502020204030204" pitchFamily="34" charset="0"/>
                      </a:endParaRPr>
                    </a:p>
                  </a:txBody>
                  <a:tcPr anchor="b"/>
                </a:tc>
                <a:tc>
                  <a:txBody>
                    <a:bodyPr/>
                    <a:lstStyle/>
                    <a:p>
                      <a:pPr algn="l" fontAlgn="b">
                        <a:spcBef>
                          <a:spcPts val="600"/>
                        </a:spcBef>
                        <a:spcAft>
                          <a:spcPts val="600"/>
                        </a:spcAft>
                      </a:pPr>
                      <a:r>
                        <a:rPr lang="en-US" sz="1800" u="none" strike="noStrike" dirty="0">
                          <a:effectLst/>
                          <a:highlight>
                            <a:srgbClr val="FF0000"/>
                          </a:highlight>
                        </a:rPr>
                        <a:t>Poor</a:t>
                      </a:r>
                      <a:endParaRPr lang="en-US" sz="1800" b="0" i="0" u="none" strike="noStrike" dirty="0">
                        <a:solidFill>
                          <a:srgbClr val="000000"/>
                        </a:solidFill>
                        <a:effectLst/>
                        <a:highlight>
                          <a:srgbClr val="FF0000"/>
                        </a:highlight>
                        <a:latin typeface="Calibri" panose="020F0502020204030204" pitchFamily="34" charset="0"/>
                      </a:endParaRPr>
                    </a:p>
                  </a:txBody>
                  <a:tcPr anchor="b"/>
                </a:tc>
                <a:tc>
                  <a:txBody>
                    <a:bodyPr/>
                    <a:lstStyle/>
                    <a:p>
                      <a:pPr algn="l" fontAlgn="b">
                        <a:spcBef>
                          <a:spcPts val="600"/>
                        </a:spcBef>
                        <a:spcAft>
                          <a:spcPts val="600"/>
                        </a:spcAft>
                      </a:pPr>
                      <a:r>
                        <a:rPr lang="en-US" sz="1800" u="none" strike="noStrike" dirty="0">
                          <a:effectLst/>
                          <a:highlight>
                            <a:srgbClr val="00FF00"/>
                          </a:highlight>
                        </a:rPr>
                        <a:t>Excellent</a:t>
                      </a:r>
                      <a:endParaRPr lang="en-US" sz="1800" b="0" i="0" u="none" strike="noStrike" dirty="0">
                        <a:solidFill>
                          <a:srgbClr val="000000"/>
                        </a:solidFill>
                        <a:effectLst/>
                        <a:highlight>
                          <a:srgbClr val="00FF00"/>
                        </a:highlight>
                        <a:latin typeface="Calibri" panose="020F0502020204030204" pitchFamily="34" charset="0"/>
                      </a:endParaRPr>
                    </a:p>
                  </a:txBody>
                  <a:tcPr anchor="b"/>
                </a:tc>
                <a:tc>
                  <a:txBody>
                    <a:bodyPr/>
                    <a:lstStyle/>
                    <a:p>
                      <a:pPr algn="l" fontAlgn="b">
                        <a:spcBef>
                          <a:spcPts val="600"/>
                        </a:spcBef>
                        <a:spcAft>
                          <a:spcPts val="600"/>
                        </a:spcAft>
                      </a:pPr>
                      <a:r>
                        <a:rPr lang="en-US" sz="1800" u="none" strike="noStrike" dirty="0">
                          <a:effectLst/>
                          <a:highlight>
                            <a:srgbClr val="00FF00"/>
                          </a:highlight>
                        </a:rPr>
                        <a:t>Excellent</a:t>
                      </a:r>
                      <a:endParaRPr lang="en-US" sz="1800" b="0" i="0" u="none" strike="noStrike" dirty="0">
                        <a:solidFill>
                          <a:srgbClr val="000000"/>
                        </a:solidFill>
                        <a:effectLst/>
                        <a:highlight>
                          <a:srgbClr val="00FF00"/>
                        </a:highlight>
                        <a:latin typeface="Calibri" panose="020F0502020204030204" pitchFamily="34" charset="0"/>
                      </a:endParaRPr>
                    </a:p>
                  </a:txBody>
                  <a:tcPr anchor="b"/>
                </a:tc>
                <a:tc>
                  <a:txBody>
                    <a:bodyPr/>
                    <a:lstStyle/>
                    <a:p>
                      <a:pPr algn="l" fontAlgn="b">
                        <a:spcBef>
                          <a:spcPts val="600"/>
                        </a:spcBef>
                        <a:spcAft>
                          <a:spcPts val="600"/>
                        </a:spcAft>
                      </a:pPr>
                      <a:r>
                        <a:rPr lang="en-US" sz="1800" u="none" strike="noStrike" dirty="0">
                          <a:effectLst/>
                          <a:highlight>
                            <a:srgbClr val="00FF00"/>
                          </a:highlight>
                        </a:rPr>
                        <a:t>Excellent</a:t>
                      </a:r>
                      <a:endParaRPr lang="en-US" sz="1800" b="0" i="0" u="none" strike="noStrike" dirty="0">
                        <a:solidFill>
                          <a:srgbClr val="000000"/>
                        </a:solidFill>
                        <a:effectLst/>
                        <a:highlight>
                          <a:srgbClr val="00FF00"/>
                        </a:highlight>
                        <a:latin typeface="Calibri" panose="020F0502020204030204" pitchFamily="34" charset="0"/>
                      </a:endParaRPr>
                    </a:p>
                  </a:txBody>
                  <a:tcPr anchor="b"/>
                </a:tc>
                <a:extLst>
                  <a:ext uri="{0D108BD9-81ED-4DB2-BD59-A6C34878D82A}">
                    <a16:rowId xmlns:a16="http://schemas.microsoft.com/office/drawing/2014/main" val="1390463407"/>
                  </a:ext>
                </a:extLst>
              </a:tr>
              <a:tr h="318445">
                <a:tc>
                  <a:txBody>
                    <a:bodyPr/>
                    <a:lstStyle/>
                    <a:p>
                      <a:pPr algn="l" fontAlgn="b">
                        <a:lnSpc>
                          <a:spcPct val="120000"/>
                        </a:lnSpc>
                        <a:spcBef>
                          <a:spcPts val="600"/>
                        </a:spcBef>
                        <a:spcAft>
                          <a:spcPts val="600"/>
                        </a:spcAft>
                      </a:pPr>
                      <a:r>
                        <a:rPr lang="en-US" sz="1800" u="none" strike="noStrike" dirty="0">
                          <a:effectLst/>
                        </a:rPr>
                        <a:t>Profitability</a:t>
                      </a:r>
                      <a:endParaRPr lang="en-US" sz="1800" b="0" i="0" u="none" strike="noStrike" dirty="0">
                        <a:solidFill>
                          <a:srgbClr val="000000"/>
                        </a:solidFill>
                        <a:effectLst/>
                        <a:latin typeface="Calibri" panose="020F0502020204030204" pitchFamily="34" charset="0"/>
                      </a:endParaRPr>
                    </a:p>
                  </a:txBody>
                  <a:tcPr anchor="b"/>
                </a:tc>
                <a:tc>
                  <a:txBody>
                    <a:bodyPr/>
                    <a:lstStyle/>
                    <a:p>
                      <a:pPr algn="l" fontAlgn="b">
                        <a:spcBef>
                          <a:spcPts val="600"/>
                        </a:spcBef>
                        <a:spcAft>
                          <a:spcPts val="600"/>
                        </a:spcAft>
                      </a:pPr>
                      <a:r>
                        <a:rPr lang="en-US" sz="1800" u="none" strike="noStrike" dirty="0">
                          <a:effectLst/>
                          <a:highlight>
                            <a:srgbClr val="00FF00"/>
                          </a:highlight>
                        </a:rPr>
                        <a:t>Excellent</a:t>
                      </a:r>
                      <a:endParaRPr lang="en-US" sz="1800" b="0" i="0" u="none" strike="noStrike" dirty="0">
                        <a:solidFill>
                          <a:srgbClr val="000000"/>
                        </a:solidFill>
                        <a:effectLst/>
                        <a:highlight>
                          <a:srgbClr val="00FF00"/>
                        </a:highlight>
                        <a:latin typeface="Calibri" panose="020F0502020204030204" pitchFamily="34" charset="0"/>
                      </a:endParaRPr>
                    </a:p>
                  </a:txBody>
                  <a:tcPr anchor="b"/>
                </a:tc>
                <a:tc>
                  <a:txBody>
                    <a:bodyPr/>
                    <a:lstStyle/>
                    <a:p>
                      <a:pPr algn="l" fontAlgn="b">
                        <a:spcBef>
                          <a:spcPts val="600"/>
                        </a:spcBef>
                        <a:spcAft>
                          <a:spcPts val="600"/>
                        </a:spcAft>
                      </a:pPr>
                      <a:r>
                        <a:rPr lang="en-US" sz="1800" u="none" strike="noStrike" dirty="0">
                          <a:effectLst/>
                          <a:highlight>
                            <a:srgbClr val="00FFFF"/>
                          </a:highlight>
                        </a:rPr>
                        <a:t>Good</a:t>
                      </a:r>
                      <a:endParaRPr lang="en-US" sz="1800" b="0" i="0" u="none" strike="noStrike" dirty="0">
                        <a:solidFill>
                          <a:srgbClr val="000000"/>
                        </a:solidFill>
                        <a:effectLst/>
                        <a:highlight>
                          <a:srgbClr val="00FFFF"/>
                        </a:highlight>
                        <a:latin typeface="Calibri" panose="020F0502020204030204" pitchFamily="34" charset="0"/>
                      </a:endParaRPr>
                    </a:p>
                  </a:txBody>
                  <a:tcPr anchor="b"/>
                </a:tc>
                <a:tc>
                  <a:txBody>
                    <a:bodyPr/>
                    <a:lstStyle/>
                    <a:p>
                      <a:pPr algn="l" fontAlgn="b">
                        <a:spcBef>
                          <a:spcPts val="600"/>
                        </a:spcBef>
                        <a:spcAft>
                          <a:spcPts val="600"/>
                        </a:spcAft>
                      </a:pPr>
                      <a:r>
                        <a:rPr lang="en-US" sz="1800" u="none" strike="noStrike" dirty="0">
                          <a:effectLst/>
                          <a:highlight>
                            <a:srgbClr val="FF0000"/>
                          </a:highlight>
                        </a:rPr>
                        <a:t>Poor</a:t>
                      </a:r>
                      <a:endParaRPr lang="en-US" sz="1800" b="0" i="0" u="none" strike="noStrike" dirty="0">
                        <a:solidFill>
                          <a:srgbClr val="000000"/>
                        </a:solidFill>
                        <a:effectLst/>
                        <a:highlight>
                          <a:srgbClr val="FF0000"/>
                        </a:highlight>
                        <a:latin typeface="Calibri" panose="020F0502020204030204" pitchFamily="34" charset="0"/>
                      </a:endParaRPr>
                    </a:p>
                  </a:txBody>
                  <a:tcPr anchor="b"/>
                </a:tc>
                <a:tc>
                  <a:txBody>
                    <a:bodyPr/>
                    <a:lstStyle/>
                    <a:p>
                      <a:pPr algn="l" fontAlgn="b">
                        <a:spcBef>
                          <a:spcPts val="600"/>
                        </a:spcBef>
                        <a:spcAft>
                          <a:spcPts val="600"/>
                        </a:spcAft>
                      </a:pPr>
                      <a:r>
                        <a:rPr lang="en-US" sz="1800" u="none" strike="noStrike" dirty="0">
                          <a:effectLst/>
                          <a:highlight>
                            <a:srgbClr val="00FF00"/>
                          </a:highlight>
                        </a:rPr>
                        <a:t>Excellent</a:t>
                      </a:r>
                      <a:endParaRPr lang="en-US" sz="1800" b="0" i="0" u="none" strike="noStrike" dirty="0">
                        <a:solidFill>
                          <a:srgbClr val="000000"/>
                        </a:solidFill>
                        <a:effectLst/>
                        <a:highlight>
                          <a:srgbClr val="00FF00"/>
                        </a:highlight>
                        <a:latin typeface="Calibri" panose="020F0502020204030204" pitchFamily="34" charset="0"/>
                      </a:endParaRPr>
                    </a:p>
                  </a:txBody>
                  <a:tcPr anchor="b"/>
                </a:tc>
                <a:tc>
                  <a:txBody>
                    <a:bodyPr/>
                    <a:lstStyle/>
                    <a:p>
                      <a:pPr algn="l" fontAlgn="b">
                        <a:spcBef>
                          <a:spcPts val="600"/>
                        </a:spcBef>
                        <a:spcAft>
                          <a:spcPts val="600"/>
                        </a:spcAft>
                      </a:pPr>
                      <a:r>
                        <a:rPr lang="en-US" sz="1800" u="none" strike="noStrike" dirty="0">
                          <a:effectLst/>
                          <a:highlight>
                            <a:srgbClr val="00FFFF"/>
                          </a:highlight>
                        </a:rPr>
                        <a:t>Good</a:t>
                      </a:r>
                      <a:endParaRPr lang="en-US" sz="1800" b="0" i="0" u="none" strike="noStrike" dirty="0">
                        <a:solidFill>
                          <a:srgbClr val="000000"/>
                        </a:solidFill>
                        <a:effectLst/>
                        <a:highlight>
                          <a:srgbClr val="00FFFF"/>
                        </a:highlight>
                        <a:latin typeface="Calibri" panose="020F0502020204030204" pitchFamily="34" charset="0"/>
                      </a:endParaRPr>
                    </a:p>
                  </a:txBody>
                  <a:tcPr anchor="b"/>
                </a:tc>
                <a:extLst>
                  <a:ext uri="{0D108BD9-81ED-4DB2-BD59-A6C34878D82A}">
                    <a16:rowId xmlns:a16="http://schemas.microsoft.com/office/drawing/2014/main" val="2244792357"/>
                  </a:ext>
                </a:extLst>
              </a:tr>
              <a:tr h="318445">
                <a:tc>
                  <a:txBody>
                    <a:bodyPr/>
                    <a:lstStyle/>
                    <a:p>
                      <a:pPr algn="l" fontAlgn="b">
                        <a:lnSpc>
                          <a:spcPct val="120000"/>
                        </a:lnSpc>
                        <a:spcBef>
                          <a:spcPts val="600"/>
                        </a:spcBef>
                        <a:spcAft>
                          <a:spcPts val="600"/>
                        </a:spcAft>
                      </a:pPr>
                      <a:r>
                        <a:rPr lang="en-US" sz="1800" u="none" strike="noStrike" dirty="0">
                          <a:effectLst/>
                        </a:rPr>
                        <a:t>Bargain power</a:t>
                      </a:r>
                      <a:endParaRPr lang="en-US" sz="1800" b="0" i="0" u="none" strike="noStrike" dirty="0">
                        <a:solidFill>
                          <a:srgbClr val="000000"/>
                        </a:solidFill>
                        <a:effectLst/>
                        <a:latin typeface="Calibri" panose="020F0502020204030204" pitchFamily="34" charset="0"/>
                      </a:endParaRPr>
                    </a:p>
                  </a:txBody>
                  <a:tcPr anchor="b"/>
                </a:tc>
                <a:tc>
                  <a:txBody>
                    <a:bodyPr/>
                    <a:lstStyle/>
                    <a:p>
                      <a:pPr algn="l" fontAlgn="b">
                        <a:spcBef>
                          <a:spcPts val="600"/>
                        </a:spcBef>
                        <a:spcAft>
                          <a:spcPts val="600"/>
                        </a:spcAft>
                      </a:pPr>
                      <a:r>
                        <a:rPr lang="en-US" sz="1800" u="none" strike="noStrike">
                          <a:effectLst/>
                          <a:highlight>
                            <a:srgbClr val="FF0000"/>
                          </a:highlight>
                        </a:rPr>
                        <a:t>Poor</a:t>
                      </a:r>
                      <a:endParaRPr lang="en-US" sz="1800" b="0" i="0" u="none" strike="noStrike">
                        <a:solidFill>
                          <a:srgbClr val="000000"/>
                        </a:solidFill>
                        <a:effectLst/>
                        <a:highlight>
                          <a:srgbClr val="FF0000"/>
                        </a:highlight>
                        <a:latin typeface="Calibri" panose="020F0502020204030204" pitchFamily="34" charset="0"/>
                      </a:endParaRPr>
                    </a:p>
                  </a:txBody>
                  <a:tcPr anchor="b"/>
                </a:tc>
                <a:tc>
                  <a:txBody>
                    <a:bodyPr/>
                    <a:lstStyle/>
                    <a:p>
                      <a:pPr algn="l" fontAlgn="b">
                        <a:spcBef>
                          <a:spcPts val="600"/>
                        </a:spcBef>
                        <a:spcAft>
                          <a:spcPts val="600"/>
                        </a:spcAft>
                      </a:pPr>
                      <a:r>
                        <a:rPr lang="en-US" sz="1800" u="none" strike="noStrike" dirty="0">
                          <a:effectLst/>
                          <a:highlight>
                            <a:srgbClr val="FF0000"/>
                          </a:highlight>
                        </a:rPr>
                        <a:t>Poor</a:t>
                      </a:r>
                      <a:endParaRPr lang="en-US" sz="1800" b="0" i="0" u="none" strike="noStrike" dirty="0">
                        <a:solidFill>
                          <a:srgbClr val="000000"/>
                        </a:solidFill>
                        <a:effectLst/>
                        <a:highlight>
                          <a:srgbClr val="FF0000"/>
                        </a:highlight>
                        <a:latin typeface="Calibri" panose="020F0502020204030204" pitchFamily="34" charset="0"/>
                      </a:endParaRPr>
                    </a:p>
                  </a:txBody>
                  <a:tcPr anchor="b"/>
                </a:tc>
                <a:tc>
                  <a:txBody>
                    <a:bodyPr/>
                    <a:lstStyle/>
                    <a:p>
                      <a:pPr algn="l" fontAlgn="b">
                        <a:spcBef>
                          <a:spcPts val="600"/>
                        </a:spcBef>
                        <a:spcAft>
                          <a:spcPts val="600"/>
                        </a:spcAft>
                      </a:pPr>
                      <a:r>
                        <a:rPr lang="en-US" sz="1800" u="none" strike="noStrike" dirty="0">
                          <a:effectLst/>
                          <a:highlight>
                            <a:srgbClr val="00FF00"/>
                          </a:highlight>
                        </a:rPr>
                        <a:t>Excellent</a:t>
                      </a:r>
                      <a:endParaRPr lang="en-US" sz="1800" b="0" i="0" u="none" strike="noStrike" dirty="0">
                        <a:solidFill>
                          <a:srgbClr val="000000"/>
                        </a:solidFill>
                        <a:effectLst/>
                        <a:highlight>
                          <a:srgbClr val="00FF00"/>
                        </a:highlight>
                        <a:latin typeface="Calibri" panose="020F0502020204030204" pitchFamily="34" charset="0"/>
                      </a:endParaRPr>
                    </a:p>
                  </a:txBody>
                  <a:tcPr anchor="b"/>
                </a:tc>
                <a:tc>
                  <a:txBody>
                    <a:bodyPr/>
                    <a:lstStyle/>
                    <a:p>
                      <a:pPr algn="l" fontAlgn="b">
                        <a:spcBef>
                          <a:spcPts val="600"/>
                        </a:spcBef>
                        <a:spcAft>
                          <a:spcPts val="600"/>
                        </a:spcAft>
                      </a:pPr>
                      <a:r>
                        <a:rPr lang="en-US" sz="1800" u="none" strike="noStrike" dirty="0">
                          <a:effectLst/>
                          <a:highlight>
                            <a:srgbClr val="FF00FF"/>
                          </a:highlight>
                        </a:rPr>
                        <a:t>Fair</a:t>
                      </a:r>
                      <a:endParaRPr lang="en-US" sz="1800" b="0" i="0" u="none" strike="noStrike" dirty="0">
                        <a:solidFill>
                          <a:srgbClr val="000000"/>
                        </a:solidFill>
                        <a:effectLst/>
                        <a:highlight>
                          <a:srgbClr val="FF00FF"/>
                        </a:highlight>
                        <a:latin typeface="Calibri" panose="020F0502020204030204" pitchFamily="34" charset="0"/>
                      </a:endParaRPr>
                    </a:p>
                  </a:txBody>
                  <a:tcPr anchor="b"/>
                </a:tc>
                <a:tc>
                  <a:txBody>
                    <a:bodyPr/>
                    <a:lstStyle/>
                    <a:p>
                      <a:pPr algn="l" fontAlgn="b">
                        <a:spcBef>
                          <a:spcPts val="600"/>
                        </a:spcBef>
                        <a:spcAft>
                          <a:spcPts val="600"/>
                        </a:spcAft>
                      </a:pPr>
                      <a:r>
                        <a:rPr lang="en-US" sz="1800" u="none" strike="noStrike" dirty="0">
                          <a:effectLst/>
                          <a:highlight>
                            <a:srgbClr val="FF00FF"/>
                          </a:highlight>
                        </a:rPr>
                        <a:t>Fair</a:t>
                      </a:r>
                      <a:endParaRPr lang="en-US" sz="1800" b="0" i="0" u="none" strike="noStrike" dirty="0">
                        <a:solidFill>
                          <a:srgbClr val="000000"/>
                        </a:solidFill>
                        <a:effectLst/>
                        <a:highlight>
                          <a:srgbClr val="FF00FF"/>
                        </a:highlight>
                        <a:latin typeface="Calibri" panose="020F0502020204030204" pitchFamily="34" charset="0"/>
                      </a:endParaRPr>
                    </a:p>
                  </a:txBody>
                  <a:tcPr anchor="b"/>
                </a:tc>
                <a:extLst>
                  <a:ext uri="{0D108BD9-81ED-4DB2-BD59-A6C34878D82A}">
                    <a16:rowId xmlns:a16="http://schemas.microsoft.com/office/drawing/2014/main" val="2900842684"/>
                  </a:ext>
                </a:extLst>
              </a:tr>
              <a:tr h="568205">
                <a:tc>
                  <a:txBody>
                    <a:bodyPr/>
                    <a:lstStyle/>
                    <a:p>
                      <a:pPr algn="l" fontAlgn="b">
                        <a:lnSpc>
                          <a:spcPct val="120000"/>
                        </a:lnSpc>
                        <a:spcBef>
                          <a:spcPts val="600"/>
                        </a:spcBef>
                        <a:spcAft>
                          <a:spcPts val="600"/>
                        </a:spcAft>
                      </a:pPr>
                      <a:r>
                        <a:rPr lang="en-US" sz="1800" u="none" strike="noStrike" dirty="0">
                          <a:effectLst/>
                        </a:rPr>
                        <a:t>Financially healthy / robust</a:t>
                      </a:r>
                      <a:endParaRPr lang="en-US" sz="1800" b="0" i="0" u="none" strike="noStrike" dirty="0">
                        <a:solidFill>
                          <a:srgbClr val="000000"/>
                        </a:solidFill>
                        <a:effectLst/>
                        <a:latin typeface="Calibri" panose="020F0502020204030204" pitchFamily="34" charset="0"/>
                      </a:endParaRPr>
                    </a:p>
                  </a:txBody>
                  <a:tcPr anchor="b"/>
                </a:tc>
                <a:tc>
                  <a:txBody>
                    <a:bodyPr/>
                    <a:lstStyle/>
                    <a:p>
                      <a:pPr algn="l" fontAlgn="b">
                        <a:spcBef>
                          <a:spcPts val="600"/>
                        </a:spcBef>
                        <a:spcAft>
                          <a:spcPts val="600"/>
                        </a:spcAft>
                      </a:pPr>
                      <a:r>
                        <a:rPr lang="en-US" sz="1800" u="none" strike="noStrike" dirty="0">
                          <a:effectLst/>
                          <a:highlight>
                            <a:srgbClr val="00FF00"/>
                          </a:highlight>
                        </a:rPr>
                        <a:t>Excellent</a:t>
                      </a:r>
                      <a:endParaRPr lang="en-US" sz="1800" b="0" i="0" u="none" strike="noStrike" dirty="0">
                        <a:solidFill>
                          <a:srgbClr val="000000"/>
                        </a:solidFill>
                        <a:effectLst/>
                        <a:highlight>
                          <a:srgbClr val="00FF00"/>
                        </a:highlight>
                        <a:latin typeface="Calibri" panose="020F0502020204030204" pitchFamily="34" charset="0"/>
                      </a:endParaRPr>
                    </a:p>
                  </a:txBody>
                  <a:tcPr anchor="b"/>
                </a:tc>
                <a:tc>
                  <a:txBody>
                    <a:bodyPr/>
                    <a:lstStyle/>
                    <a:p>
                      <a:pPr algn="l" fontAlgn="b">
                        <a:spcBef>
                          <a:spcPts val="600"/>
                        </a:spcBef>
                        <a:spcAft>
                          <a:spcPts val="600"/>
                        </a:spcAft>
                      </a:pPr>
                      <a:r>
                        <a:rPr lang="en-US" sz="1800" u="none" strike="noStrike" dirty="0">
                          <a:effectLst/>
                          <a:highlight>
                            <a:srgbClr val="00FFFF"/>
                          </a:highlight>
                        </a:rPr>
                        <a:t>Good</a:t>
                      </a:r>
                      <a:endParaRPr lang="en-US" sz="1800" b="0" i="0" u="none" strike="noStrike" dirty="0">
                        <a:solidFill>
                          <a:srgbClr val="000000"/>
                        </a:solidFill>
                        <a:effectLst/>
                        <a:highlight>
                          <a:srgbClr val="00FFFF"/>
                        </a:highlight>
                        <a:latin typeface="Calibri" panose="020F0502020204030204" pitchFamily="34" charset="0"/>
                      </a:endParaRPr>
                    </a:p>
                  </a:txBody>
                  <a:tcPr anchor="b"/>
                </a:tc>
                <a:tc>
                  <a:txBody>
                    <a:bodyPr/>
                    <a:lstStyle/>
                    <a:p>
                      <a:pPr algn="l" fontAlgn="b">
                        <a:spcBef>
                          <a:spcPts val="600"/>
                        </a:spcBef>
                        <a:spcAft>
                          <a:spcPts val="600"/>
                        </a:spcAft>
                      </a:pPr>
                      <a:r>
                        <a:rPr lang="en-US" sz="1800" u="none" strike="noStrike">
                          <a:effectLst/>
                          <a:highlight>
                            <a:srgbClr val="00FFFF"/>
                          </a:highlight>
                        </a:rPr>
                        <a:t>Good</a:t>
                      </a:r>
                      <a:endParaRPr lang="en-US" sz="1800" b="0" i="0" u="none" strike="noStrike">
                        <a:solidFill>
                          <a:srgbClr val="000000"/>
                        </a:solidFill>
                        <a:effectLst/>
                        <a:highlight>
                          <a:srgbClr val="00FFFF"/>
                        </a:highlight>
                        <a:latin typeface="Calibri" panose="020F0502020204030204" pitchFamily="34" charset="0"/>
                      </a:endParaRPr>
                    </a:p>
                  </a:txBody>
                  <a:tcPr anchor="b"/>
                </a:tc>
                <a:tc>
                  <a:txBody>
                    <a:bodyPr/>
                    <a:lstStyle/>
                    <a:p>
                      <a:pPr algn="l" fontAlgn="b">
                        <a:spcBef>
                          <a:spcPts val="600"/>
                        </a:spcBef>
                        <a:spcAft>
                          <a:spcPts val="600"/>
                        </a:spcAft>
                      </a:pPr>
                      <a:r>
                        <a:rPr lang="en-US" sz="1800" u="none" strike="noStrike" dirty="0">
                          <a:effectLst/>
                          <a:highlight>
                            <a:srgbClr val="00FF00"/>
                          </a:highlight>
                        </a:rPr>
                        <a:t>Excellent</a:t>
                      </a:r>
                      <a:endParaRPr lang="en-US" sz="1800" b="0" i="0" u="none" strike="noStrike" dirty="0">
                        <a:solidFill>
                          <a:srgbClr val="000000"/>
                        </a:solidFill>
                        <a:effectLst/>
                        <a:highlight>
                          <a:srgbClr val="00FF00"/>
                        </a:highlight>
                        <a:latin typeface="Calibri" panose="020F0502020204030204" pitchFamily="34" charset="0"/>
                      </a:endParaRPr>
                    </a:p>
                  </a:txBody>
                  <a:tcPr anchor="b"/>
                </a:tc>
                <a:tc>
                  <a:txBody>
                    <a:bodyPr/>
                    <a:lstStyle/>
                    <a:p>
                      <a:pPr algn="l" fontAlgn="b">
                        <a:spcBef>
                          <a:spcPts val="600"/>
                        </a:spcBef>
                        <a:spcAft>
                          <a:spcPts val="600"/>
                        </a:spcAft>
                      </a:pPr>
                      <a:r>
                        <a:rPr lang="en-US" sz="1800" u="none" strike="noStrike" dirty="0">
                          <a:effectLst/>
                          <a:highlight>
                            <a:srgbClr val="00FF00"/>
                          </a:highlight>
                        </a:rPr>
                        <a:t>Excellent</a:t>
                      </a:r>
                      <a:endParaRPr lang="en-US" sz="1800" b="0" i="0" u="none" strike="noStrike" dirty="0">
                        <a:solidFill>
                          <a:srgbClr val="000000"/>
                        </a:solidFill>
                        <a:effectLst/>
                        <a:highlight>
                          <a:srgbClr val="00FF00"/>
                        </a:highlight>
                        <a:latin typeface="Calibri" panose="020F0502020204030204" pitchFamily="34" charset="0"/>
                      </a:endParaRPr>
                    </a:p>
                  </a:txBody>
                  <a:tcPr anchor="b"/>
                </a:tc>
                <a:extLst>
                  <a:ext uri="{0D108BD9-81ED-4DB2-BD59-A6C34878D82A}">
                    <a16:rowId xmlns:a16="http://schemas.microsoft.com/office/drawing/2014/main" val="1668293040"/>
                  </a:ext>
                </a:extLst>
              </a:tr>
              <a:tr h="318445">
                <a:tc>
                  <a:txBody>
                    <a:bodyPr/>
                    <a:lstStyle/>
                    <a:p>
                      <a:pPr algn="l" fontAlgn="b">
                        <a:lnSpc>
                          <a:spcPct val="120000"/>
                        </a:lnSpc>
                        <a:spcBef>
                          <a:spcPts val="600"/>
                        </a:spcBef>
                        <a:spcAft>
                          <a:spcPts val="600"/>
                        </a:spcAft>
                      </a:pPr>
                      <a:r>
                        <a:rPr lang="en-US" sz="1800" u="none" strike="noStrike" dirty="0">
                          <a:effectLst/>
                        </a:rPr>
                        <a:t>Leaks &amp; competition</a:t>
                      </a:r>
                      <a:endParaRPr lang="en-US" sz="1800" b="0" i="0" u="none" strike="noStrike" dirty="0">
                        <a:solidFill>
                          <a:srgbClr val="000000"/>
                        </a:solidFill>
                        <a:effectLst/>
                        <a:latin typeface="Calibri" panose="020F0502020204030204" pitchFamily="34" charset="0"/>
                      </a:endParaRPr>
                    </a:p>
                  </a:txBody>
                  <a:tcPr anchor="b"/>
                </a:tc>
                <a:tc>
                  <a:txBody>
                    <a:bodyPr/>
                    <a:lstStyle/>
                    <a:p>
                      <a:pPr algn="l" fontAlgn="b">
                        <a:spcBef>
                          <a:spcPts val="600"/>
                        </a:spcBef>
                        <a:spcAft>
                          <a:spcPts val="600"/>
                        </a:spcAft>
                      </a:pPr>
                      <a:r>
                        <a:rPr lang="en-US" sz="1800" u="none" strike="noStrike" dirty="0">
                          <a:effectLst/>
                          <a:highlight>
                            <a:srgbClr val="00FF00"/>
                          </a:highlight>
                        </a:rPr>
                        <a:t>Excellent</a:t>
                      </a:r>
                      <a:endParaRPr lang="en-US" sz="1800" b="0" i="0" u="none" strike="noStrike" dirty="0">
                        <a:solidFill>
                          <a:srgbClr val="000000"/>
                        </a:solidFill>
                        <a:effectLst/>
                        <a:highlight>
                          <a:srgbClr val="00FF00"/>
                        </a:highlight>
                        <a:latin typeface="Calibri" panose="020F0502020204030204" pitchFamily="34" charset="0"/>
                      </a:endParaRPr>
                    </a:p>
                  </a:txBody>
                  <a:tcPr anchor="b"/>
                </a:tc>
                <a:tc>
                  <a:txBody>
                    <a:bodyPr/>
                    <a:lstStyle/>
                    <a:p>
                      <a:pPr algn="l" fontAlgn="b">
                        <a:spcBef>
                          <a:spcPts val="600"/>
                        </a:spcBef>
                        <a:spcAft>
                          <a:spcPts val="600"/>
                        </a:spcAft>
                      </a:pPr>
                      <a:r>
                        <a:rPr lang="en-US" sz="1800" u="none" strike="noStrike" dirty="0">
                          <a:effectLst/>
                          <a:highlight>
                            <a:srgbClr val="FF00FF"/>
                          </a:highlight>
                        </a:rPr>
                        <a:t>Fair</a:t>
                      </a:r>
                      <a:endParaRPr lang="en-US" sz="1800" b="0" i="0" u="none" strike="noStrike" dirty="0">
                        <a:solidFill>
                          <a:srgbClr val="000000"/>
                        </a:solidFill>
                        <a:effectLst/>
                        <a:highlight>
                          <a:srgbClr val="FF00FF"/>
                        </a:highlight>
                        <a:latin typeface="Calibri" panose="020F0502020204030204" pitchFamily="34" charset="0"/>
                      </a:endParaRPr>
                    </a:p>
                  </a:txBody>
                  <a:tcPr anchor="b"/>
                </a:tc>
                <a:tc>
                  <a:txBody>
                    <a:bodyPr/>
                    <a:lstStyle/>
                    <a:p>
                      <a:pPr algn="l" fontAlgn="b">
                        <a:spcBef>
                          <a:spcPts val="600"/>
                        </a:spcBef>
                        <a:spcAft>
                          <a:spcPts val="600"/>
                        </a:spcAft>
                      </a:pPr>
                      <a:r>
                        <a:rPr lang="en-US" sz="1800" u="none" strike="noStrike" dirty="0">
                          <a:effectLst/>
                          <a:highlight>
                            <a:srgbClr val="00FF00"/>
                          </a:highlight>
                        </a:rPr>
                        <a:t>Excellent</a:t>
                      </a:r>
                      <a:endParaRPr lang="en-US" sz="1800" b="0" i="0" u="none" strike="noStrike" dirty="0">
                        <a:solidFill>
                          <a:srgbClr val="000000"/>
                        </a:solidFill>
                        <a:effectLst/>
                        <a:highlight>
                          <a:srgbClr val="00FF00"/>
                        </a:highlight>
                        <a:latin typeface="Calibri" panose="020F0502020204030204" pitchFamily="34" charset="0"/>
                      </a:endParaRPr>
                    </a:p>
                  </a:txBody>
                  <a:tcPr anchor="b"/>
                </a:tc>
                <a:tc>
                  <a:txBody>
                    <a:bodyPr/>
                    <a:lstStyle/>
                    <a:p>
                      <a:pPr algn="l" fontAlgn="b">
                        <a:spcBef>
                          <a:spcPts val="600"/>
                        </a:spcBef>
                        <a:spcAft>
                          <a:spcPts val="600"/>
                        </a:spcAft>
                      </a:pPr>
                      <a:r>
                        <a:rPr lang="en-US" sz="1800" u="none" strike="noStrike" dirty="0">
                          <a:effectLst/>
                          <a:highlight>
                            <a:srgbClr val="00FFFF"/>
                          </a:highlight>
                        </a:rPr>
                        <a:t>Good</a:t>
                      </a:r>
                      <a:endParaRPr lang="en-US" sz="1800" b="0" i="0" u="none" strike="noStrike" dirty="0">
                        <a:solidFill>
                          <a:srgbClr val="000000"/>
                        </a:solidFill>
                        <a:effectLst/>
                        <a:highlight>
                          <a:srgbClr val="00FFFF"/>
                        </a:highlight>
                        <a:latin typeface="Calibri" panose="020F0502020204030204" pitchFamily="34" charset="0"/>
                      </a:endParaRPr>
                    </a:p>
                  </a:txBody>
                  <a:tcPr anchor="b"/>
                </a:tc>
                <a:tc>
                  <a:txBody>
                    <a:bodyPr/>
                    <a:lstStyle/>
                    <a:p>
                      <a:pPr algn="l" fontAlgn="b">
                        <a:spcBef>
                          <a:spcPts val="600"/>
                        </a:spcBef>
                        <a:spcAft>
                          <a:spcPts val="600"/>
                        </a:spcAft>
                      </a:pPr>
                      <a:r>
                        <a:rPr lang="en-US" sz="1800" u="none" strike="noStrike" dirty="0">
                          <a:effectLst/>
                          <a:highlight>
                            <a:srgbClr val="FF0000"/>
                          </a:highlight>
                        </a:rPr>
                        <a:t>Poor</a:t>
                      </a:r>
                      <a:endParaRPr lang="en-US" sz="1800" b="0" i="0" u="none" strike="noStrike" dirty="0">
                        <a:solidFill>
                          <a:srgbClr val="000000"/>
                        </a:solidFill>
                        <a:effectLst/>
                        <a:highlight>
                          <a:srgbClr val="FF0000"/>
                        </a:highlight>
                        <a:latin typeface="Calibri" panose="020F0502020204030204" pitchFamily="34" charset="0"/>
                      </a:endParaRPr>
                    </a:p>
                  </a:txBody>
                  <a:tcPr anchor="b"/>
                </a:tc>
                <a:extLst>
                  <a:ext uri="{0D108BD9-81ED-4DB2-BD59-A6C34878D82A}">
                    <a16:rowId xmlns:a16="http://schemas.microsoft.com/office/drawing/2014/main" val="3615124016"/>
                  </a:ext>
                </a:extLst>
              </a:tr>
            </a:tbl>
          </a:graphicData>
        </a:graphic>
      </p:graphicFrame>
    </p:spTree>
    <p:extLst>
      <p:ext uri="{BB962C8B-B14F-4D97-AF65-F5344CB8AC3E}">
        <p14:creationId xmlns:p14="http://schemas.microsoft.com/office/powerpoint/2010/main" val="10839211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B5D8E-3726-4108-96A6-3486989E0033}"/>
              </a:ext>
            </a:extLst>
          </p:cNvPr>
          <p:cNvSpPr>
            <a:spLocks noGrp="1"/>
          </p:cNvSpPr>
          <p:nvPr>
            <p:ph type="title"/>
          </p:nvPr>
        </p:nvSpPr>
        <p:spPr>
          <a:xfrm>
            <a:off x="609600" y="966790"/>
            <a:ext cx="10972800" cy="808037"/>
          </a:xfrm>
        </p:spPr>
        <p:txBody>
          <a:bodyPr wrap="square" anchor="ctr">
            <a:normAutofit/>
          </a:bodyPr>
          <a:lstStyle/>
          <a:p>
            <a:r>
              <a:rPr lang="en-US" dirty="0"/>
              <a:t>CPU Sourcing Strategy for Apple?</a:t>
            </a:r>
          </a:p>
        </p:txBody>
      </p:sp>
      <p:pic>
        <p:nvPicPr>
          <p:cNvPr id="5" name="Content Placeholder 4" descr="A close up of a guitar&#10;&#10;Description automatically generated with low confidence">
            <a:extLst>
              <a:ext uri="{FF2B5EF4-FFF2-40B4-BE49-F238E27FC236}">
                <a16:creationId xmlns:a16="http://schemas.microsoft.com/office/drawing/2014/main" id="{9CEE7DEF-7BF2-4770-A095-CBBF71279664}"/>
              </a:ext>
            </a:extLst>
          </p:cNvPr>
          <p:cNvPicPr>
            <a:picLocks noGrp="1" noChangeAspect="1"/>
          </p:cNvPicPr>
          <p:nvPr>
            <p:ph sz="half" idx="1"/>
          </p:nvPr>
        </p:nvPicPr>
        <p:blipFill rotWithShape="1">
          <a:blip r:embed="rId3"/>
          <a:srcRect l="42646" r="8401"/>
          <a:stretch/>
        </p:blipFill>
        <p:spPr>
          <a:xfrm>
            <a:off x="609600" y="1866900"/>
            <a:ext cx="5384800" cy="4344988"/>
          </a:xfrm>
          <a:prstGeom prst="rect">
            <a:avLst/>
          </a:prstGeom>
          <a:noFill/>
        </p:spPr>
      </p:pic>
      <p:sp>
        <p:nvSpPr>
          <p:cNvPr id="10" name="Content Placeholder 3">
            <a:extLst>
              <a:ext uri="{FF2B5EF4-FFF2-40B4-BE49-F238E27FC236}">
                <a16:creationId xmlns:a16="http://schemas.microsoft.com/office/drawing/2014/main" id="{F9115533-78FE-4486-81D9-1811B7B0694A}"/>
              </a:ext>
            </a:extLst>
          </p:cNvPr>
          <p:cNvSpPr>
            <a:spLocks noGrp="1"/>
          </p:cNvSpPr>
          <p:nvPr>
            <p:ph sz="half" idx="2"/>
          </p:nvPr>
        </p:nvSpPr>
        <p:spPr>
          <a:xfrm>
            <a:off x="6197600" y="1866900"/>
            <a:ext cx="5384800" cy="4344988"/>
          </a:xfrm>
        </p:spPr>
        <p:txBody>
          <a:bodyPr/>
          <a:lstStyle/>
          <a:p>
            <a:pPr>
              <a:lnSpc>
                <a:spcPct val="120000"/>
              </a:lnSpc>
              <a:spcBef>
                <a:spcPts val="1200"/>
              </a:spcBef>
            </a:pPr>
            <a:r>
              <a:rPr lang="en-US" sz="2400" dirty="0"/>
              <a:t>Use TSMC as the main IC supplier.</a:t>
            </a:r>
          </a:p>
          <a:p>
            <a:pPr>
              <a:lnSpc>
                <a:spcPct val="120000"/>
              </a:lnSpc>
              <a:spcBef>
                <a:spcPts val="1200"/>
              </a:spcBef>
            </a:pPr>
            <a:r>
              <a:rPr lang="en-US" sz="2400" dirty="0"/>
              <a:t>Cultivating GF as a potential supplier.</a:t>
            </a:r>
          </a:p>
          <a:p>
            <a:pPr>
              <a:lnSpc>
                <a:spcPct val="120000"/>
              </a:lnSpc>
              <a:spcBef>
                <a:spcPts val="1200"/>
              </a:spcBef>
            </a:pPr>
            <a:r>
              <a:rPr lang="en-US" sz="2400" dirty="0"/>
              <a:t>Spread some work to Intel, Qualcomm, Samsung for their specialties. </a:t>
            </a:r>
          </a:p>
          <a:p>
            <a:pPr>
              <a:lnSpc>
                <a:spcPct val="120000"/>
              </a:lnSpc>
              <a:spcBef>
                <a:spcPts val="1200"/>
              </a:spcBef>
            </a:pPr>
            <a:r>
              <a:rPr lang="en-US" sz="2400" dirty="0"/>
              <a:t>Close to what Apple did in 2020 (except cultivating GF)!</a:t>
            </a:r>
          </a:p>
        </p:txBody>
      </p:sp>
    </p:spTree>
    <p:extLst>
      <p:ext uri="{BB962C8B-B14F-4D97-AF65-F5344CB8AC3E}">
        <p14:creationId xmlns:p14="http://schemas.microsoft.com/office/powerpoint/2010/main" val="8607218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iPhone Global Supply Chain</a:t>
            </a:r>
          </a:p>
        </p:txBody>
      </p:sp>
      <p:pic>
        <p:nvPicPr>
          <p:cNvPr id="5" name="Content Placeholder 4"/>
          <p:cNvPicPr>
            <a:picLocks noGrp="1" noChangeAspect="1"/>
          </p:cNvPicPr>
          <p:nvPr>
            <p:ph sz="half" idx="1"/>
          </p:nvPr>
        </p:nvPicPr>
        <p:blipFill>
          <a:blip r:embed="rId3"/>
          <a:stretch>
            <a:fillRect/>
          </a:stretch>
        </p:blipFill>
        <p:spPr>
          <a:xfrm>
            <a:off x="609600" y="1916496"/>
            <a:ext cx="5384800" cy="4245796"/>
          </a:xfrm>
          <a:prstGeom prst="rect">
            <a:avLst/>
          </a:prstGeom>
        </p:spPr>
      </p:pic>
      <p:pic>
        <p:nvPicPr>
          <p:cNvPr id="6" name="Content Placeholder 5"/>
          <p:cNvPicPr>
            <a:picLocks noGrp="1" noChangeAspect="1"/>
          </p:cNvPicPr>
          <p:nvPr>
            <p:ph sz="half" idx="2"/>
          </p:nvPr>
        </p:nvPicPr>
        <p:blipFill>
          <a:blip r:embed="rId4"/>
          <a:stretch>
            <a:fillRect/>
          </a:stretch>
        </p:blipFill>
        <p:spPr>
          <a:xfrm>
            <a:off x="6197600" y="2459828"/>
            <a:ext cx="5384800" cy="3159131"/>
          </a:xfrm>
          <a:prstGeom prst="rect">
            <a:avLst/>
          </a:prstGeom>
        </p:spPr>
      </p:pic>
      <p:sp>
        <p:nvSpPr>
          <p:cNvPr id="7" name="TextBox 6"/>
          <p:cNvSpPr txBox="1"/>
          <p:nvPr/>
        </p:nvSpPr>
        <p:spPr>
          <a:xfrm>
            <a:off x="6243320" y="5792960"/>
            <a:ext cx="529336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iPhone’s manufacturing is completely outsourced</a:t>
            </a:r>
          </a:p>
        </p:txBody>
      </p:sp>
    </p:spTree>
    <p:extLst>
      <p:ext uri="{BB962C8B-B14F-4D97-AF65-F5344CB8AC3E}">
        <p14:creationId xmlns:p14="http://schemas.microsoft.com/office/powerpoint/2010/main" val="2438555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53F5D5-99DF-4446-86F7-0C0D1FC75091}"/>
              </a:ext>
            </a:extLst>
          </p:cNvPr>
          <p:cNvSpPr>
            <a:spLocks noGrp="1"/>
          </p:cNvSpPr>
          <p:nvPr>
            <p:ph idx="1"/>
          </p:nvPr>
        </p:nvSpPr>
        <p:spPr/>
        <p:txBody>
          <a:bodyPr/>
          <a:lstStyle/>
          <a:p>
            <a:pPr>
              <a:lnSpc>
                <a:spcPct val="150000"/>
              </a:lnSpc>
              <a:spcBef>
                <a:spcPts val="0"/>
              </a:spcBef>
            </a:pPr>
            <a:r>
              <a:rPr lang="en-US" sz="2400" dirty="0"/>
              <a:t>Sourcing is heavily data driven.</a:t>
            </a:r>
          </a:p>
          <a:p>
            <a:pPr>
              <a:lnSpc>
                <a:spcPct val="150000"/>
              </a:lnSpc>
              <a:spcBef>
                <a:spcPts val="0"/>
              </a:spcBef>
            </a:pPr>
            <a:r>
              <a:rPr lang="en-US" sz="2400" dirty="0"/>
              <a:t>Sourcing analytics (intelligence): discover &amp; select suppliers for critical items.</a:t>
            </a:r>
          </a:p>
          <a:p>
            <a:pPr>
              <a:lnSpc>
                <a:spcPct val="150000"/>
              </a:lnSpc>
              <a:spcBef>
                <a:spcPts val="0"/>
              </a:spcBef>
            </a:pPr>
            <a:r>
              <a:rPr lang="en-US" sz="2400" dirty="0"/>
              <a:t>Identify needs and selection criteria.</a:t>
            </a:r>
          </a:p>
          <a:p>
            <a:pPr>
              <a:lnSpc>
                <a:spcPct val="150000"/>
              </a:lnSpc>
              <a:spcBef>
                <a:spcPts val="0"/>
              </a:spcBef>
            </a:pPr>
            <a:r>
              <a:rPr lang="en-US" sz="2400" dirty="0"/>
              <a:t>Know suppliers:</a:t>
            </a:r>
          </a:p>
          <a:p>
            <a:pPr lvl="1">
              <a:lnSpc>
                <a:spcPct val="150000"/>
              </a:lnSpc>
              <a:spcBef>
                <a:spcPts val="0"/>
              </a:spcBef>
            </a:pPr>
            <a:r>
              <a:rPr lang="en-US" sz="2000" dirty="0"/>
              <a:t>Market intelligence.</a:t>
            </a:r>
          </a:p>
          <a:p>
            <a:pPr lvl="1">
              <a:lnSpc>
                <a:spcPct val="150000"/>
              </a:lnSpc>
              <a:spcBef>
                <a:spcPts val="0"/>
              </a:spcBef>
            </a:pPr>
            <a:r>
              <a:rPr lang="en-US" sz="2000" dirty="0">
                <a:solidFill>
                  <a:schemeClr val="bg1">
                    <a:lumMod val="75000"/>
                  </a:schemeClr>
                </a:solidFill>
              </a:rPr>
              <a:t>Negotiation power analysis.</a:t>
            </a:r>
          </a:p>
          <a:p>
            <a:pPr lvl="1">
              <a:lnSpc>
                <a:spcPct val="150000"/>
              </a:lnSpc>
              <a:spcBef>
                <a:spcPts val="0"/>
              </a:spcBef>
            </a:pPr>
            <a:r>
              <a:rPr lang="en-US" sz="2000" dirty="0"/>
              <a:t>Supplier analysis.</a:t>
            </a:r>
          </a:p>
        </p:txBody>
      </p:sp>
      <p:pic>
        <p:nvPicPr>
          <p:cNvPr id="4" name="Picture 3">
            <a:extLst>
              <a:ext uri="{FF2B5EF4-FFF2-40B4-BE49-F238E27FC236}">
                <a16:creationId xmlns:a16="http://schemas.microsoft.com/office/drawing/2014/main" id="{4244489C-15E6-491C-A0A8-8878CDA0B8A5}"/>
              </a:ext>
            </a:extLst>
          </p:cNvPr>
          <p:cNvPicPr>
            <a:picLocks noChangeAspect="1"/>
          </p:cNvPicPr>
          <p:nvPr/>
        </p:nvPicPr>
        <p:blipFill>
          <a:blip r:embed="rId3"/>
          <a:stretch>
            <a:fillRect/>
          </a:stretch>
        </p:blipFill>
        <p:spPr>
          <a:xfrm>
            <a:off x="6669507" y="3062530"/>
            <a:ext cx="4472913" cy="2828680"/>
          </a:xfrm>
          <a:prstGeom prst="rect">
            <a:avLst/>
          </a:prstGeom>
        </p:spPr>
      </p:pic>
      <p:sp>
        <p:nvSpPr>
          <p:cNvPr id="2" name="Title 1">
            <a:extLst>
              <a:ext uri="{FF2B5EF4-FFF2-40B4-BE49-F238E27FC236}">
                <a16:creationId xmlns:a16="http://schemas.microsoft.com/office/drawing/2014/main" id="{EF40F725-F9F0-43C8-81DC-B384CAC8C54C}"/>
              </a:ext>
            </a:extLst>
          </p:cNvPr>
          <p:cNvSpPr>
            <a:spLocks noGrp="1"/>
          </p:cNvSpPr>
          <p:nvPr>
            <p:ph type="title"/>
          </p:nvPr>
        </p:nvSpPr>
        <p:spPr/>
        <p:txBody>
          <a:bodyPr/>
          <a:lstStyle/>
          <a:p>
            <a:r>
              <a:rPr lang="en-US" dirty="0"/>
              <a:t>Recap</a:t>
            </a:r>
          </a:p>
        </p:txBody>
      </p:sp>
    </p:spTree>
    <p:extLst>
      <p:ext uri="{BB962C8B-B14F-4D97-AF65-F5344CB8AC3E}">
        <p14:creationId xmlns:p14="http://schemas.microsoft.com/office/powerpoint/2010/main" val="37025684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Homework: Help Apple Source NAND Flash Memory</a:t>
            </a:r>
          </a:p>
        </p:txBody>
      </p:sp>
      <p:sp>
        <p:nvSpPr>
          <p:cNvPr id="3" name="Content Placeholder 2"/>
          <p:cNvSpPr>
            <a:spLocks noGrp="1"/>
          </p:cNvSpPr>
          <p:nvPr>
            <p:ph sz="half" idx="1"/>
          </p:nvPr>
        </p:nvSpPr>
        <p:spPr/>
        <p:txBody>
          <a:bodyPr/>
          <a:lstStyle/>
          <a:p>
            <a:pPr lvl="0" fontAlgn="auto">
              <a:lnSpc>
                <a:spcPct val="150000"/>
              </a:lnSpc>
              <a:spcBef>
                <a:spcPct val="0"/>
              </a:spcBef>
              <a:spcAft>
                <a:spcPts val="0"/>
              </a:spcAft>
              <a:buClr>
                <a:srgbClr val="A04DA3"/>
              </a:buClr>
              <a:buFont typeface="Arial" panose="020B0604020202020204" pitchFamily="34" charset="0"/>
              <a:buChar char="•"/>
              <a:defRPr/>
            </a:pPr>
            <a:r>
              <a:rPr kumimoji="1" lang="en-US" sz="2400" kern="1200" dirty="0">
                <a:solidFill>
                  <a:sysClr val="windowText" lastClr="000000">
                    <a:lumMod val="95000"/>
                    <a:lumOff val="5000"/>
                  </a:sysClr>
                </a:solidFill>
                <a:latin typeface="Georgia" panose="02040502050405020303" pitchFamily="18" charset="0"/>
                <a:cs typeface="Arial" charset="0"/>
              </a:rPr>
              <a:t>Memory market was </a:t>
            </a:r>
            <a:r>
              <a:rPr kumimoji="1" lang="en-US" sz="2400" kern="1200" dirty="0">
                <a:solidFill>
                  <a:srgbClr val="FF0000"/>
                </a:solidFill>
                <a:latin typeface="Georgia" panose="02040502050405020303" pitchFamily="18" charset="0"/>
                <a:cs typeface="Arial" charset="0"/>
              </a:rPr>
              <a:t>unstable</a:t>
            </a:r>
            <a:r>
              <a:rPr kumimoji="1" lang="en-US" sz="2400" kern="1200" dirty="0">
                <a:solidFill>
                  <a:sysClr val="windowText" lastClr="000000">
                    <a:lumMod val="95000"/>
                    <a:lumOff val="5000"/>
                  </a:sysClr>
                </a:solidFill>
                <a:latin typeface="Georgia" panose="02040502050405020303" pitchFamily="18" charset="0"/>
                <a:cs typeface="Arial" charset="0"/>
              </a:rPr>
              <a:t>; Apple wanted to lock in a supplier that was rock-solid financially.</a:t>
            </a:r>
            <a:endParaRPr kumimoji="1" lang="en-US" sz="2400" i="1" kern="1200" dirty="0">
              <a:solidFill>
                <a:srgbClr val="FF0000"/>
              </a:solidFill>
              <a:latin typeface="Georgia" panose="02040502050405020303" pitchFamily="18" charset="0"/>
              <a:cs typeface="Arial" charset="0"/>
            </a:endParaRPr>
          </a:p>
          <a:p>
            <a:pPr lvl="0" fontAlgn="auto">
              <a:lnSpc>
                <a:spcPct val="150000"/>
              </a:lnSpc>
              <a:spcBef>
                <a:spcPct val="0"/>
              </a:spcBef>
              <a:spcAft>
                <a:spcPts val="0"/>
              </a:spcAft>
              <a:buClr>
                <a:srgbClr val="A04DA3"/>
              </a:buClr>
              <a:buFont typeface="Arial" panose="020B0604020202020204" pitchFamily="34" charset="0"/>
              <a:buChar char="•"/>
              <a:defRPr/>
            </a:pPr>
            <a:r>
              <a:rPr kumimoji="1" lang="en-US" sz="2400" kern="1200" dirty="0">
                <a:solidFill>
                  <a:sysClr val="windowText" lastClr="000000">
                    <a:lumMod val="95000"/>
                    <a:lumOff val="5000"/>
                  </a:sysClr>
                </a:solidFill>
                <a:latin typeface="Georgia" panose="02040502050405020303" pitchFamily="18" charset="0"/>
                <a:cs typeface="Arial" charset="0"/>
              </a:rPr>
              <a:t>Samsung held about </a:t>
            </a:r>
            <a:r>
              <a:rPr kumimoji="1" lang="en-US" sz="2400" kern="1200" dirty="0">
                <a:solidFill>
                  <a:srgbClr val="FF0000"/>
                </a:solidFill>
                <a:latin typeface="Georgia" panose="02040502050405020303" pitchFamily="18" charset="0"/>
                <a:cs typeface="Arial" charset="0"/>
              </a:rPr>
              <a:t>50%</a:t>
            </a:r>
            <a:r>
              <a:rPr kumimoji="1" lang="en-US" sz="2400" kern="1200" dirty="0">
                <a:solidFill>
                  <a:sysClr val="windowText" lastClr="000000">
                    <a:lumMod val="95000"/>
                    <a:lumOff val="5000"/>
                  </a:sysClr>
                </a:solidFill>
                <a:latin typeface="Georgia" panose="02040502050405020303" pitchFamily="18" charset="0"/>
                <a:cs typeface="Arial" charset="0"/>
              </a:rPr>
              <a:t> of the NAND flash memory market.</a:t>
            </a:r>
          </a:p>
          <a:p>
            <a:pPr lvl="0" fontAlgn="auto">
              <a:lnSpc>
                <a:spcPct val="150000"/>
              </a:lnSpc>
              <a:spcBef>
                <a:spcPct val="0"/>
              </a:spcBef>
              <a:spcAft>
                <a:spcPts val="0"/>
              </a:spcAft>
              <a:buClr>
                <a:srgbClr val="A04DA3"/>
              </a:buClr>
              <a:buFont typeface="Arial" panose="020B0604020202020204" pitchFamily="34" charset="0"/>
              <a:buChar char="•"/>
              <a:defRPr/>
            </a:pPr>
            <a:r>
              <a:rPr kumimoji="1" lang="en-US" sz="2400" kern="1200" dirty="0">
                <a:solidFill>
                  <a:prstClr val="black"/>
                </a:solidFill>
                <a:latin typeface="Georgia" panose="02040502050405020303" pitchFamily="18" charset="0"/>
                <a:cs typeface="Arial" charset="0"/>
              </a:rPr>
              <a:t>Jobs: </a:t>
            </a:r>
            <a:r>
              <a:rPr kumimoji="1" lang="en-US" sz="2400" i="1" kern="1200" dirty="0">
                <a:solidFill>
                  <a:srgbClr val="FF0000"/>
                </a:solidFill>
                <a:latin typeface="Georgia" panose="02040502050405020303" pitchFamily="18" charset="0"/>
                <a:cs typeface="Arial" charset="0"/>
              </a:rPr>
              <a:t>“Whoever controls flash is going to control this space in consumer electronics.”</a:t>
            </a:r>
            <a:endParaRPr kumimoji="1" lang="en-US" sz="2400" u="sng" kern="1200" dirty="0">
              <a:solidFill>
                <a:srgbClr val="800080"/>
              </a:solidFill>
              <a:latin typeface="Georgia" panose="02040502050405020303" pitchFamily="18" charset="0"/>
              <a:cs typeface="Arial" charset="0"/>
            </a:endParaRPr>
          </a:p>
        </p:txBody>
      </p:sp>
      <p:pic>
        <p:nvPicPr>
          <p:cNvPr id="5" name="Content Placeholder 4"/>
          <p:cNvPicPr>
            <a:picLocks noGrp="1" noChangeAspect="1"/>
          </p:cNvPicPr>
          <p:nvPr>
            <p:ph sz="half" idx="2"/>
          </p:nvPr>
        </p:nvPicPr>
        <p:blipFill>
          <a:blip r:embed="rId3"/>
          <a:stretch>
            <a:fillRect/>
          </a:stretch>
        </p:blipFill>
        <p:spPr>
          <a:xfrm>
            <a:off x="6197600" y="2503762"/>
            <a:ext cx="5384800" cy="3071263"/>
          </a:xfrm>
          <a:prstGeom prst="rect">
            <a:avLst/>
          </a:prstGeom>
        </p:spPr>
      </p:pic>
      <p:sp>
        <p:nvSpPr>
          <p:cNvPr id="4" name="Slide Number Placeholder 3"/>
          <p:cNvSpPr>
            <a:spLocks noGrp="1"/>
          </p:cNvSpPr>
          <p:nvPr>
            <p:ph type="sldNum" sz="quarter" idx="10"/>
          </p:nvPr>
        </p:nvSpPr>
        <p:spPr/>
        <p:txBody>
          <a:bodyPr/>
          <a:lstStyle/>
          <a:p>
            <a:fld id="{AB407F30-F4E2-4E46-BD51-D1C62AE7392F}" type="slidenum">
              <a:rPr lang="en-US" smtClean="0"/>
              <a:pPr/>
              <a:t>41</a:t>
            </a:fld>
            <a:endParaRPr lang="en-US" dirty="0"/>
          </a:p>
        </p:txBody>
      </p:sp>
    </p:spTree>
    <p:extLst>
      <p:ext uri="{BB962C8B-B14F-4D97-AF65-F5344CB8AC3E}">
        <p14:creationId xmlns:p14="http://schemas.microsoft.com/office/powerpoint/2010/main" val="35599210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BE4AF-F65C-49C0-A116-0E4639EFB0D5}"/>
              </a:ext>
            </a:extLst>
          </p:cNvPr>
          <p:cNvSpPr>
            <a:spLocks noGrp="1"/>
          </p:cNvSpPr>
          <p:nvPr>
            <p:ph type="title"/>
          </p:nvPr>
        </p:nvSpPr>
        <p:spPr/>
        <p:txBody>
          <a:bodyPr wrap="square" anchor="ctr">
            <a:normAutofit/>
          </a:bodyPr>
          <a:lstStyle/>
          <a:p>
            <a:r>
              <a:rPr lang="en-US" dirty="0"/>
              <a:t>Qualcomm</a:t>
            </a:r>
          </a:p>
        </p:txBody>
      </p:sp>
      <p:graphicFrame>
        <p:nvGraphicFramePr>
          <p:cNvPr id="4" name="Content Placeholder 3">
            <a:extLst>
              <a:ext uri="{FF2B5EF4-FFF2-40B4-BE49-F238E27FC236}">
                <a16:creationId xmlns:a16="http://schemas.microsoft.com/office/drawing/2014/main" id="{E1B6BE73-A38A-4525-9829-BA26C7A06299}"/>
              </a:ext>
            </a:extLst>
          </p:cNvPr>
          <p:cNvGraphicFramePr>
            <a:graphicFrameLocks noGrp="1"/>
          </p:cNvGraphicFramePr>
          <p:nvPr>
            <p:ph idx="1"/>
            <p:extLst>
              <p:ext uri="{D42A27DB-BD31-4B8C-83A1-F6EECF244321}">
                <p14:modId xmlns:p14="http://schemas.microsoft.com/office/powerpoint/2010/main" val="3119305"/>
              </p:ext>
            </p:extLst>
          </p:nvPr>
        </p:nvGraphicFramePr>
        <p:xfrm>
          <a:off x="609601" y="1718235"/>
          <a:ext cx="10972799" cy="4201872"/>
        </p:xfrm>
        <a:graphic>
          <a:graphicData uri="http://schemas.openxmlformats.org/drawingml/2006/table">
            <a:tbl>
              <a:tblPr firstRow="1" bandRow="1">
                <a:tableStyleId>{21E4AEA4-8DFA-4A89-87EB-49C32662AFE0}</a:tableStyleId>
              </a:tblPr>
              <a:tblGrid>
                <a:gridCol w="3142593">
                  <a:extLst>
                    <a:ext uri="{9D8B030D-6E8A-4147-A177-3AD203B41FA5}">
                      <a16:colId xmlns:a16="http://schemas.microsoft.com/office/drawing/2014/main" val="802423463"/>
                    </a:ext>
                  </a:extLst>
                </a:gridCol>
                <a:gridCol w="1229710">
                  <a:extLst>
                    <a:ext uri="{9D8B030D-6E8A-4147-A177-3AD203B41FA5}">
                      <a16:colId xmlns:a16="http://schemas.microsoft.com/office/drawing/2014/main" val="2152013676"/>
                    </a:ext>
                  </a:extLst>
                </a:gridCol>
                <a:gridCol w="804042">
                  <a:extLst>
                    <a:ext uri="{9D8B030D-6E8A-4147-A177-3AD203B41FA5}">
                      <a16:colId xmlns:a16="http://schemas.microsoft.com/office/drawing/2014/main" val="2363163831"/>
                    </a:ext>
                  </a:extLst>
                </a:gridCol>
                <a:gridCol w="630621">
                  <a:extLst>
                    <a:ext uri="{9D8B030D-6E8A-4147-A177-3AD203B41FA5}">
                      <a16:colId xmlns:a16="http://schemas.microsoft.com/office/drawing/2014/main" val="1783652417"/>
                    </a:ext>
                  </a:extLst>
                </a:gridCol>
                <a:gridCol w="772510">
                  <a:extLst>
                    <a:ext uri="{9D8B030D-6E8A-4147-A177-3AD203B41FA5}">
                      <a16:colId xmlns:a16="http://schemas.microsoft.com/office/drawing/2014/main" val="126172735"/>
                    </a:ext>
                  </a:extLst>
                </a:gridCol>
                <a:gridCol w="4393323">
                  <a:extLst>
                    <a:ext uri="{9D8B030D-6E8A-4147-A177-3AD203B41FA5}">
                      <a16:colId xmlns:a16="http://schemas.microsoft.com/office/drawing/2014/main" val="1723592764"/>
                    </a:ext>
                  </a:extLst>
                </a:gridCol>
              </a:tblGrid>
              <a:tr h="391872">
                <a:tc>
                  <a:txBody>
                    <a:bodyPr/>
                    <a:lstStyle/>
                    <a:p>
                      <a:pPr algn="l" fontAlgn="b"/>
                      <a:endParaRPr lang="en-US" sz="1600" b="1" i="0" u="none" strike="noStrike" dirty="0">
                        <a:solidFill>
                          <a:srgbClr val="000000"/>
                        </a:solidFill>
                        <a:effectLst/>
                        <a:latin typeface="Calibri" panose="020F0502020204030204" pitchFamily="34" charset="0"/>
                      </a:endParaRPr>
                    </a:p>
                  </a:txBody>
                  <a:tcPr anchor="b"/>
                </a:tc>
                <a:tc>
                  <a:txBody>
                    <a:bodyPr/>
                    <a:lstStyle/>
                    <a:p>
                      <a:pPr algn="l" fontAlgn="b"/>
                      <a:r>
                        <a:rPr lang="en-US" sz="1600" u="none" strike="noStrike" dirty="0">
                          <a:effectLst/>
                        </a:rPr>
                        <a:t>Excellent</a:t>
                      </a:r>
                      <a:endParaRPr lang="en-US" sz="1600" b="0" i="0" u="none" strike="noStrike" dirty="0">
                        <a:solidFill>
                          <a:srgbClr val="000000"/>
                        </a:solidFill>
                        <a:effectLst/>
                        <a:latin typeface="Calibri" panose="020F0502020204030204" pitchFamily="34" charset="0"/>
                      </a:endParaRPr>
                    </a:p>
                  </a:txBody>
                  <a:tcPr anchor="b"/>
                </a:tc>
                <a:tc>
                  <a:txBody>
                    <a:bodyPr/>
                    <a:lstStyle/>
                    <a:p>
                      <a:pPr algn="l" fontAlgn="b"/>
                      <a:r>
                        <a:rPr lang="en-US" sz="1600" u="none" strike="noStrike">
                          <a:effectLst/>
                        </a:rPr>
                        <a:t>Good</a:t>
                      </a:r>
                      <a:endParaRPr lang="en-US" sz="1600" b="0" i="0" u="none" strike="noStrike">
                        <a:solidFill>
                          <a:srgbClr val="000000"/>
                        </a:solidFill>
                        <a:effectLst/>
                        <a:latin typeface="Calibri" panose="020F0502020204030204" pitchFamily="34" charset="0"/>
                      </a:endParaRPr>
                    </a:p>
                  </a:txBody>
                  <a:tcPr anchor="b"/>
                </a:tc>
                <a:tc>
                  <a:txBody>
                    <a:bodyPr/>
                    <a:lstStyle/>
                    <a:p>
                      <a:pPr algn="l" fontAlgn="b"/>
                      <a:r>
                        <a:rPr lang="en-US" sz="1600" u="none" strike="noStrike">
                          <a:effectLst/>
                        </a:rPr>
                        <a:t>Fair</a:t>
                      </a:r>
                      <a:endParaRPr lang="en-US" sz="1600" b="0" i="0" u="none" strike="noStrike">
                        <a:solidFill>
                          <a:srgbClr val="000000"/>
                        </a:solidFill>
                        <a:effectLst/>
                        <a:latin typeface="Calibri" panose="020F0502020204030204" pitchFamily="34" charset="0"/>
                      </a:endParaRPr>
                    </a:p>
                  </a:txBody>
                  <a:tcPr anchor="b"/>
                </a:tc>
                <a:tc>
                  <a:txBody>
                    <a:bodyPr/>
                    <a:lstStyle/>
                    <a:p>
                      <a:pPr algn="l" fontAlgn="b"/>
                      <a:r>
                        <a:rPr lang="en-US" sz="1600" u="none" strike="noStrike">
                          <a:effectLst/>
                        </a:rPr>
                        <a:t>Poor</a:t>
                      </a:r>
                      <a:endParaRPr lang="en-US" sz="1600" b="0" i="0" u="none" strike="noStrike">
                        <a:solidFill>
                          <a:srgbClr val="000000"/>
                        </a:solidFill>
                        <a:effectLst/>
                        <a:latin typeface="Calibri" panose="020F0502020204030204" pitchFamily="34" charset="0"/>
                      </a:endParaRPr>
                    </a:p>
                  </a:txBody>
                  <a:tcPr anchor="b"/>
                </a:tc>
                <a:tc>
                  <a:txBody>
                    <a:bodyPr/>
                    <a:lstStyle/>
                    <a:p>
                      <a:pPr algn="l" fontAlgn="b"/>
                      <a:r>
                        <a:rPr lang="en-US" sz="1600" u="none" strike="noStrike">
                          <a:effectLst/>
                        </a:rPr>
                        <a:t>Notes</a:t>
                      </a:r>
                      <a:endParaRPr lang="en-US" sz="1600" b="0" i="0" u="none" strike="noStrike">
                        <a:solidFill>
                          <a:srgbClr val="000000"/>
                        </a:solidFill>
                        <a:effectLst/>
                        <a:latin typeface="Calibri" panose="020F0502020204030204" pitchFamily="34" charset="0"/>
                      </a:endParaRPr>
                    </a:p>
                  </a:txBody>
                  <a:tcPr anchor="b"/>
                </a:tc>
                <a:extLst>
                  <a:ext uri="{0D108BD9-81ED-4DB2-BD59-A6C34878D82A}">
                    <a16:rowId xmlns:a16="http://schemas.microsoft.com/office/drawing/2014/main" val="1747167813"/>
                  </a:ext>
                </a:extLst>
              </a:tr>
              <a:tr h="486000">
                <a:tc>
                  <a:txBody>
                    <a:bodyPr/>
                    <a:lstStyle/>
                    <a:p>
                      <a:pPr algn="l" fontAlgn="b"/>
                      <a:r>
                        <a:rPr lang="en-US" sz="1600" u="none" strike="noStrike">
                          <a:effectLst/>
                        </a:rPr>
                        <a:t>Innovative, technological / engineering capability</a:t>
                      </a:r>
                      <a:endParaRPr lang="en-US" sz="1600" b="0" i="0" u="none" strike="noStrike">
                        <a:solidFill>
                          <a:srgbClr val="000000"/>
                        </a:solidFill>
                        <a:effectLst/>
                        <a:latin typeface="Calibri" panose="020F0502020204030204" pitchFamily="34" charset="0"/>
                      </a:endParaRPr>
                    </a:p>
                  </a:txBody>
                  <a:tcPr anchor="b"/>
                </a:tc>
                <a:tc>
                  <a:txBody>
                    <a:bodyPr/>
                    <a:lstStyle/>
                    <a:p>
                      <a:pPr algn="l" fontAlgn="b"/>
                      <a:r>
                        <a:rPr lang="en-US" sz="1600" u="none" strike="noStrike">
                          <a:effectLst/>
                        </a:rPr>
                        <a:t>x</a:t>
                      </a:r>
                      <a:endParaRPr lang="en-US" sz="1600" b="0" i="0" u="none" strike="noStrike">
                        <a:solidFill>
                          <a:srgbClr val="000000"/>
                        </a:solidFill>
                        <a:effectLst/>
                        <a:latin typeface="Calibri" panose="020F0502020204030204" pitchFamily="34" charset="0"/>
                      </a:endParaRPr>
                    </a:p>
                  </a:txBody>
                  <a:tcPr anchor="b"/>
                </a:tc>
                <a:tc>
                  <a:txBody>
                    <a:bodyPr/>
                    <a:lstStyle/>
                    <a:p>
                      <a:pPr algn="l" fontAlgn="b"/>
                      <a:endParaRPr lang="en-US" sz="1600" b="0" i="0" u="none" strike="noStrike">
                        <a:solidFill>
                          <a:srgbClr val="000000"/>
                        </a:solidFill>
                        <a:effectLst/>
                        <a:latin typeface="Calibri" panose="020F0502020204030204" pitchFamily="34" charset="0"/>
                      </a:endParaRPr>
                    </a:p>
                  </a:txBody>
                  <a:tcPr anchor="b"/>
                </a:tc>
                <a:tc>
                  <a:txBody>
                    <a:bodyPr/>
                    <a:lstStyle/>
                    <a:p>
                      <a:pPr algn="l" fontAlgn="b"/>
                      <a:endParaRPr lang="en-US" sz="1600" b="0" i="0" u="none" strike="noStrike">
                        <a:solidFill>
                          <a:srgbClr val="000000"/>
                        </a:solidFill>
                        <a:effectLst/>
                        <a:latin typeface="Calibri" panose="020F0502020204030204" pitchFamily="34" charset="0"/>
                      </a:endParaRPr>
                    </a:p>
                  </a:txBody>
                  <a:tcPr anchor="b"/>
                </a:tc>
                <a:tc>
                  <a:txBody>
                    <a:bodyPr/>
                    <a:lstStyle/>
                    <a:p>
                      <a:pPr algn="l" fontAlgn="b"/>
                      <a:endParaRPr lang="en-US" sz="1600" b="0" i="0" u="none" strike="noStrike">
                        <a:solidFill>
                          <a:srgbClr val="000000"/>
                        </a:solidFill>
                        <a:effectLst/>
                        <a:latin typeface="Calibri" panose="020F0502020204030204" pitchFamily="34" charset="0"/>
                      </a:endParaRPr>
                    </a:p>
                  </a:txBody>
                  <a:tcPr anchor="b"/>
                </a:tc>
                <a:tc>
                  <a:txBody>
                    <a:bodyPr/>
                    <a:lstStyle/>
                    <a:p>
                      <a:pPr algn="l" fontAlgn="b"/>
                      <a:r>
                        <a:rPr lang="en-US" sz="1600" u="none" strike="noStrike">
                          <a:effectLst/>
                        </a:rPr>
                        <a:t>Innovative, technologically capable</a:t>
                      </a:r>
                      <a:endParaRPr lang="en-US" sz="1600" b="0" i="0" u="none" strike="noStrike">
                        <a:solidFill>
                          <a:srgbClr val="000000"/>
                        </a:solidFill>
                        <a:effectLst/>
                        <a:latin typeface="Calibri" panose="020F0502020204030204" pitchFamily="34" charset="0"/>
                      </a:endParaRPr>
                    </a:p>
                  </a:txBody>
                  <a:tcPr anchor="b"/>
                </a:tc>
                <a:extLst>
                  <a:ext uri="{0D108BD9-81ED-4DB2-BD59-A6C34878D82A}">
                    <a16:rowId xmlns:a16="http://schemas.microsoft.com/office/drawing/2014/main" val="3637544983"/>
                  </a:ext>
                </a:extLst>
              </a:tr>
              <a:tr h="486000">
                <a:tc>
                  <a:txBody>
                    <a:bodyPr/>
                    <a:lstStyle/>
                    <a:p>
                      <a:pPr algn="l" fontAlgn="b"/>
                      <a:r>
                        <a:rPr lang="en-US" sz="1600" u="none" strike="noStrike" dirty="0">
                          <a:effectLst/>
                        </a:rPr>
                        <a:t>Manufacturing capacity / quality </a:t>
                      </a:r>
                      <a:endParaRPr lang="en-US" sz="1600" b="0" i="0" u="none" strike="noStrike" dirty="0">
                        <a:solidFill>
                          <a:srgbClr val="000000"/>
                        </a:solidFill>
                        <a:effectLst/>
                        <a:latin typeface="Calibri" panose="020F0502020204030204" pitchFamily="34" charset="0"/>
                      </a:endParaRPr>
                    </a:p>
                  </a:txBody>
                  <a:tcPr anchor="b"/>
                </a:tc>
                <a:tc>
                  <a:txBody>
                    <a:bodyPr/>
                    <a:lstStyle/>
                    <a:p>
                      <a:endParaRPr lang="en-US" dirty="0"/>
                    </a:p>
                  </a:txBody>
                  <a:tcPr anchor="b"/>
                </a:tc>
                <a:tc>
                  <a:txBody>
                    <a:bodyPr/>
                    <a:lstStyle/>
                    <a:p>
                      <a:pPr algn="l" fontAlgn="b"/>
                      <a:r>
                        <a:rPr lang="en-US" sz="1600" u="none" strike="noStrike" dirty="0">
                          <a:effectLst/>
                        </a:rPr>
                        <a:t>x</a:t>
                      </a:r>
                      <a:endParaRPr lang="en-US" sz="1600" b="0" i="0" u="none" strike="noStrike" dirty="0">
                        <a:solidFill>
                          <a:srgbClr val="000000"/>
                        </a:solidFill>
                        <a:effectLst/>
                        <a:latin typeface="Calibri" panose="020F0502020204030204" pitchFamily="34" charset="0"/>
                      </a:endParaRPr>
                    </a:p>
                  </a:txBody>
                  <a:tcPr anchor="b"/>
                </a:tc>
                <a:tc>
                  <a:txBody>
                    <a:bodyPr/>
                    <a:lstStyle/>
                    <a:p>
                      <a:pPr algn="l" fontAlgn="b"/>
                      <a:endParaRPr lang="en-US" sz="1600" b="0" i="0" u="none" strike="noStrike">
                        <a:solidFill>
                          <a:srgbClr val="000000"/>
                        </a:solidFill>
                        <a:effectLst/>
                        <a:latin typeface="Calibri" panose="020F0502020204030204" pitchFamily="34" charset="0"/>
                      </a:endParaRPr>
                    </a:p>
                  </a:txBody>
                  <a:tcPr anchor="b"/>
                </a:tc>
                <a:tc>
                  <a:txBody>
                    <a:bodyPr/>
                    <a:lstStyle/>
                    <a:p>
                      <a:pPr algn="l" fontAlgn="b"/>
                      <a:endParaRPr lang="en-US" sz="1600" b="0" i="0" u="none" strike="noStrike" dirty="0">
                        <a:solidFill>
                          <a:srgbClr val="000000"/>
                        </a:solidFill>
                        <a:effectLst/>
                        <a:latin typeface="Calibri" panose="020F0502020204030204" pitchFamily="34" charset="0"/>
                      </a:endParaRPr>
                    </a:p>
                  </a:txBody>
                  <a:tcPr anchor="b"/>
                </a:tc>
                <a:tc>
                  <a:txBody>
                    <a:bodyPr/>
                    <a:lstStyle/>
                    <a:p>
                      <a:pPr algn="l" fontAlgn="b"/>
                      <a:r>
                        <a:rPr lang="en-US" sz="1600" u="none" strike="noStrike" dirty="0">
                          <a:effectLst/>
                        </a:rPr>
                        <a:t>In business - cell phone chip manufacturing. However, production capacity may be limited</a:t>
                      </a:r>
                      <a:endParaRPr lang="en-US" sz="1600" b="0" i="0" u="none" strike="noStrike" dirty="0">
                        <a:solidFill>
                          <a:srgbClr val="000000"/>
                        </a:solidFill>
                        <a:effectLst/>
                        <a:latin typeface="Calibri" panose="020F0502020204030204" pitchFamily="34" charset="0"/>
                      </a:endParaRPr>
                    </a:p>
                  </a:txBody>
                  <a:tcPr anchor="b"/>
                </a:tc>
                <a:extLst>
                  <a:ext uri="{0D108BD9-81ED-4DB2-BD59-A6C34878D82A}">
                    <a16:rowId xmlns:a16="http://schemas.microsoft.com/office/drawing/2014/main" val="4165142711"/>
                  </a:ext>
                </a:extLst>
              </a:tr>
              <a:tr h="272424">
                <a:tc>
                  <a:txBody>
                    <a:bodyPr/>
                    <a:lstStyle/>
                    <a:p>
                      <a:pPr algn="l" fontAlgn="b"/>
                      <a:r>
                        <a:rPr lang="en-US" sz="1600" u="none" strike="noStrike">
                          <a:effectLst/>
                        </a:rPr>
                        <a:t>Pricing</a:t>
                      </a:r>
                      <a:endParaRPr lang="en-US" sz="1600" b="0" i="0" u="none" strike="noStrike">
                        <a:solidFill>
                          <a:srgbClr val="000000"/>
                        </a:solidFill>
                        <a:effectLst/>
                        <a:latin typeface="Calibri" panose="020F0502020204030204" pitchFamily="34" charset="0"/>
                      </a:endParaRPr>
                    </a:p>
                  </a:txBody>
                  <a:tcPr anchor="b"/>
                </a:tc>
                <a:tc>
                  <a:txBody>
                    <a:bodyPr/>
                    <a:lstStyle/>
                    <a:p>
                      <a:pPr algn="l" fontAlgn="b"/>
                      <a:endParaRPr lang="en-US" sz="1600" b="0" i="0" u="none" strike="noStrike">
                        <a:solidFill>
                          <a:srgbClr val="000000"/>
                        </a:solidFill>
                        <a:effectLst/>
                        <a:latin typeface="Calibri" panose="020F0502020204030204" pitchFamily="34" charset="0"/>
                      </a:endParaRPr>
                    </a:p>
                  </a:txBody>
                  <a:tcPr anchor="b"/>
                </a:tc>
                <a:tc>
                  <a:txBody>
                    <a:bodyPr/>
                    <a:lstStyle/>
                    <a:p>
                      <a:pPr algn="l" fontAlgn="b"/>
                      <a:endParaRPr lang="en-US" sz="1600" b="0" i="0" u="none" strike="noStrike" dirty="0">
                        <a:solidFill>
                          <a:srgbClr val="000000"/>
                        </a:solidFill>
                        <a:effectLst/>
                        <a:latin typeface="Calibri" panose="020F0502020204030204" pitchFamily="34" charset="0"/>
                      </a:endParaRPr>
                    </a:p>
                  </a:txBody>
                  <a:tcPr anchor="b"/>
                </a:tc>
                <a:tc>
                  <a:txBody>
                    <a:bodyPr/>
                    <a:lstStyle/>
                    <a:p>
                      <a:pPr algn="l" fontAlgn="b"/>
                      <a:endParaRPr lang="en-US" sz="1600" b="0" i="0" u="none" strike="noStrike">
                        <a:solidFill>
                          <a:srgbClr val="000000"/>
                        </a:solidFill>
                        <a:effectLst/>
                        <a:latin typeface="Calibri" panose="020F0502020204030204" pitchFamily="34" charset="0"/>
                      </a:endParaRPr>
                    </a:p>
                  </a:txBody>
                  <a:tcPr anchor="b"/>
                </a:tc>
                <a:tc>
                  <a:txBody>
                    <a:bodyPr/>
                    <a:lstStyle/>
                    <a:p>
                      <a:pPr algn="l" fontAlgn="b"/>
                      <a:r>
                        <a:rPr lang="en-US" sz="1600" u="none" strike="noStrike" dirty="0">
                          <a:effectLst/>
                        </a:rPr>
                        <a:t>x</a:t>
                      </a:r>
                      <a:endParaRPr lang="en-US" sz="1600" b="0" i="0" u="none" strike="noStrike" dirty="0">
                        <a:solidFill>
                          <a:srgbClr val="000000"/>
                        </a:solidFill>
                        <a:effectLst/>
                        <a:latin typeface="Calibri" panose="020F0502020204030204" pitchFamily="34" charset="0"/>
                      </a:endParaRPr>
                    </a:p>
                  </a:txBody>
                  <a:tcPr anchor="b"/>
                </a:tc>
                <a:tc>
                  <a:txBody>
                    <a:bodyPr/>
                    <a:lstStyle/>
                    <a:p>
                      <a:pPr algn="l" fontAlgn="b"/>
                      <a:r>
                        <a:rPr lang="en-US" sz="1600" u="none" strike="noStrike" dirty="0">
                          <a:effectLst/>
                        </a:rPr>
                        <a:t>Highest pricing</a:t>
                      </a:r>
                      <a:endParaRPr lang="en-US" sz="1600" b="0" i="0" u="none" strike="noStrike" dirty="0">
                        <a:solidFill>
                          <a:srgbClr val="000000"/>
                        </a:solidFill>
                        <a:effectLst/>
                        <a:latin typeface="Calibri" panose="020F0502020204030204" pitchFamily="34" charset="0"/>
                      </a:endParaRPr>
                    </a:p>
                  </a:txBody>
                  <a:tcPr anchor="b"/>
                </a:tc>
                <a:extLst>
                  <a:ext uri="{0D108BD9-81ED-4DB2-BD59-A6C34878D82A}">
                    <a16:rowId xmlns:a16="http://schemas.microsoft.com/office/drawing/2014/main" val="3096635318"/>
                  </a:ext>
                </a:extLst>
              </a:tr>
              <a:tr h="272424">
                <a:tc>
                  <a:txBody>
                    <a:bodyPr/>
                    <a:lstStyle/>
                    <a:p>
                      <a:pPr algn="l" fontAlgn="b"/>
                      <a:r>
                        <a:rPr lang="en-US" sz="1600" u="none" strike="noStrike">
                          <a:effectLst/>
                        </a:rPr>
                        <a:t>Profitability</a:t>
                      </a:r>
                      <a:endParaRPr lang="en-US" sz="1600" b="0" i="0" u="none" strike="noStrike">
                        <a:solidFill>
                          <a:srgbClr val="000000"/>
                        </a:solidFill>
                        <a:effectLst/>
                        <a:latin typeface="Calibri" panose="020F0502020204030204" pitchFamily="34" charset="0"/>
                      </a:endParaRPr>
                    </a:p>
                  </a:txBody>
                  <a:tcPr anchor="b"/>
                </a:tc>
                <a:tc>
                  <a:txBody>
                    <a:bodyPr/>
                    <a:lstStyle/>
                    <a:p>
                      <a:pPr algn="l" fontAlgn="b"/>
                      <a:endParaRPr lang="en-US" sz="1600" b="0" i="0" u="none" strike="noStrike">
                        <a:solidFill>
                          <a:srgbClr val="000000"/>
                        </a:solidFill>
                        <a:effectLst/>
                        <a:latin typeface="Calibri" panose="020F0502020204030204" pitchFamily="34" charset="0"/>
                      </a:endParaRPr>
                    </a:p>
                  </a:txBody>
                  <a:tcPr anchor="b"/>
                </a:tc>
                <a:tc>
                  <a:txBody>
                    <a:bodyPr/>
                    <a:lstStyle/>
                    <a:p>
                      <a:pPr algn="l" fontAlgn="b"/>
                      <a:r>
                        <a:rPr lang="en-US" sz="1600" u="none" strike="noStrike" dirty="0">
                          <a:effectLst/>
                        </a:rPr>
                        <a:t>x</a:t>
                      </a:r>
                      <a:endParaRPr lang="en-US" sz="1600" b="0" i="0" u="none" strike="noStrike" dirty="0">
                        <a:solidFill>
                          <a:srgbClr val="000000"/>
                        </a:solidFill>
                        <a:effectLst/>
                        <a:latin typeface="Calibri" panose="020F0502020204030204" pitchFamily="34" charset="0"/>
                      </a:endParaRPr>
                    </a:p>
                  </a:txBody>
                  <a:tcPr anchor="b"/>
                </a:tc>
                <a:tc>
                  <a:txBody>
                    <a:bodyPr/>
                    <a:lstStyle/>
                    <a:p>
                      <a:pPr algn="l" fontAlgn="b"/>
                      <a:endParaRPr lang="en-US" sz="1600" b="0" i="0" u="none" strike="noStrike">
                        <a:solidFill>
                          <a:srgbClr val="000000"/>
                        </a:solidFill>
                        <a:effectLst/>
                        <a:latin typeface="Calibri" panose="020F0502020204030204" pitchFamily="34" charset="0"/>
                      </a:endParaRPr>
                    </a:p>
                  </a:txBody>
                  <a:tcPr anchor="b"/>
                </a:tc>
                <a:tc>
                  <a:txBody>
                    <a:bodyPr/>
                    <a:lstStyle/>
                    <a:p>
                      <a:pPr algn="l" fontAlgn="b"/>
                      <a:endParaRPr lang="en-US" sz="1600" b="0" i="0" u="none" strike="noStrike">
                        <a:solidFill>
                          <a:srgbClr val="000000"/>
                        </a:solidFill>
                        <a:effectLst/>
                        <a:latin typeface="Calibri" panose="020F0502020204030204" pitchFamily="34" charset="0"/>
                      </a:endParaRPr>
                    </a:p>
                  </a:txBody>
                  <a:tcPr anchor="b"/>
                </a:tc>
                <a:tc>
                  <a:txBody>
                    <a:bodyPr/>
                    <a:lstStyle/>
                    <a:p>
                      <a:pPr algn="l" fontAlgn="b"/>
                      <a:r>
                        <a:rPr lang="en-US" sz="1600" u="none" strike="noStrike" dirty="0">
                          <a:effectLst/>
                        </a:rPr>
                        <a:t>Quite profitable in recent years but less stable than others.</a:t>
                      </a:r>
                      <a:endParaRPr lang="en-US" sz="1600" b="0" i="0" u="none" strike="noStrike" dirty="0">
                        <a:solidFill>
                          <a:srgbClr val="000000"/>
                        </a:solidFill>
                        <a:effectLst/>
                        <a:latin typeface="Calibri" panose="020F0502020204030204" pitchFamily="34" charset="0"/>
                      </a:endParaRPr>
                    </a:p>
                  </a:txBody>
                  <a:tcPr anchor="b"/>
                </a:tc>
                <a:extLst>
                  <a:ext uri="{0D108BD9-81ED-4DB2-BD59-A6C34878D82A}">
                    <a16:rowId xmlns:a16="http://schemas.microsoft.com/office/drawing/2014/main" val="690461200"/>
                  </a:ext>
                </a:extLst>
              </a:tr>
              <a:tr h="272424">
                <a:tc>
                  <a:txBody>
                    <a:bodyPr/>
                    <a:lstStyle/>
                    <a:p>
                      <a:pPr algn="l" fontAlgn="b"/>
                      <a:r>
                        <a:rPr lang="en-US" sz="1600" u="none" strike="noStrike">
                          <a:effectLst/>
                        </a:rPr>
                        <a:t>Bargain power</a:t>
                      </a:r>
                      <a:endParaRPr lang="en-US" sz="1600" b="0" i="0" u="none" strike="noStrike">
                        <a:solidFill>
                          <a:srgbClr val="000000"/>
                        </a:solidFill>
                        <a:effectLst/>
                        <a:latin typeface="Calibri" panose="020F0502020204030204" pitchFamily="34" charset="0"/>
                      </a:endParaRPr>
                    </a:p>
                  </a:txBody>
                  <a:tcPr anchor="b"/>
                </a:tc>
                <a:tc>
                  <a:txBody>
                    <a:bodyPr/>
                    <a:lstStyle/>
                    <a:p>
                      <a:pPr algn="l" fontAlgn="b"/>
                      <a:endParaRPr lang="en-US" sz="1600" b="0" i="0" u="none" strike="noStrike">
                        <a:solidFill>
                          <a:srgbClr val="000000"/>
                        </a:solidFill>
                        <a:effectLst/>
                        <a:latin typeface="Calibri" panose="020F0502020204030204" pitchFamily="34" charset="0"/>
                      </a:endParaRPr>
                    </a:p>
                  </a:txBody>
                  <a:tcPr anchor="b"/>
                </a:tc>
                <a:tc>
                  <a:txBody>
                    <a:bodyPr/>
                    <a:lstStyle/>
                    <a:p>
                      <a:pPr algn="l" fontAlgn="b"/>
                      <a:endParaRPr lang="en-US" sz="1600" b="0" i="0" u="none" strike="noStrike">
                        <a:solidFill>
                          <a:srgbClr val="000000"/>
                        </a:solidFill>
                        <a:effectLst/>
                        <a:latin typeface="Calibri" panose="020F0502020204030204" pitchFamily="34" charset="0"/>
                      </a:endParaRPr>
                    </a:p>
                  </a:txBody>
                  <a:tcPr anchor="b"/>
                </a:tc>
                <a:tc>
                  <a:txBody>
                    <a:bodyPr/>
                    <a:lstStyle/>
                    <a:p>
                      <a:pPr algn="l" fontAlgn="b"/>
                      <a:endParaRPr lang="en-US" sz="1600" b="0" i="0" u="none" strike="noStrike">
                        <a:solidFill>
                          <a:srgbClr val="000000"/>
                        </a:solidFill>
                        <a:effectLst/>
                        <a:latin typeface="Calibri" panose="020F0502020204030204" pitchFamily="34" charset="0"/>
                      </a:endParaRPr>
                    </a:p>
                  </a:txBody>
                  <a:tcPr anchor="b"/>
                </a:tc>
                <a:tc>
                  <a:txBody>
                    <a:bodyPr/>
                    <a:lstStyle/>
                    <a:p>
                      <a:pPr algn="l" fontAlgn="b"/>
                      <a:r>
                        <a:rPr lang="en-US" sz="1600" u="none" strike="noStrike" dirty="0">
                          <a:effectLst/>
                        </a:rPr>
                        <a:t>x</a:t>
                      </a:r>
                      <a:endParaRPr lang="en-US" sz="1600" b="0" i="0" u="none" strike="noStrike" dirty="0">
                        <a:solidFill>
                          <a:srgbClr val="000000"/>
                        </a:solidFill>
                        <a:effectLst/>
                        <a:latin typeface="Calibri" panose="020F0502020204030204" pitchFamily="34" charset="0"/>
                      </a:endParaRPr>
                    </a:p>
                  </a:txBody>
                  <a:tcPr anchor="b"/>
                </a:tc>
                <a:tc>
                  <a:txBody>
                    <a:bodyPr/>
                    <a:lstStyle/>
                    <a:p>
                      <a:pPr algn="l" fontAlgn="b"/>
                      <a:r>
                        <a:rPr lang="en-US" sz="1600" u="none" strike="noStrike">
                          <a:effectLst/>
                        </a:rPr>
                        <a:t>Powerful supplier - No leverage.</a:t>
                      </a:r>
                      <a:endParaRPr lang="en-US" sz="1600" b="0" i="0" u="none" strike="noStrike">
                        <a:solidFill>
                          <a:srgbClr val="000000"/>
                        </a:solidFill>
                        <a:effectLst/>
                        <a:latin typeface="Calibri" panose="020F0502020204030204" pitchFamily="34" charset="0"/>
                      </a:endParaRPr>
                    </a:p>
                  </a:txBody>
                  <a:tcPr anchor="b"/>
                </a:tc>
                <a:extLst>
                  <a:ext uri="{0D108BD9-81ED-4DB2-BD59-A6C34878D82A}">
                    <a16:rowId xmlns:a16="http://schemas.microsoft.com/office/drawing/2014/main" val="5407224"/>
                  </a:ext>
                </a:extLst>
              </a:tr>
              <a:tr h="272424">
                <a:tc>
                  <a:txBody>
                    <a:bodyPr/>
                    <a:lstStyle/>
                    <a:p>
                      <a:pPr algn="l" fontAlgn="b"/>
                      <a:r>
                        <a:rPr lang="en-US" sz="1600" u="none" strike="noStrike" dirty="0">
                          <a:effectLst/>
                        </a:rPr>
                        <a:t>Financially healthy / robust</a:t>
                      </a:r>
                      <a:endParaRPr lang="en-US" sz="1600" b="0" i="0" u="none" strike="noStrike" dirty="0">
                        <a:solidFill>
                          <a:srgbClr val="000000"/>
                        </a:solidFill>
                        <a:effectLst/>
                        <a:latin typeface="Calibri" panose="020F0502020204030204" pitchFamily="34" charset="0"/>
                      </a:endParaRPr>
                    </a:p>
                  </a:txBody>
                  <a:tcPr anchor="b"/>
                </a:tc>
                <a:tc>
                  <a:txBody>
                    <a:bodyPr/>
                    <a:lstStyle/>
                    <a:p>
                      <a:endParaRPr lang="en-US" dirty="0"/>
                    </a:p>
                  </a:txBody>
                  <a:tcPr anchor="b"/>
                </a:tc>
                <a:tc>
                  <a:txBody>
                    <a:bodyPr/>
                    <a:lstStyle/>
                    <a:p>
                      <a:pPr algn="l" fontAlgn="b"/>
                      <a:r>
                        <a:rPr lang="en-US" sz="1600" u="none" strike="noStrike" dirty="0">
                          <a:effectLst/>
                        </a:rPr>
                        <a:t>x</a:t>
                      </a:r>
                      <a:endParaRPr lang="en-US" sz="1600" b="0" i="0" u="none" strike="noStrike" dirty="0">
                        <a:solidFill>
                          <a:srgbClr val="000000"/>
                        </a:solidFill>
                        <a:effectLst/>
                        <a:latin typeface="Calibri" panose="020F0502020204030204" pitchFamily="34" charset="0"/>
                      </a:endParaRPr>
                    </a:p>
                  </a:txBody>
                  <a:tcPr anchor="b"/>
                </a:tc>
                <a:tc>
                  <a:txBody>
                    <a:bodyPr/>
                    <a:lstStyle/>
                    <a:p>
                      <a:pPr algn="l" fontAlgn="b"/>
                      <a:endParaRPr lang="en-US" sz="1600" b="0" i="0" u="none" strike="noStrike">
                        <a:solidFill>
                          <a:srgbClr val="000000"/>
                        </a:solidFill>
                        <a:effectLst/>
                        <a:latin typeface="Calibri" panose="020F0502020204030204" pitchFamily="34" charset="0"/>
                      </a:endParaRPr>
                    </a:p>
                  </a:txBody>
                  <a:tcPr anchor="b"/>
                </a:tc>
                <a:tc>
                  <a:txBody>
                    <a:bodyPr/>
                    <a:lstStyle/>
                    <a:p>
                      <a:pPr algn="l" fontAlgn="b"/>
                      <a:endParaRPr lang="en-US" sz="1600" b="0" i="0" u="none" strike="noStrike">
                        <a:solidFill>
                          <a:srgbClr val="000000"/>
                        </a:solidFill>
                        <a:effectLst/>
                        <a:latin typeface="Calibri" panose="020F0502020204030204" pitchFamily="34" charset="0"/>
                      </a:endParaRPr>
                    </a:p>
                  </a:txBody>
                  <a:tcPr anchor="b"/>
                </a:tc>
                <a:tc>
                  <a:txBody>
                    <a:bodyPr/>
                    <a:lstStyle/>
                    <a:p>
                      <a:pPr algn="l" fontAlgn="b"/>
                      <a:r>
                        <a:rPr lang="en-US" sz="1600" u="none" strike="noStrike" dirty="0">
                          <a:effectLst/>
                        </a:rPr>
                        <a:t>High long-term risk but low short-term risk </a:t>
                      </a:r>
                      <a:endParaRPr lang="en-US" sz="1600" b="0" i="0" u="none" strike="noStrike" dirty="0">
                        <a:solidFill>
                          <a:srgbClr val="000000"/>
                        </a:solidFill>
                        <a:effectLst/>
                        <a:latin typeface="Calibri" panose="020F0502020204030204" pitchFamily="34" charset="0"/>
                      </a:endParaRPr>
                    </a:p>
                  </a:txBody>
                  <a:tcPr anchor="b"/>
                </a:tc>
                <a:extLst>
                  <a:ext uri="{0D108BD9-81ED-4DB2-BD59-A6C34878D82A}">
                    <a16:rowId xmlns:a16="http://schemas.microsoft.com/office/drawing/2014/main" val="790082514"/>
                  </a:ext>
                </a:extLst>
              </a:tr>
              <a:tr h="272424">
                <a:tc>
                  <a:txBody>
                    <a:bodyPr/>
                    <a:lstStyle/>
                    <a:p>
                      <a:pPr algn="l" fontAlgn="b"/>
                      <a:r>
                        <a:rPr lang="en-US" sz="1600" u="none" strike="noStrike">
                          <a:effectLst/>
                        </a:rPr>
                        <a:t>Leaks &amp; competition</a:t>
                      </a:r>
                      <a:endParaRPr lang="en-US" sz="1600" b="0" i="0" u="none" strike="noStrike">
                        <a:solidFill>
                          <a:srgbClr val="000000"/>
                        </a:solidFill>
                        <a:effectLst/>
                        <a:latin typeface="Calibri" panose="020F0502020204030204" pitchFamily="34" charset="0"/>
                      </a:endParaRPr>
                    </a:p>
                  </a:txBody>
                  <a:tcPr anchor="b"/>
                </a:tc>
                <a:tc>
                  <a:txBody>
                    <a:bodyPr/>
                    <a:lstStyle/>
                    <a:p>
                      <a:pPr algn="l" fontAlgn="b"/>
                      <a:endParaRPr lang="en-US" sz="1600" b="0" i="0" u="none" strike="noStrike">
                        <a:solidFill>
                          <a:srgbClr val="000000"/>
                        </a:solidFill>
                        <a:effectLst/>
                        <a:latin typeface="Calibri" panose="020F0502020204030204" pitchFamily="34" charset="0"/>
                      </a:endParaRPr>
                    </a:p>
                  </a:txBody>
                  <a:tcPr anchor="b"/>
                </a:tc>
                <a:tc>
                  <a:txBody>
                    <a:bodyPr/>
                    <a:lstStyle/>
                    <a:p>
                      <a:pPr algn="l" fontAlgn="b"/>
                      <a:endParaRPr lang="en-US" sz="1600" b="0" i="0" u="none" strike="noStrike">
                        <a:solidFill>
                          <a:srgbClr val="000000"/>
                        </a:solidFill>
                        <a:effectLst/>
                        <a:latin typeface="Calibri" panose="020F0502020204030204" pitchFamily="34" charset="0"/>
                      </a:endParaRPr>
                    </a:p>
                  </a:txBody>
                  <a:tcPr anchor="b"/>
                </a:tc>
                <a:tc>
                  <a:txBody>
                    <a:bodyPr/>
                    <a:lstStyle/>
                    <a:p>
                      <a:pPr algn="l" fontAlgn="b"/>
                      <a:r>
                        <a:rPr lang="en-US" sz="1600" u="none" strike="noStrike">
                          <a:effectLst/>
                        </a:rPr>
                        <a:t>x</a:t>
                      </a:r>
                      <a:endParaRPr lang="en-US" sz="1600" b="0" i="0" u="none" strike="noStrike">
                        <a:solidFill>
                          <a:srgbClr val="000000"/>
                        </a:solidFill>
                        <a:effectLst/>
                        <a:latin typeface="Calibri" panose="020F0502020204030204" pitchFamily="34" charset="0"/>
                      </a:endParaRPr>
                    </a:p>
                  </a:txBody>
                  <a:tcPr anchor="b"/>
                </a:tc>
                <a:tc>
                  <a:txBody>
                    <a:bodyPr/>
                    <a:lstStyle/>
                    <a:p>
                      <a:pPr algn="l" fontAlgn="b"/>
                      <a:endParaRPr lang="en-US" sz="1600" b="0" i="0" u="none" strike="noStrike">
                        <a:solidFill>
                          <a:srgbClr val="000000"/>
                        </a:solidFill>
                        <a:effectLst/>
                        <a:latin typeface="Calibri" panose="020F0502020204030204" pitchFamily="34" charset="0"/>
                      </a:endParaRPr>
                    </a:p>
                  </a:txBody>
                  <a:tcPr anchor="b"/>
                </a:tc>
                <a:tc>
                  <a:txBody>
                    <a:bodyPr/>
                    <a:lstStyle/>
                    <a:p>
                      <a:pPr algn="l" fontAlgn="b"/>
                      <a:r>
                        <a:rPr lang="en-US" sz="1600" u="none" strike="noStrike" dirty="0">
                          <a:effectLst/>
                        </a:rPr>
                        <a:t>Some lawsuits on patents, potential leaks and competition.</a:t>
                      </a:r>
                      <a:endParaRPr lang="en-US" sz="1600" b="0" i="0" u="none" strike="noStrike" dirty="0">
                        <a:solidFill>
                          <a:srgbClr val="000000"/>
                        </a:solidFill>
                        <a:effectLst/>
                        <a:latin typeface="Calibri" panose="020F0502020204030204" pitchFamily="34" charset="0"/>
                      </a:endParaRPr>
                    </a:p>
                  </a:txBody>
                  <a:tcPr anchor="b"/>
                </a:tc>
                <a:extLst>
                  <a:ext uri="{0D108BD9-81ED-4DB2-BD59-A6C34878D82A}">
                    <a16:rowId xmlns:a16="http://schemas.microsoft.com/office/drawing/2014/main" val="1044139897"/>
                  </a:ext>
                </a:extLst>
              </a:tr>
            </a:tbl>
          </a:graphicData>
        </a:graphic>
      </p:graphicFrame>
    </p:spTree>
    <p:extLst>
      <p:ext uri="{BB962C8B-B14F-4D97-AF65-F5344CB8AC3E}">
        <p14:creationId xmlns:p14="http://schemas.microsoft.com/office/powerpoint/2010/main" val="24802432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anchor="ctr">
            <a:normAutofit/>
          </a:bodyPr>
          <a:lstStyle/>
          <a:p>
            <a:r>
              <a:rPr lang="en-US" dirty="0"/>
              <a:t>Global Foundries</a:t>
            </a:r>
          </a:p>
        </p:txBody>
      </p:sp>
      <p:graphicFrame>
        <p:nvGraphicFramePr>
          <p:cNvPr id="5" name="Content Placeholder 4">
            <a:extLst>
              <a:ext uri="{FF2B5EF4-FFF2-40B4-BE49-F238E27FC236}">
                <a16:creationId xmlns:a16="http://schemas.microsoft.com/office/drawing/2014/main" id="{E365C79B-24F7-466D-A975-9B6DA8A1FE81}"/>
              </a:ext>
            </a:extLst>
          </p:cNvPr>
          <p:cNvGraphicFramePr>
            <a:graphicFrameLocks noGrp="1"/>
          </p:cNvGraphicFramePr>
          <p:nvPr>
            <p:ph idx="1"/>
            <p:extLst>
              <p:ext uri="{D42A27DB-BD31-4B8C-83A1-F6EECF244321}">
                <p14:modId xmlns:p14="http://schemas.microsoft.com/office/powerpoint/2010/main" val="1927680591"/>
              </p:ext>
            </p:extLst>
          </p:nvPr>
        </p:nvGraphicFramePr>
        <p:xfrm>
          <a:off x="609600" y="1768151"/>
          <a:ext cx="10972797" cy="4230985"/>
        </p:xfrm>
        <a:graphic>
          <a:graphicData uri="http://schemas.openxmlformats.org/drawingml/2006/table">
            <a:tbl>
              <a:tblPr firstRow="1" bandRow="1">
                <a:tableStyleId>{21E4AEA4-8DFA-4A89-87EB-49C32662AFE0}</a:tableStyleId>
              </a:tblPr>
              <a:tblGrid>
                <a:gridCol w="3111062">
                  <a:extLst>
                    <a:ext uri="{9D8B030D-6E8A-4147-A177-3AD203B41FA5}">
                      <a16:colId xmlns:a16="http://schemas.microsoft.com/office/drawing/2014/main" val="3421087768"/>
                    </a:ext>
                  </a:extLst>
                </a:gridCol>
                <a:gridCol w="1434662">
                  <a:extLst>
                    <a:ext uri="{9D8B030D-6E8A-4147-A177-3AD203B41FA5}">
                      <a16:colId xmlns:a16="http://schemas.microsoft.com/office/drawing/2014/main" val="2331570968"/>
                    </a:ext>
                  </a:extLst>
                </a:gridCol>
                <a:gridCol w="804042">
                  <a:extLst>
                    <a:ext uri="{9D8B030D-6E8A-4147-A177-3AD203B41FA5}">
                      <a16:colId xmlns:a16="http://schemas.microsoft.com/office/drawing/2014/main" val="4281897595"/>
                    </a:ext>
                  </a:extLst>
                </a:gridCol>
                <a:gridCol w="630620">
                  <a:extLst>
                    <a:ext uri="{9D8B030D-6E8A-4147-A177-3AD203B41FA5}">
                      <a16:colId xmlns:a16="http://schemas.microsoft.com/office/drawing/2014/main" val="3255762905"/>
                    </a:ext>
                  </a:extLst>
                </a:gridCol>
                <a:gridCol w="756745">
                  <a:extLst>
                    <a:ext uri="{9D8B030D-6E8A-4147-A177-3AD203B41FA5}">
                      <a16:colId xmlns:a16="http://schemas.microsoft.com/office/drawing/2014/main" val="3411669826"/>
                    </a:ext>
                  </a:extLst>
                </a:gridCol>
                <a:gridCol w="4235666">
                  <a:extLst>
                    <a:ext uri="{9D8B030D-6E8A-4147-A177-3AD203B41FA5}">
                      <a16:colId xmlns:a16="http://schemas.microsoft.com/office/drawing/2014/main" val="176619020"/>
                    </a:ext>
                  </a:extLst>
                </a:gridCol>
              </a:tblGrid>
              <a:tr h="420985">
                <a:tc>
                  <a:txBody>
                    <a:bodyPr/>
                    <a:lstStyle/>
                    <a:p>
                      <a:pPr algn="l" fontAlgn="b"/>
                      <a:r>
                        <a:rPr lang="en-US" sz="1600" u="none" strike="noStrike">
                          <a:effectLst/>
                        </a:rPr>
                        <a:t>Global Foundries</a:t>
                      </a:r>
                      <a:endParaRPr lang="en-US" sz="1600" b="1" i="0" u="none" strike="noStrike">
                        <a:solidFill>
                          <a:srgbClr val="000000"/>
                        </a:solidFill>
                        <a:effectLst/>
                        <a:latin typeface="Calibri" panose="020F0502020204030204" pitchFamily="34" charset="0"/>
                      </a:endParaRPr>
                    </a:p>
                  </a:txBody>
                  <a:tcPr anchor="b"/>
                </a:tc>
                <a:tc>
                  <a:txBody>
                    <a:bodyPr/>
                    <a:lstStyle/>
                    <a:p>
                      <a:pPr algn="l" fontAlgn="b"/>
                      <a:r>
                        <a:rPr lang="en-US" sz="1600" u="none" strike="noStrike">
                          <a:effectLst/>
                        </a:rPr>
                        <a:t>Excellent</a:t>
                      </a:r>
                      <a:endParaRPr lang="en-US" sz="1600" b="0" i="0" u="none" strike="noStrike">
                        <a:solidFill>
                          <a:srgbClr val="000000"/>
                        </a:solidFill>
                        <a:effectLst/>
                        <a:latin typeface="Calibri" panose="020F0502020204030204" pitchFamily="34" charset="0"/>
                      </a:endParaRPr>
                    </a:p>
                  </a:txBody>
                  <a:tcPr anchor="b"/>
                </a:tc>
                <a:tc>
                  <a:txBody>
                    <a:bodyPr/>
                    <a:lstStyle/>
                    <a:p>
                      <a:pPr algn="l" fontAlgn="b"/>
                      <a:r>
                        <a:rPr lang="en-US" sz="1600" u="none" strike="noStrike" dirty="0">
                          <a:effectLst/>
                        </a:rPr>
                        <a:t>Good</a:t>
                      </a:r>
                      <a:endParaRPr lang="en-US" sz="1600" b="0" i="0" u="none" strike="noStrike" dirty="0">
                        <a:solidFill>
                          <a:srgbClr val="000000"/>
                        </a:solidFill>
                        <a:effectLst/>
                        <a:latin typeface="Calibri" panose="020F0502020204030204" pitchFamily="34" charset="0"/>
                      </a:endParaRPr>
                    </a:p>
                  </a:txBody>
                  <a:tcPr anchor="b"/>
                </a:tc>
                <a:tc>
                  <a:txBody>
                    <a:bodyPr/>
                    <a:lstStyle/>
                    <a:p>
                      <a:pPr algn="l" fontAlgn="b"/>
                      <a:r>
                        <a:rPr lang="en-US" sz="1600" u="none" strike="noStrike">
                          <a:effectLst/>
                        </a:rPr>
                        <a:t>Fair</a:t>
                      </a:r>
                      <a:endParaRPr lang="en-US" sz="1600" b="0" i="0" u="none" strike="noStrike">
                        <a:solidFill>
                          <a:srgbClr val="000000"/>
                        </a:solidFill>
                        <a:effectLst/>
                        <a:latin typeface="Calibri" panose="020F0502020204030204" pitchFamily="34" charset="0"/>
                      </a:endParaRPr>
                    </a:p>
                  </a:txBody>
                  <a:tcPr anchor="b"/>
                </a:tc>
                <a:tc>
                  <a:txBody>
                    <a:bodyPr/>
                    <a:lstStyle/>
                    <a:p>
                      <a:pPr algn="l" fontAlgn="b"/>
                      <a:r>
                        <a:rPr lang="en-US" sz="1600" u="none" strike="noStrike">
                          <a:effectLst/>
                        </a:rPr>
                        <a:t>Poor</a:t>
                      </a:r>
                      <a:endParaRPr lang="en-US" sz="1600" b="0" i="0" u="none" strike="noStrike">
                        <a:solidFill>
                          <a:srgbClr val="000000"/>
                        </a:solidFill>
                        <a:effectLst/>
                        <a:latin typeface="Calibri" panose="020F0502020204030204" pitchFamily="34" charset="0"/>
                      </a:endParaRPr>
                    </a:p>
                  </a:txBody>
                  <a:tcPr anchor="b"/>
                </a:tc>
                <a:tc>
                  <a:txBody>
                    <a:bodyPr/>
                    <a:lstStyle/>
                    <a:p>
                      <a:pPr algn="l" fontAlgn="b"/>
                      <a:r>
                        <a:rPr lang="en-US" sz="1600" u="none" strike="noStrike">
                          <a:effectLst/>
                        </a:rPr>
                        <a:t>Notes</a:t>
                      </a:r>
                      <a:endParaRPr lang="en-US" sz="1600" b="0" i="0" u="none" strike="noStrike">
                        <a:solidFill>
                          <a:srgbClr val="000000"/>
                        </a:solidFill>
                        <a:effectLst/>
                        <a:latin typeface="Calibri" panose="020F0502020204030204" pitchFamily="34" charset="0"/>
                      </a:endParaRPr>
                    </a:p>
                  </a:txBody>
                  <a:tcPr anchor="b"/>
                </a:tc>
                <a:extLst>
                  <a:ext uri="{0D108BD9-81ED-4DB2-BD59-A6C34878D82A}">
                    <a16:rowId xmlns:a16="http://schemas.microsoft.com/office/drawing/2014/main" val="2332143564"/>
                  </a:ext>
                </a:extLst>
              </a:tr>
              <a:tr h="487075">
                <a:tc>
                  <a:txBody>
                    <a:bodyPr/>
                    <a:lstStyle/>
                    <a:p>
                      <a:pPr algn="l" fontAlgn="b"/>
                      <a:r>
                        <a:rPr lang="en-US" sz="1600" u="none" strike="noStrike">
                          <a:effectLst/>
                        </a:rPr>
                        <a:t>Innovative, technological / engineering capability</a:t>
                      </a:r>
                      <a:endParaRPr lang="en-US" sz="1600" b="0" i="0" u="none" strike="noStrike">
                        <a:solidFill>
                          <a:srgbClr val="000000"/>
                        </a:solidFill>
                        <a:effectLst/>
                        <a:latin typeface="Calibri" panose="020F0502020204030204" pitchFamily="34" charset="0"/>
                      </a:endParaRPr>
                    </a:p>
                  </a:txBody>
                  <a:tcPr anchor="b"/>
                </a:tc>
                <a:tc>
                  <a:txBody>
                    <a:bodyPr/>
                    <a:lstStyle/>
                    <a:p>
                      <a:pPr algn="l" fontAlgn="b"/>
                      <a:r>
                        <a:rPr lang="en-US" sz="1600" b="0" i="0" u="none" strike="noStrike" dirty="0">
                          <a:solidFill>
                            <a:srgbClr val="000000"/>
                          </a:solidFill>
                          <a:effectLst/>
                          <a:latin typeface="Calibri" panose="020F0502020204030204" pitchFamily="34" charset="0"/>
                        </a:rPr>
                        <a:t>?</a:t>
                      </a:r>
                    </a:p>
                  </a:txBody>
                  <a:tcPr anchor="b"/>
                </a:tc>
                <a:tc>
                  <a:txBody>
                    <a:bodyPr/>
                    <a:lstStyle/>
                    <a:p>
                      <a:pPr algn="l" fontAlgn="b"/>
                      <a:endParaRPr lang="en-US" sz="1600" b="0" i="0" u="none" strike="noStrike">
                        <a:solidFill>
                          <a:srgbClr val="000000"/>
                        </a:solidFill>
                        <a:effectLst/>
                        <a:latin typeface="Calibri" panose="020F0502020204030204" pitchFamily="34" charset="0"/>
                      </a:endParaRPr>
                    </a:p>
                  </a:txBody>
                  <a:tcPr anchor="b"/>
                </a:tc>
                <a:tc>
                  <a:txBody>
                    <a:bodyPr/>
                    <a:lstStyle/>
                    <a:p>
                      <a:pPr algn="l" fontAlgn="b"/>
                      <a:endParaRPr lang="en-US" sz="1600" b="0" i="0" u="none" strike="noStrike">
                        <a:solidFill>
                          <a:srgbClr val="000000"/>
                        </a:solidFill>
                        <a:effectLst/>
                        <a:latin typeface="Calibri" panose="020F0502020204030204" pitchFamily="34" charset="0"/>
                      </a:endParaRPr>
                    </a:p>
                  </a:txBody>
                  <a:tcPr anchor="b"/>
                </a:tc>
                <a:tc>
                  <a:txBody>
                    <a:bodyPr/>
                    <a:lstStyle/>
                    <a:p>
                      <a:pPr algn="l" fontAlgn="b"/>
                      <a:endParaRPr lang="en-US" sz="1600" b="0" i="0" u="none" strike="noStrike">
                        <a:solidFill>
                          <a:srgbClr val="000000"/>
                        </a:solidFill>
                        <a:effectLst/>
                        <a:latin typeface="Calibri" panose="020F0502020204030204" pitchFamily="34" charset="0"/>
                      </a:endParaRPr>
                    </a:p>
                  </a:txBody>
                  <a:tcPr anchor="b"/>
                </a:tc>
                <a:tc>
                  <a:txBody>
                    <a:bodyPr/>
                    <a:lstStyle/>
                    <a:p>
                      <a:pPr algn="l" fontAlgn="b"/>
                      <a:r>
                        <a:rPr lang="en-US" sz="1600" u="none" strike="noStrike">
                          <a:effectLst/>
                        </a:rPr>
                        <a:t>Technologically capable</a:t>
                      </a:r>
                      <a:endParaRPr lang="en-US" sz="1600" b="0" i="0" u="none" strike="noStrike">
                        <a:solidFill>
                          <a:srgbClr val="000000"/>
                        </a:solidFill>
                        <a:effectLst/>
                        <a:latin typeface="Calibri" panose="020F0502020204030204" pitchFamily="34" charset="0"/>
                      </a:endParaRPr>
                    </a:p>
                  </a:txBody>
                  <a:tcPr anchor="b"/>
                </a:tc>
                <a:extLst>
                  <a:ext uri="{0D108BD9-81ED-4DB2-BD59-A6C34878D82A}">
                    <a16:rowId xmlns:a16="http://schemas.microsoft.com/office/drawing/2014/main" val="613418837"/>
                  </a:ext>
                </a:extLst>
              </a:tr>
              <a:tr h="701624">
                <a:tc>
                  <a:txBody>
                    <a:bodyPr/>
                    <a:lstStyle/>
                    <a:p>
                      <a:pPr algn="l" fontAlgn="b"/>
                      <a:r>
                        <a:rPr lang="en-US" sz="1600" u="none" strike="noStrike" dirty="0">
                          <a:effectLst/>
                        </a:rPr>
                        <a:t>Manufacturing capacity / quality </a:t>
                      </a:r>
                      <a:endParaRPr lang="en-US" sz="1600" b="0" i="0" u="none" strike="noStrike" dirty="0">
                        <a:solidFill>
                          <a:srgbClr val="000000"/>
                        </a:solidFill>
                        <a:effectLst/>
                        <a:latin typeface="Calibri" panose="020F0502020204030204" pitchFamily="34" charset="0"/>
                      </a:endParaRPr>
                    </a:p>
                  </a:txBody>
                  <a:tcPr anchor="b"/>
                </a:tc>
                <a:tc>
                  <a:txBody>
                    <a:bodyPr/>
                    <a:lstStyle/>
                    <a:p>
                      <a:r>
                        <a:rPr lang="en-US" dirty="0"/>
                        <a:t>x</a:t>
                      </a:r>
                    </a:p>
                  </a:txBody>
                  <a:tcPr anchor="b"/>
                </a:tc>
                <a:tc>
                  <a:txBody>
                    <a:bodyPr/>
                    <a:lstStyle/>
                    <a:p>
                      <a:pPr algn="l" fontAlgn="b"/>
                      <a:endParaRPr lang="en-US" sz="1600" b="0" i="0" u="none" strike="noStrike" dirty="0">
                        <a:solidFill>
                          <a:srgbClr val="000000"/>
                        </a:solidFill>
                        <a:effectLst/>
                        <a:latin typeface="Calibri" panose="020F0502020204030204" pitchFamily="34" charset="0"/>
                      </a:endParaRPr>
                    </a:p>
                  </a:txBody>
                  <a:tcPr anchor="b"/>
                </a:tc>
                <a:tc>
                  <a:txBody>
                    <a:bodyPr/>
                    <a:lstStyle/>
                    <a:p>
                      <a:pPr algn="l" fontAlgn="b"/>
                      <a:endParaRPr lang="en-US" sz="1600" b="0" i="0" u="none" strike="noStrike">
                        <a:solidFill>
                          <a:srgbClr val="000000"/>
                        </a:solidFill>
                        <a:effectLst/>
                        <a:latin typeface="Calibri" panose="020F0502020204030204" pitchFamily="34" charset="0"/>
                      </a:endParaRPr>
                    </a:p>
                  </a:txBody>
                  <a:tcPr anchor="b"/>
                </a:tc>
                <a:tc>
                  <a:txBody>
                    <a:bodyPr/>
                    <a:lstStyle/>
                    <a:p>
                      <a:pPr algn="l" fontAlgn="b"/>
                      <a:endParaRPr lang="en-US" sz="1600" b="0" i="0" u="none" strike="noStrike">
                        <a:solidFill>
                          <a:srgbClr val="000000"/>
                        </a:solidFill>
                        <a:effectLst/>
                        <a:latin typeface="Calibri" panose="020F0502020204030204" pitchFamily="34" charset="0"/>
                      </a:endParaRPr>
                    </a:p>
                  </a:txBody>
                  <a:tcPr anchor="b"/>
                </a:tc>
                <a:tc>
                  <a:txBody>
                    <a:bodyPr/>
                    <a:lstStyle/>
                    <a:p>
                      <a:pPr algn="l" fontAlgn="b"/>
                      <a:r>
                        <a:rPr lang="en-US" sz="1600" u="none" strike="noStrike">
                          <a:effectLst/>
                        </a:rPr>
                        <a:t>Rapidly building up a strong manufacturing capabiliy. But Apple needs to co-invest to ramp-up dedicated fab houses for production.</a:t>
                      </a:r>
                      <a:endParaRPr lang="en-US" sz="1600" b="0" i="0" u="none" strike="noStrike">
                        <a:solidFill>
                          <a:srgbClr val="000000"/>
                        </a:solidFill>
                        <a:effectLst/>
                        <a:latin typeface="Calibri" panose="020F0502020204030204" pitchFamily="34" charset="0"/>
                      </a:endParaRPr>
                    </a:p>
                  </a:txBody>
                  <a:tcPr anchor="b"/>
                </a:tc>
                <a:extLst>
                  <a:ext uri="{0D108BD9-81ED-4DB2-BD59-A6C34878D82A}">
                    <a16:rowId xmlns:a16="http://schemas.microsoft.com/office/drawing/2014/main" val="3960506172"/>
                  </a:ext>
                </a:extLst>
              </a:tr>
              <a:tr h="272526">
                <a:tc>
                  <a:txBody>
                    <a:bodyPr/>
                    <a:lstStyle/>
                    <a:p>
                      <a:pPr algn="l" fontAlgn="b"/>
                      <a:r>
                        <a:rPr lang="en-US" sz="1600" u="none" strike="noStrike">
                          <a:effectLst/>
                        </a:rPr>
                        <a:t>Pricing</a:t>
                      </a:r>
                      <a:endParaRPr lang="en-US" sz="1600" b="0" i="0" u="none" strike="noStrike">
                        <a:solidFill>
                          <a:srgbClr val="000000"/>
                        </a:solidFill>
                        <a:effectLst/>
                        <a:latin typeface="Calibri" panose="020F0502020204030204" pitchFamily="34" charset="0"/>
                      </a:endParaRPr>
                    </a:p>
                  </a:txBody>
                  <a:tcPr anchor="b"/>
                </a:tc>
                <a:tc>
                  <a:txBody>
                    <a:bodyPr/>
                    <a:lstStyle/>
                    <a:p>
                      <a:pPr algn="l" fontAlgn="b"/>
                      <a:r>
                        <a:rPr lang="en-US" sz="1600" u="none" strike="noStrike" dirty="0">
                          <a:effectLst/>
                        </a:rPr>
                        <a:t>x</a:t>
                      </a:r>
                      <a:endParaRPr lang="en-US" sz="1600" b="0" i="0" u="none" strike="noStrike" dirty="0">
                        <a:solidFill>
                          <a:srgbClr val="000000"/>
                        </a:solidFill>
                        <a:effectLst/>
                        <a:latin typeface="Calibri" panose="020F0502020204030204" pitchFamily="34" charset="0"/>
                      </a:endParaRPr>
                    </a:p>
                  </a:txBody>
                  <a:tcPr anchor="b"/>
                </a:tc>
                <a:tc>
                  <a:txBody>
                    <a:bodyPr/>
                    <a:lstStyle/>
                    <a:p>
                      <a:pPr algn="l" fontAlgn="b"/>
                      <a:endParaRPr lang="en-US" sz="1600" b="0" i="0" u="none" strike="noStrike">
                        <a:solidFill>
                          <a:srgbClr val="000000"/>
                        </a:solidFill>
                        <a:effectLst/>
                        <a:latin typeface="Calibri" panose="020F0502020204030204" pitchFamily="34" charset="0"/>
                      </a:endParaRPr>
                    </a:p>
                  </a:txBody>
                  <a:tcPr anchor="b"/>
                </a:tc>
                <a:tc>
                  <a:txBody>
                    <a:bodyPr/>
                    <a:lstStyle/>
                    <a:p>
                      <a:pPr algn="l" fontAlgn="b"/>
                      <a:endParaRPr lang="en-US" sz="1600" b="0" i="0" u="none" strike="noStrike">
                        <a:solidFill>
                          <a:srgbClr val="000000"/>
                        </a:solidFill>
                        <a:effectLst/>
                        <a:latin typeface="Calibri" panose="020F0502020204030204" pitchFamily="34" charset="0"/>
                      </a:endParaRPr>
                    </a:p>
                  </a:txBody>
                  <a:tcPr anchor="b"/>
                </a:tc>
                <a:tc>
                  <a:txBody>
                    <a:bodyPr/>
                    <a:lstStyle/>
                    <a:p>
                      <a:pPr algn="l" fontAlgn="b"/>
                      <a:endParaRPr lang="en-US" sz="1600" b="0" i="0" u="none" strike="noStrike">
                        <a:solidFill>
                          <a:srgbClr val="000000"/>
                        </a:solidFill>
                        <a:effectLst/>
                        <a:latin typeface="Calibri" panose="020F0502020204030204" pitchFamily="34" charset="0"/>
                      </a:endParaRPr>
                    </a:p>
                  </a:txBody>
                  <a:tcPr anchor="b"/>
                </a:tc>
                <a:tc>
                  <a:txBody>
                    <a:bodyPr/>
                    <a:lstStyle/>
                    <a:p>
                      <a:pPr algn="l" fontAlgn="b"/>
                      <a:r>
                        <a:rPr lang="en-US" sz="1600" u="none" strike="noStrike">
                          <a:effectLst/>
                        </a:rPr>
                        <a:t>Can be low pricing to Apple</a:t>
                      </a:r>
                      <a:endParaRPr lang="en-US" sz="1600" b="0" i="0" u="none" strike="noStrike">
                        <a:solidFill>
                          <a:srgbClr val="000000"/>
                        </a:solidFill>
                        <a:effectLst/>
                        <a:latin typeface="Calibri" panose="020F0502020204030204" pitchFamily="34" charset="0"/>
                      </a:endParaRPr>
                    </a:p>
                  </a:txBody>
                  <a:tcPr anchor="b"/>
                </a:tc>
                <a:extLst>
                  <a:ext uri="{0D108BD9-81ED-4DB2-BD59-A6C34878D82A}">
                    <a16:rowId xmlns:a16="http://schemas.microsoft.com/office/drawing/2014/main" val="944176334"/>
                  </a:ext>
                </a:extLst>
              </a:tr>
              <a:tr h="272526">
                <a:tc>
                  <a:txBody>
                    <a:bodyPr/>
                    <a:lstStyle/>
                    <a:p>
                      <a:pPr algn="l" fontAlgn="b"/>
                      <a:r>
                        <a:rPr lang="en-US" sz="1600" u="none" strike="noStrike">
                          <a:effectLst/>
                        </a:rPr>
                        <a:t>Profitability</a:t>
                      </a:r>
                      <a:endParaRPr lang="en-US" sz="1600" b="0" i="0" u="none" strike="noStrike">
                        <a:solidFill>
                          <a:srgbClr val="000000"/>
                        </a:solidFill>
                        <a:effectLst/>
                        <a:latin typeface="Calibri" panose="020F0502020204030204" pitchFamily="34" charset="0"/>
                      </a:endParaRPr>
                    </a:p>
                  </a:txBody>
                  <a:tcPr anchor="b"/>
                </a:tc>
                <a:tc>
                  <a:txBody>
                    <a:bodyPr/>
                    <a:lstStyle/>
                    <a:p>
                      <a:pPr algn="l" fontAlgn="b"/>
                      <a:endParaRPr lang="en-US" sz="1600" b="0" i="0" u="none" strike="noStrike" dirty="0">
                        <a:solidFill>
                          <a:srgbClr val="000000"/>
                        </a:solidFill>
                        <a:effectLst/>
                        <a:latin typeface="Calibri" panose="020F0502020204030204" pitchFamily="34" charset="0"/>
                      </a:endParaRPr>
                    </a:p>
                  </a:txBody>
                  <a:tcPr anchor="b"/>
                </a:tc>
                <a:tc>
                  <a:txBody>
                    <a:bodyPr/>
                    <a:lstStyle/>
                    <a:p>
                      <a:pPr algn="l" fontAlgn="b"/>
                      <a:endParaRPr lang="en-US" sz="1600" b="0" i="0" u="none" strike="noStrike">
                        <a:solidFill>
                          <a:srgbClr val="000000"/>
                        </a:solidFill>
                        <a:effectLst/>
                        <a:latin typeface="Calibri" panose="020F0502020204030204" pitchFamily="34" charset="0"/>
                      </a:endParaRPr>
                    </a:p>
                  </a:txBody>
                  <a:tcPr anchor="b"/>
                </a:tc>
                <a:tc>
                  <a:txBody>
                    <a:bodyPr/>
                    <a:lstStyle/>
                    <a:p>
                      <a:pPr algn="l" fontAlgn="b"/>
                      <a:endParaRPr lang="en-US" sz="1600" b="0" i="0" u="none" strike="noStrike" dirty="0">
                        <a:solidFill>
                          <a:srgbClr val="000000"/>
                        </a:solidFill>
                        <a:effectLst/>
                        <a:latin typeface="Calibri" panose="020F0502020204030204" pitchFamily="34" charset="0"/>
                      </a:endParaRPr>
                    </a:p>
                  </a:txBody>
                  <a:tcPr anchor="b"/>
                </a:tc>
                <a:tc>
                  <a:txBody>
                    <a:bodyPr/>
                    <a:lstStyle/>
                    <a:p>
                      <a:pPr algn="l" fontAlgn="b"/>
                      <a:r>
                        <a:rPr lang="en-US" sz="1600" u="none" strike="noStrike">
                          <a:effectLst/>
                        </a:rPr>
                        <a:t>x</a:t>
                      </a:r>
                      <a:endParaRPr lang="en-US" sz="1600" b="0" i="0" u="none" strike="noStrike">
                        <a:solidFill>
                          <a:srgbClr val="000000"/>
                        </a:solidFill>
                        <a:effectLst/>
                        <a:latin typeface="Calibri" panose="020F0502020204030204" pitchFamily="34" charset="0"/>
                      </a:endParaRPr>
                    </a:p>
                  </a:txBody>
                  <a:tcPr anchor="b"/>
                </a:tc>
                <a:tc>
                  <a:txBody>
                    <a:bodyPr/>
                    <a:lstStyle/>
                    <a:p>
                      <a:pPr algn="l" fontAlgn="b"/>
                      <a:r>
                        <a:rPr lang="en-US" sz="1600" u="none" strike="noStrike" dirty="0">
                          <a:effectLst/>
                        </a:rPr>
                        <a:t>Not profitable for recent years and not sure if it will be.</a:t>
                      </a:r>
                      <a:endParaRPr lang="en-US" sz="1600" b="0" i="0" u="none" strike="noStrike" dirty="0">
                        <a:solidFill>
                          <a:srgbClr val="000000"/>
                        </a:solidFill>
                        <a:effectLst/>
                        <a:latin typeface="Calibri" panose="020F0502020204030204" pitchFamily="34" charset="0"/>
                      </a:endParaRPr>
                    </a:p>
                  </a:txBody>
                  <a:tcPr anchor="b"/>
                </a:tc>
                <a:extLst>
                  <a:ext uri="{0D108BD9-81ED-4DB2-BD59-A6C34878D82A}">
                    <a16:rowId xmlns:a16="http://schemas.microsoft.com/office/drawing/2014/main" val="4004800455"/>
                  </a:ext>
                </a:extLst>
              </a:tr>
              <a:tr h="272526">
                <a:tc>
                  <a:txBody>
                    <a:bodyPr/>
                    <a:lstStyle/>
                    <a:p>
                      <a:pPr algn="l" fontAlgn="b"/>
                      <a:r>
                        <a:rPr lang="en-US" sz="1600" u="none" strike="noStrike">
                          <a:effectLst/>
                        </a:rPr>
                        <a:t>Bargain power</a:t>
                      </a:r>
                      <a:endParaRPr lang="en-US" sz="1600" b="0" i="0" u="none" strike="noStrike">
                        <a:solidFill>
                          <a:srgbClr val="000000"/>
                        </a:solidFill>
                        <a:effectLst/>
                        <a:latin typeface="Calibri" panose="020F0502020204030204" pitchFamily="34" charset="0"/>
                      </a:endParaRPr>
                    </a:p>
                  </a:txBody>
                  <a:tcPr anchor="b"/>
                </a:tc>
                <a:tc>
                  <a:txBody>
                    <a:bodyPr/>
                    <a:lstStyle/>
                    <a:p>
                      <a:pPr algn="l" fontAlgn="b"/>
                      <a:r>
                        <a:rPr lang="en-US" sz="1600" u="none" strike="noStrike" dirty="0">
                          <a:effectLst/>
                        </a:rPr>
                        <a:t>X</a:t>
                      </a:r>
                      <a:endParaRPr lang="en-US" sz="1600" b="0" i="0" u="none" strike="noStrike" dirty="0">
                        <a:solidFill>
                          <a:srgbClr val="000000"/>
                        </a:solidFill>
                        <a:effectLst/>
                        <a:latin typeface="Calibri" panose="020F0502020204030204" pitchFamily="34" charset="0"/>
                      </a:endParaRPr>
                    </a:p>
                  </a:txBody>
                  <a:tcPr anchor="b"/>
                </a:tc>
                <a:tc>
                  <a:txBody>
                    <a:bodyPr/>
                    <a:lstStyle/>
                    <a:p>
                      <a:pPr algn="l" fontAlgn="b"/>
                      <a:endParaRPr lang="en-US" sz="1600" b="0" i="0" u="none" strike="noStrike">
                        <a:solidFill>
                          <a:srgbClr val="000000"/>
                        </a:solidFill>
                        <a:effectLst/>
                        <a:latin typeface="Calibri" panose="020F0502020204030204" pitchFamily="34" charset="0"/>
                      </a:endParaRPr>
                    </a:p>
                  </a:txBody>
                  <a:tcPr anchor="b"/>
                </a:tc>
                <a:tc>
                  <a:txBody>
                    <a:bodyPr/>
                    <a:lstStyle/>
                    <a:p>
                      <a:pPr algn="l" fontAlgn="b"/>
                      <a:endParaRPr lang="en-US" sz="1600" b="0" i="0" u="none" strike="noStrike">
                        <a:solidFill>
                          <a:srgbClr val="000000"/>
                        </a:solidFill>
                        <a:effectLst/>
                        <a:latin typeface="Calibri" panose="020F0502020204030204" pitchFamily="34" charset="0"/>
                      </a:endParaRPr>
                    </a:p>
                  </a:txBody>
                  <a:tcPr anchor="b"/>
                </a:tc>
                <a:tc>
                  <a:txBody>
                    <a:bodyPr/>
                    <a:lstStyle/>
                    <a:p>
                      <a:pPr algn="l" fontAlgn="b"/>
                      <a:endParaRPr lang="en-US" sz="1600" b="0" i="0" u="none" strike="noStrike">
                        <a:solidFill>
                          <a:srgbClr val="000000"/>
                        </a:solidFill>
                        <a:effectLst/>
                        <a:latin typeface="Calibri" panose="020F0502020204030204" pitchFamily="34" charset="0"/>
                      </a:endParaRPr>
                    </a:p>
                  </a:txBody>
                  <a:tcPr anchor="b"/>
                </a:tc>
                <a:tc>
                  <a:txBody>
                    <a:bodyPr/>
                    <a:lstStyle/>
                    <a:p>
                      <a:pPr algn="l" fontAlgn="b"/>
                      <a:r>
                        <a:rPr lang="en-US" sz="1600" u="none" strike="noStrike">
                          <a:effectLst/>
                        </a:rPr>
                        <a:t>Apple has the bargaining power</a:t>
                      </a:r>
                      <a:endParaRPr lang="en-US" sz="1600" b="0" i="0" u="none" strike="noStrike">
                        <a:solidFill>
                          <a:srgbClr val="000000"/>
                        </a:solidFill>
                        <a:effectLst/>
                        <a:latin typeface="Calibri" panose="020F0502020204030204" pitchFamily="34" charset="0"/>
                      </a:endParaRPr>
                    </a:p>
                  </a:txBody>
                  <a:tcPr anchor="b"/>
                </a:tc>
                <a:extLst>
                  <a:ext uri="{0D108BD9-81ED-4DB2-BD59-A6C34878D82A}">
                    <a16:rowId xmlns:a16="http://schemas.microsoft.com/office/drawing/2014/main" val="3197766168"/>
                  </a:ext>
                </a:extLst>
              </a:tr>
              <a:tr h="487075">
                <a:tc>
                  <a:txBody>
                    <a:bodyPr/>
                    <a:lstStyle/>
                    <a:p>
                      <a:pPr algn="l" fontAlgn="b"/>
                      <a:r>
                        <a:rPr lang="en-US" sz="1600" u="none" strike="noStrike" dirty="0">
                          <a:effectLst/>
                        </a:rPr>
                        <a:t>Financially healthy / robust</a:t>
                      </a:r>
                      <a:endParaRPr lang="en-US" sz="1600" b="0" i="0" u="none" strike="noStrike" dirty="0">
                        <a:solidFill>
                          <a:srgbClr val="000000"/>
                        </a:solidFill>
                        <a:effectLst/>
                        <a:latin typeface="Calibri" panose="020F0502020204030204" pitchFamily="34" charset="0"/>
                      </a:endParaRPr>
                    </a:p>
                  </a:txBody>
                  <a:tcPr anchor="b"/>
                </a:tc>
                <a:tc>
                  <a:txBody>
                    <a:bodyPr/>
                    <a:lstStyle/>
                    <a:p>
                      <a:endParaRPr lang="en-US" dirty="0"/>
                    </a:p>
                  </a:txBody>
                  <a:tcPr anchor="b"/>
                </a:tc>
                <a:tc>
                  <a:txBody>
                    <a:bodyPr/>
                    <a:lstStyle/>
                    <a:p>
                      <a:pPr algn="l" fontAlgn="b"/>
                      <a:r>
                        <a:rPr lang="en-US" sz="1600" u="none" strike="noStrike">
                          <a:effectLst/>
                        </a:rPr>
                        <a:t>x</a:t>
                      </a:r>
                      <a:endParaRPr lang="en-US" sz="1600" b="0" i="0" u="none" strike="noStrike">
                        <a:solidFill>
                          <a:srgbClr val="000000"/>
                        </a:solidFill>
                        <a:effectLst/>
                        <a:latin typeface="Calibri" panose="020F0502020204030204" pitchFamily="34" charset="0"/>
                      </a:endParaRPr>
                    </a:p>
                  </a:txBody>
                  <a:tcPr anchor="b"/>
                </a:tc>
                <a:tc>
                  <a:txBody>
                    <a:bodyPr/>
                    <a:lstStyle/>
                    <a:p>
                      <a:pPr algn="l" fontAlgn="b"/>
                      <a:endParaRPr lang="en-US" sz="1600" b="0" i="0" u="none" strike="noStrike">
                        <a:solidFill>
                          <a:srgbClr val="000000"/>
                        </a:solidFill>
                        <a:effectLst/>
                        <a:latin typeface="Calibri" panose="020F0502020204030204" pitchFamily="34" charset="0"/>
                      </a:endParaRPr>
                    </a:p>
                  </a:txBody>
                  <a:tcPr anchor="b"/>
                </a:tc>
                <a:tc>
                  <a:txBody>
                    <a:bodyPr/>
                    <a:lstStyle/>
                    <a:p>
                      <a:pPr algn="l" fontAlgn="b"/>
                      <a:endParaRPr lang="en-US" sz="1600" b="0" i="0" u="none" strike="noStrike">
                        <a:solidFill>
                          <a:srgbClr val="000000"/>
                        </a:solidFill>
                        <a:effectLst/>
                        <a:latin typeface="Calibri" panose="020F0502020204030204" pitchFamily="34" charset="0"/>
                      </a:endParaRPr>
                    </a:p>
                  </a:txBody>
                  <a:tcPr anchor="b"/>
                </a:tc>
                <a:tc>
                  <a:txBody>
                    <a:bodyPr/>
                    <a:lstStyle/>
                    <a:p>
                      <a:pPr algn="l" fontAlgn="b"/>
                      <a:r>
                        <a:rPr lang="en-US" sz="1600" u="none" strike="noStrike" dirty="0">
                          <a:effectLst/>
                        </a:rPr>
                        <a:t>Low risk for short and long terms; but lost money for a few years.</a:t>
                      </a:r>
                      <a:endParaRPr lang="en-US" sz="1600" b="0" i="0" u="none" strike="noStrike" dirty="0">
                        <a:solidFill>
                          <a:srgbClr val="000000"/>
                        </a:solidFill>
                        <a:effectLst/>
                        <a:latin typeface="Calibri" panose="020F0502020204030204" pitchFamily="34" charset="0"/>
                      </a:endParaRPr>
                    </a:p>
                  </a:txBody>
                  <a:tcPr anchor="b"/>
                </a:tc>
                <a:extLst>
                  <a:ext uri="{0D108BD9-81ED-4DB2-BD59-A6C34878D82A}">
                    <a16:rowId xmlns:a16="http://schemas.microsoft.com/office/drawing/2014/main" val="1091890108"/>
                  </a:ext>
                </a:extLst>
              </a:tr>
              <a:tr h="272526">
                <a:tc>
                  <a:txBody>
                    <a:bodyPr/>
                    <a:lstStyle/>
                    <a:p>
                      <a:pPr algn="l" fontAlgn="b"/>
                      <a:r>
                        <a:rPr lang="en-US" sz="1600" u="none" strike="noStrike">
                          <a:effectLst/>
                        </a:rPr>
                        <a:t>Leaks &amp; competition</a:t>
                      </a:r>
                      <a:endParaRPr lang="en-US" sz="1600" b="0" i="0" u="none" strike="noStrike">
                        <a:solidFill>
                          <a:srgbClr val="000000"/>
                        </a:solidFill>
                        <a:effectLst/>
                        <a:latin typeface="Calibri" panose="020F0502020204030204" pitchFamily="34" charset="0"/>
                      </a:endParaRPr>
                    </a:p>
                  </a:txBody>
                  <a:tcPr anchor="b"/>
                </a:tc>
                <a:tc>
                  <a:txBody>
                    <a:bodyPr/>
                    <a:lstStyle/>
                    <a:p>
                      <a:pPr algn="l" fontAlgn="b"/>
                      <a:r>
                        <a:rPr lang="en-US" sz="1600" u="none" strike="noStrike" dirty="0">
                          <a:effectLst/>
                        </a:rPr>
                        <a:t>x</a:t>
                      </a:r>
                      <a:endParaRPr lang="en-US" sz="1600" b="0" i="0" u="none" strike="noStrike" dirty="0">
                        <a:solidFill>
                          <a:srgbClr val="000000"/>
                        </a:solidFill>
                        <a:effectLst/>
                        <a:latin typeface="Calibri" panose="020F0502020204030204" pitchFamily="34" charset="0"/>
                      </a:endParaRPr>
                    </a:p>
                  </a:txBody>
                  <a:tcPr anchor="b"/>
                </a:tc>
                <a:tc>
                  <a:txBody>
                    <a:bodyPr/>
                    <a:lstStyle/>
                    <a:p>
                      <a:pPr algn="l" fontAlgn="b"/>
                      <a:endParaRPr lang="en-US" sz="1600" b="0" i="0" u="none" strike="noStrike">
                        <a:solidFill>
                          <a:srgbClr val="000000"/>
                        </a:solidFill>
                        <a:effectLst/>
                        <a:latin typeface="Calibri" panose="020F0502020204030204" pitchFamily="34" charset="0"/>
                      </a:endParaRPr>
                    </a:p>
                  </a:txBody>
                  <a:tcPr anchor="b"/>
                </a:tc>
                <a:tc>
                  <a:txBody>
                    <a:bodyPr/>
                    <a:lstStyle/>
                    <a:p>
                      <a:pPr algn="l" fontAlgn="b"/>
                      <a:endParaRPr lang="en-US" sz="1600" b="0" i="0" u="none" strike="noStrike">
                        <a:solidFill>
                          <a:srgbClr val="000000"/>
                        </a:solidFill>
                        <a:effectLst/>
                        <a:latin typeface="Calibri" panose="020F0502020204030204" pitchFamily="34" charset="0"/>
                      </a:endParaRPr>
                    </a:p>
                  </a:txBody>
                  <a:tcPr anchor="b"/>
                </a:tc>
                <a:tc>
                  <a:txBody>
                    <a:bodyPr/>
                    <a:lstStyle/>
                    <a:p>
                      <a:pPr algn="l" fontAlgn="b"/>
                      <a:endParaRPr lang="en-US" sz="1600" b="0" i="0" u="none" strike="noStrike">
                        <a:solidFill>
                          <a:srgbClr val="000000"/>
                        </a:solidFill>
                        <a:effectLst/>
                        <a:latin typeface="Calibri" panose="020F0502020204030204" pitchFamily="34" charset="0"/>
                      </a:endParaRPr>
                    </a:p>
                  </a:txBody>
                  <a:tcPr anchor="b"/>
                </a:tc>
                <a:tc>
                  <a:txBody>
                    <a:bodyPr/>
                    <a:lstStyle/>
                    <a:p>
                      <a:pPr algn="l" fontAlgn="b"/>
                      <a:r>
                        <a:rPr lang="en-US" sz="1600" u="none" strike="noStrike" dirty="0">
                          <a:effectLst/>
                        </a:rPr>
                        <a:t>Will not compete with Apple.</a:t>
                      </a:r>
                      <a:endParaRPr lang="en-US" sz="1600" b="0" i="0" u="none" strike="noStrike" dirty="0">
                        <a:solidFill>
                          <a:srgbClr val="000000"/>
                        </a:solidFill>
                        <a:effectLst/>
                        <a:latin typeface="Calibri" panose="020F0502020204030204" pitchFamily="34" charset="0"/>
                      </a:endParaRPr>
                    </a:p>
                  </a:txBody>
                  <a:tcPr anchor="b"/>
                </a:tc>
                <a:extLst>
                  <a:ext uri="{0D108BD9-81ED-4DB2-BD59-A6C34878D82A}">
                    <a16:rowId xmlns:a16="http://schemas.microsoft.com/office/drawing/2014/main" val="1063445254"/>
                  </a:ext>
                </a:extLst>
              </a:tr>
            </a:tbl>
          </a:graphicData>
        </a:graphic>
      </p:graphicFrame>
      <p:sp>
        <p:nvSpPr>
          <p:cNvPr id="3" name="Slide Number Placeholder 2" hidden="1"/>
          <p:cNvSpPr>
            <a:spLocks noGrp="1"/>
          </p:cNvSpPr>
          <p:nvPr>
            <p:ph type="sldNum" sz="quarter" idx="10"/>
          </p:nvPr>
        </p:nvSpPr>
        <p:spPr/>
        <p:txBody>
          <a:bodyPr/>
          <a:lstStyle/>
          <a:p>
            <a:pPr>
              <a:spcAft>
                <a:spcPts val="600"/>
              </a:spcAft>
            </a:pPr>
            <a:fld id="{AB407F30-F4E2-4E46-BD51-D1C62AE7392F}" type="slidenum">
              <a:rPr lang="en-US" smtClean="0"/>
              <a:pPr>
                <a:spcAft>
                  <a:spcPts val="600"/>
                </a:spcAft>
              </a:pPr>
              <a:t>43</a:t>
            </a:fld>
            <a:endParaRPr lang="en-US"/>
          </a:p>
        </p:txBody>
      </p:sp>
    </p:spTree>
    <p:extLst>
      <p:ext uri="{BB962C8B-B14F-4D97-AF65-F5344CB8AC3E}">
        <p14:creationId xmlns:p14="http://schemas.microsoft.com/office/powerpoint/2010/main" val="36509995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anchor="ctr">
            <a:normAutofit/>
          </a:bodyPr>
          <a:lstStyle/>
          <a:p>
            <a:r>
              <a:rPr lang="en-US" dirty="0"/>
              <a:t>Samsung Electronics</a:t>
            </a:r>
          </a:p>
        </p:txBody>
      </p:sp>
      <p:graphicFrame>
        <p:nvGraphicFramePr>
          <p:cNvPr id="5" name="Content Placeholder 4">
            <a:extLst>
              <a:ext uri="{FF2B5EF4-FFF2-40B4-BE49-F238E27FC236}">
                <a16:creationId xmlns:a16="http://schemas.microsoft.com/office/drawing/2014/main" id="{2A5D19A3-B3DB-44BC-8200-959A2908DE60}"/>
              </a:ext>
            </a:extLst>
          </p:cNvPr>
          <p:cNvGraphicFramePr>
            <a:graphicFrameLocks noGrp="1"/>
          </p:cNvGraphicFramePr>
          <p:nvPr>
            <p:ph idx="1"/>
            <p:extLst>
              <p:ext uri="{D42A27DB-BD31-4B8C-83A1-F6EECF244321}">
                <p14:modId xmlns:p14="http://schemas.microsoft.com/office/powerpoint/2010/main" val="1166010482"/>
              </p:ext>
            </p:extLst>
          </p:nvPr>
        </p:nvGraphicFramePr>
        <p:xfrm>
          <a:off x="609600" y="1751966"/>
          <a:ext cx="10972797" cy="3772534"/>
        </p:xfrm>
        <a:graphic>
          <a:graphicData uri="http://schemas.openxmlformats.org/drawingml/2006/table">
            <a:tbl>
              <a:tblPr firstRow="1" bandRow="1">
                <a:tableStyleId>{21E4AEA4-8DFA-4A89-87EB-49C32662AFE0}</a:tableStyleId>
              </a:tblPr>
              <a:tblGrid>
                <a:gridCol w="3079531">
                  <a:extLst>
                    <a:ext uri="{9D8B030D-6E8A-4147-A177-3AD203B41FA5}">
                      <a16:colId xmlns:a16="http://schemas.microsoft.com/office/drawing/2014/main" val="3464382434"/>
                    </a:ext>
                  </a:extLst>
                </a:gridCol>
                <a:gridCol w="1277007">
                  <a:extLst>
                    <a:ext uri="{9D8B030D-6E8A-4147-A177-3AD203B41FA5}">
                      <a16:colId xmlns:a16="http://schemas.microsoft.com/office/drawing/2014/main" val="4211920937"/>
                    </a:ext>
                  </a:extLst>
                </a:gridCol>
                <a:gridCol w="914400">
                  <a:extLst>
                    <a:ext uri="{9D8B030D-6E8A-4147-A177-3AD203B41FA5}">
                      <a16:colId xmlns:a16="http://schemas.microsoft.com/office/drawing/2014/main" val="937447947"/>
                    </a:ext>
                  </a:extLst>
                </a:gridCol>
                <a:gridCol w="709448">
                  <a:extLst>
                    <a:ext uri="{9D8B030D-6E8A-4147-A177-3AD203B41FA5}">
                      <a16:colId xmlns:a16="http://schemas.microsoft.com/office/drawing/2014/main" val="2767099722"/>
                    </a:ext>
                  </a:extLst>
                </a:gridCol>
                <a:gridCol w="740980">
                  <a:extLst>
                    <a:ext uri="{9D8B030D-6E8A-4147-A177-3AD203B41FA5}">
                      <a16:colId xmlns:a16="http://schemas.microsoft.com/office/drawing/2014/main" val="2424288804"/>
                    </a:ext>
                  </a:extLst>
                </a:gridCol>
                <a:gridCol w="4251431">
                  <a:extLst>
                    <a:ext uri="{9D8B030D-6E8A-4147-A177-3AD203B41FA5}">
                      <a16:colId xmlns:a16="http://schemas.microsoft.com/office/drawing/2014/main" val="29874868"/>
                    </a:ext>
                  </a:extLst>
                </a:gridCol>
              </a:tblGrid>
              <a:tr h="450214">
                <a:tc>
                  <a:txBody>
                    <a:bodyPr/>
                    <a:lstStyle/>
                    <a:p>
                      <a:pPr algn="l" fontAlgn="b"/>
                      <a:r>
                        <a:rPr lang="en-US" sz="1600" u="none" strike="noStrike">
                          <a:effectLst/>
                        </a:rPr>
                        <a:t>Samsung Electronics</a:t>
                      </a:r>
                      <a:endParaRPr lang="en-US" sz="1600" b="1" i="0" u="none" strike="noStrike">
                        <a:solidFill>
                          <a:srgbClr val="000000"/>
                        </a:solidFill>
                        <a:effectLst/>
                        <a:latin typeface="Calibri" panose="020F0502020204030204" pitchFamily="34" charset="0"/>
                      </a:endParaRPr>
                    </a:p>
                  </a:txBody>
                  <a:tcPr anchor="b"/>
                </a:tc>
                <a:tc>
                  <a:txBody>
                    <a:bodyPr/>
                    <a:lstStyle/>
                    <a:p>
                      <a:pPr algn="l" fontAlgn="b"/>
                      <a:r>
                        <a:rPr lang="en-US" sz="1600" u="none" strike="noStrike">
                          <a:effectLst/>
                        </a:rPr>
                        <a:t>Excellent</a:t>
                      </a:r>
                      <a:endParaRPr lang="en-US" sz="1600" b="0" i="0" u="none" strike="noStrike">
                        <a:solidFill>
                          <a:srgbClr val="000000"/>
                        </a:solidFill>
                        <a:effectLst/>
                        <a:latin typeface="Calibri" panose="020F0502020204030204" pitchFamily="34" charset="0"/>
                      </a:endParaRPr>
                    </a:p>
                  </a:txBody>
                  <a:tcPr anchor="b"/>
                </a:tc>
                <a:tc>
                  <a:txBody>
                    <a:bodyPr/>
                    <a:lstStyle/>
                    <a:p>
                      <a:pPr algn="l" fontAlgn="b"/>
                      <a:r>
                        <a:rPr lang="en-US" sz="1600" u="none" strike="noStrike">
                          <a:effectLst/>
                        </a:rPr>
                        <a:t>Good</a:t>
                      </a:r>
                      <a:endParaRPr lang="en-US" sz="1600" b="0" i="0" u="none" strike="noStrike">
                        <a:solidFill>
                          <a:srgbClr val="000000"/>
                        </a:solidFill>
                        <a:effectLst/>
                        <a:latin typeface="Calibri" panose="020F0502020204030204" pitchFamily="34" charset="0"/>
                      </a:endParaRPr>
                    </a:p>
                  </a:txBody>
                  <a:tcPr anchor="b"/>
                </a:tc>
                <a:tc>
                  <a:txBody>
                    <a:bodyPr/>
                    <a:lstStyle/>
                    <a:p>
                      <a:pPr algn="l" fontAlgn="b"/>
                      <a:r>
                        <a:rPr lang="en-US" sz="1600" u="none" strike="noStrike">
                          <a:effectLst/>
                        </a:rPr>
                        <a:t>Fair</a:t>
                      </a:r>
                      <a:endParaRPr lang="en-US" sz="1600" b="0" i="0" u="none" strike="noStrike">
                        <a:solidFill>
                          <a:srgbClr val="000000"/>
                        </a:solidFill>
                        <a:effectLst/>
                        <a:latin typeface="Calibri" panose="020F0502020204030204" pitchFamily="34" charset="0"/>
                      </a:endParaRPr>
                    </a:p>
                  </a:txBody>
                  <a:tcPr anchor="b"/>
                </a:tc>
                <a:tc>
                  <a:txBody>
                    <a:bodyPr/>
                    <a:lstStyle/>
                    <a:p>
                      <a:pPr algn="l" fontAlgn="b"/>
                      <a:r>
                        <a:rPr lang="en-US" sz="1600" u="none" strike="noStrike">
                          <a:effectLst/>
                        </a:rPr>
                        <a:t>Poor</a:t>
                      </a:r>
                      <a:endParaRPr lang="en-US" sz="1600" b="0" i="0" u="none" strike="noStrike">
                        <a:solidFill>
                          <a:srgbClr val="000000"/>
                        </a:solidFill>
                        <a:effectLst/>
                        <a:latin typeface="Calibri" panose="020F0502020204030204" pitchFamily="34" charset="0"/>
                      </a:endParaRPr>
                    </a:p>
                  </a:txBody>
                  <a:tcPr anchor="b"/>
                </a:tc>
                <a:tc>
                  <a:txBody>
                    <a:bodyPr/>
                    <a:lstStyle/>
                    <a:p>
                      <a:pPr algn="l" fontAlgn="b"/>
                      <a:r>
                        <a:rPr lang="en-US" sz="1600" u="none" strike="noStrike">
                          <a:effectLst/>
                        </a:rPr>
                        <a:t>Notes</a:t>
                      </a:r>
                      <a:endParaRPr lang="en-US" sz="1600" b="0" i="0" u="none" strike="noStrike">
                        <a:solidFill>
                          <a:srgbClr val="000000"/>
                        </a:solidFill>
                        <a:effectLst/>
                        <a:latin typeface="Calibri" panose="020F0502020204030204" pitchFamily="34" charset="0"/>
                      </a:endParaRPr>
                    </a:p>
                  </a:txBody>
                  <a:tcPr anchor="b"/>
                </a:tc>
                <a:extLst>
                  <a:ext uri="{0D108BD9-81ED-4DB2-BD59-A6C34878D82A}">
                    <a16:rowId xmlns:a16="http://schemas.microsoft.com/office/drawing/2014/main" val="3637552184"/>
                  </a:ext>
                </a:extLst>
              </a:tr>
              <a:tr h="509602">
                <a:tc>
                  <a:txBody>
                    <a:bodyPr/>
                    <a:lstStyle/>
                    <a:p>
                      <a:pPr algn="l" fontAlgn="b"/>
                      <a:r>
                        <a:rPr lang="en-US" sz="1600" u="none" strike="noStrike">
                          <a:effectLst/>
                        </a:rPr>
                        <a:t>Innovative, technological / engineering capability</a:t>
                      </a:r>
                      <a:endParaRPr lang="en-US" sz="1600" b="0" i="0" u="none" strike="noStrike">
                        <a:solidFill>
                          <a:srgbClr val="000000"/>
                        </a:solidFill>
                        <a:effectLst/>
                        <a:latin typeface="Calibri" panose="020F0502020204030204" pitchFamily="34" charset="0"/>
                      </a:endParaRPr>
                    </a:p>
                  </a:txBody>
                  <a:tcPr anchor="b"/>
                </a:tc>
                <a:tc>
                  <a:txBody>
                    <a:bodyPr/>
                    <a:lstStyle/>
                    <a:p>
                      <a:pPr algn="l" fontAlgn="b"/>
                      <a:r>
                        <a:rPr lang="en-US" sz="1600" u="none" strike="noStrike">
                          <a:effectLst/>
                        </a:rPr>
                        <a:t>x</a:t>
                      </a:r>
                      <a:endParaRPr lang="en-US" sz="1600" b="0" i="0" u="none" strike="noStrike">
                        <a:solidFill>
                          <a:srgbClr val="000000"/>
                        </a:solidFill>
                        <a:effectLst/>
                        <a:latin typeface="Calibri" panose="020F0502020204030204" pitchFamily="34" charset="0"/>
                      </a:endParaRPr>
                    </a:p>
                  </a:txBody>
                  <a:tcPr anchor="b"/>
                </a:tc>
                <a:tc>
                  <a:txBody>
                    <a:bodyPr/>
                    <a:lstStyle/>
                    <a:p>
                      <a:pPr algn="l" fontAlgn="b"/>
                      <a:endParaRPr lang="en-US" sz="1600" b="0" i="0" u="none" strike="noStrike">
                        <a:solidFill>
                          <a:srgbClr val="000000"/>
                        </a:solidFill>
                        <a:effectLst/>
                        <a:latin typeface="Calibri" panose="020F0502020204030204" pitchFamily="34" charset="0"/>
                      </a:endParaRPr>
                    </a:p>
                  </a:txBody>
                  <a:tcPr anchor="b"/>
                </a:tc>
                <a:tc>
                  <a:txBody>
                    <a:bodyPr/>
                    <a:lstStyle/>
                    <a:p>
                      <a:pPr algn="l" fontAlgn="b"/>
                      <a:endParaRPr lang="en-US" sz="1600" b="0" i="0" u="none" strike="noStrike">
                        <a:solidFill>
                          <a:srgbClr val="000000"/>
                        </a:solidFill>
                        <a:effectLst/>
                        <a:latin typeface="Calibri" panose="020F0502020204030204" pitchFamily="34" charset="0"/>
                      </a:endParaRPr>
                    </a:p>
                  </a:txBody>
                  <a:tcPr anchor="b"/>
                </a:tc>
                <a:tc>
                  <a:txBody>
                    <a:bodyPr/>
                    <a:lstStyle/>
                    <a:p>
                      <a:pPr algn="l" fontAlgn="b"/>
                      <a:endParaRPr lang="en-US" sz="1600" b="0" i="0" u="none" strike="noStrike">
                        <a:solidFill>
                          <a:srgbClr val="000000"/>
                        </a:solidFill>
                        <a:effectLst/>
                        <a:latin typeface="Calibri" panose="020F0502020204030204" pitchFamily="34" charset="0"/>
                      </a:endParaRPr>
                    </a:p>
                  </a:txBody>
                  <a:tcPr anchor="b"/>
                </a:tc>
                <a:tc>
                  <a:txBody>
                    <a:bodyPr/>
                    <a:lstStyle/>
                    <a:p>
                      <a:pPr algn="l" fontAlgn="b"/>
                      <a:r>
                        <a:rPr lang="en-US" sz="1600" u="none" strike="noStrike" dirty="0">
                          <a:effectLst/>
                        </a:rPr>
                        <a:t>Trusted Technological capability.</a:t>
                      </a:r>
                      <a:endParaRPr lang="en-US" sz="1600" b="0" i="0" u="none" strike="noStrike" dirty="0">
                        <a:solidFill>
                          <a:srgbClr val="000000"/>
                        </a:solidFill>
                        <a:effectLst/>
                        <a:latin typeface="Calibri" panose="020F0502020204030204" pitchFamily="34" charset="0"/>
                      </a:endParaRPr>
                    </a:p>
                  </a:txBody>
                  <a:tcPr anchor="b"/>
                </a:tc>
                <a:extLst>
                  <a:ext uri="{0D108BD9-81ED-4DB2-BD59-A6C34878D82A}">
                    <a16:rowId xmlns:a16="http://schemas.microsoft.com/office/drawing/2014/main" val="2212539466"/>
                  </a:ext>
                </a:extLst>
              </a:tr>
              <a:tr h="285990">
                <a:tc>
                  <a:txBody>
                    <a:bodyPr/>
                    <a:lstStyle/>
                    <a:p>
                      <a:pPr algn="l" fontAlgn="b"/>
                      <a:r>
                        <a:rPr lang="en-US" sz="1600" u="none" strike="noStrike">
                          <a:effectLst/>
                        </a:rPr>
                        <a:t>Manufacturing capacity / quality </a:t>
                      </a:r>
                      <a:endParaRPr lang="en-US" sz="1600" b="0" i="0" u="none" strike="noStrike">
                        <a:solidFill>
                          <a:srgbClr val="000000"/>
                        </a:solidFill>
                        <a:effectLst/>
                        <a:latin typeface="Calibri" panose="020F0502020204030204" pitchFamily="34" charset="0"/>
                      </a:endParaRPr>
                    </a:p>
                  </a:txBody>
                  <a:tcPr anchor="b"/>
                </a:tc>
                <a:tc>
                  <a:txBody>
                    <a:bodyPr/>
                    <a:lstStyle/>
                    <a:p>
                      <a:pPr algn="l" fontAlgn="b"/>
                      <a:r>
                        <a:rPr lang="en-US" sz="1600" u="none" strike="noStrike">
                          <a:effectLst/>
                        </a:rPr>
                        <a:t>x</a:t>
                      </a:r>
                      <a:endParaRPr lang="en-US" sz="1600" b="0" i="0" u="none" strike="noStrike">
                        <a:solidFill>
                          <a:srgbClr val="000000"/>
                        </a:solidFill>
                        <a:effectLst/>
                        <a:latin typeface="Calibri" panose="020F0502020204030204" pitchFamily="34" charset="0"/>
                      </a:endParaRPr>
                    </a:p>
                  </a:txBody>
                  <a:tcPr anchor="b"/>
                </a:tc>
                <a:tc>
                  <a:txBody>
                    <a:bodyPr/>
                    <a:lstStyle/>
                    <a:p>
                      <a:pPr algn="l" fontAlgn="b"/>
                      <a:endParaRPr lang="en-US" sz="1600" b="0" i="0" u="none" strike="noStrike">
                        <a:solidFill>
                          <a:srgbClr val="000000"/>
                        </a:solidFill>
                        <a:effectLst/>
                        <a:latin typeface="Calibri" panose="020F0502020204030204" pitchFamily="34" charset="0"/>
                      </a:endParaRPr>
                    </a:p>
                  </a:txBody>
                  <a:tcPr anchor="b"/>
                </a:tc>
                <a:tc>
                  <a:txBody>
                    <a:bodyPr/>
                    <a:lstStyle/>
                    <a:p>
                      <a:pPr algn="l" fontAlgn="b"/>
                      <a:endParaRPr lang="en-US" sz="1600" b="0" i="0" u="none" strike="noStrike">
                        <a:solidFill>
                          <a:srgbClr val="000000"/>
                        </a:solidFill>
                        <a:effectLst/>
                        <a:latin typeface="Calibri" panose="020F0502020204030204" pitchFamily="34" charset="0"/>
                      </a:endParaRPr>
                    </a:p>
                  </a:txBody>
                  <a:tcPr anchor="b"/>
                </a:tc>
                <a:tc>
                  <a:txBody>
                    <a:bodyPr/>
                    <a:lstStyle/>
                    <a:p>
                      <a:pPr algn="l" fontAlgn="b"/>
                      <a:endParaRPr lang="en-US" sz="1600" b="0" i="0" u="none" strike="noStrike">
                        <a:solidFill>
                          <a:srgbClr val="000000"/>
                        </a:solidFill>
                        <a:effectLst/>
                        <a:latin typeface="Calibri" panose="020F0502020204030204" pitchFamily="34" charset="0"/>
                      </a:endParaRPr>
                    </a:p>
                  </a:txBody>
                  <a:tcPr anchor="b"/>
                </a:tc>
                <a:tc>
                  <a:txBody>
                    <a:bodyPr/>
                    <a:lstStyle/>
                    <a:p>
                      <a:pPr algn="l" fontAlgn="b"/>
                      <a:r>
                        <a:rPr lang="en-US" sz="1600" u="none" strike="noStrike">
                          <a:effectLst/>
                        </a:rPr>
                        <a:t>Vertically integrated, strong manufacturing capability</a:t>
                      </a:r>
                      <a:endParaRPr lang="en-US" sz="1600" b="0" i="0" u="none" strike="noStrike">
                        <a:solidFill>
                          <a:srgbClr val="000000"/>
                        </a:solidFill>
                        <a:effectLst/>
                        <a:latin typeface="Calibri" panose="020F0502020204030204" pitchFamily="34" charset="0"/>
                      </a:endParaRPr>
                    </a:p>
                  </a:txBody>
                  <a:tcPr anchor="b"/>
                </a:tc>
                <a:extLst>
                  <a:ext uri="{0D108BD9-81ED-4DB2-BD59-A6C34878D82A}">
                    <a16:rowId xmlns:a16="http://schemas.microsoft.com/office/drawing/2014/main" val="4144507977"/>
                  </a:ext>
                </a:extLst>
              </a:tr>
              <a:tr h="285990">
                <a:tc>
                  <a:txBody>
                    <a:bodyPr/>
                    <a:lstStyle/>
                    <a:p>
                      <a:pPr algn="l" fontAlgn="b"/>
                      <a:r>
                        <a:rPr lang="en-US" sz="1600" u="none" strike="noStrike">
                          <a:effectLst/>
                        </a:rPr>
                        <a:t>Pricing</a:t>
                      </a:r>
                      <a:endParaRPr lang="en-US" sz="1600" b="0" i="0" u="none" strike="noStrike">
                        <a:solidFill>
                          <a:srgbClr val="000000"/>
                        </a:solidFill>
                        <a:effectLst/>
                        <a:latin typeface="Calibri" panose="020F0502020204030204" pitchFamily="34" charset="0"/>
                      </a:endParaRPr>
                    </a:p>
                  </a:txBody>
                  <a:tcPr anchor="b"/>
                </a:tc>
                <a:tc>
                  <a:txBody>
                    <a:bodyPr/>
                    <a:lstStyle/>
                    <a:p>
                      <a:pPr algn="l" fontAlgn="b"/>
                      <a:r>
                        <a:rPr lang="en-US" sz="1600" u="none" strike="noStrike">
                          <a:effectLst/>
                        </a:rPr>
                        <a:t>x</a:t>
                      </a:r>
                      <a:endParaRPr lang="en-US" sz="1600" b="0" i="0" u="none" strike="noStrike">
                        <a:solidFill>
                          <a:srgbClr val="000000"/>
                        </a:solidFill>
                        <a:effectLst/>
                        <a:latin typeface="Calibri" panose="020F0502020204030204" pitchFamily="34" charset="0"/>
                      </a:endParaRPr>
                    </a:p>
                  </a:txBody>
                  <a:tcPr anchor="b"/>
                </a:tc>
                <a:tc>
                  <a:txBody>
                    <a:bodyPr/>
                    <a:lstStyle/>
                    <a:p>
                      <a:pPr algn="l" fontAlgn="b"/>
                      <a:endParaRPr lang="en-US" sz="1600" b="0" i="0" u="none" strike="noStrike">
                        <a:solidFill>
                          <a:srgbClr val="000000"/>
                        </a:solidFill>
                        <a:effectLst/>
                        <a:latin typeface="Calibri" panose="020F0502020204030204" pitchFamily="34" charset="0"/>
                      </a:endParaRPr>
                    </a:p>
                  </a:txBody>
                  <a:tcPr anchor="b"/>
                </a:tc>
                <a:tc>
                  <a:txBody>
                    <a:bodyPr/>
                    <a:lstStyle/>
                    <a:p>
                      <a:pPr algn="l" fontAlgn="b"/>
                      <a:endParaRPr lang="en-US" sz="1600" b="0" i="0" u="none" strike="noStrike">
                        <a:solidFill>
                          <a:srgbClr val="000000"/>
                        </a:solidFill>
                        <a:effectLst/>
                        <a:latin typeface="Calibri" panose="020F0502020204030204" pitchFamily="34" charset="0"/>
                      </a:endParaRPr>
                    </a:p>
                  </a:txBody>
                  <a:tcPr anchor="b"/>
                </a:tc>
                <a:tc>
                  <a:txBody>
                    <a:bodyPr/>
                    <a:lstStyle/>
                    <a:p>
                      <a:pPr algn="l" fontAlgn="b"/>
                      <a:endParaRPr lang="en-US" sz="1600" b="0" i="0" u="none" strike="noStrike">
                        <a:solidFill>
                          <a:srgbClr val="000000"/>
                        </a:solidFill>
                        <a:effectLst/>
                        <a:latin typeface="Calibri" panose="020F0502020204030204" pitchFamily="34" charset="0"/>
                      </a:endParaRPr>
                    </a:p>
                  </a:txBody>
                  <a:tcPr anchor="b"/>
                </a:tc>
                <a:tc>
                  <a:txBody>
                    <a:bodyPr/>
                    <a:lstStyle/>
                    <a:p>
                      <a:pPr algn="l" fontAlgn="b"/>
                      <a:r>
                        <a:rPr lang="en-US" sz="1600" u="none" strike="noStrike" dirty="0">
                          <a:effectLst/>
                        </a:rPr>
                        <a:t>Low pricing (low expectations)</a:t>
                      </a:r>
                      <a:endParaRPr lang="en-US" sz="1600" b="0" i="0" u="none" strike="noStrike" dirty="0">
                        <a:solidFill>
                          <a:srgbClr val="000000"/>
                        </a:solidFill>
                        <a:effectLst/>
                        <a:latin typeface="Calibri" panose="020F0502020204030204" pitchFamily="34" charset="0"/>
                      </a:endParaRPr>
                    </a:p>
                  </a:txBody>
                  <a:tcPr anchor="b"/>
                </a:tc>
                <a:extLst>
                  <a:ext uri="{0D108BD9-81ED-4DB2-BD59-A6C34878D82A}">
                    <a16:rowId xmlns:a16="http://schemas.microsoft.com/office/drawing/2014/main" val="1951319173"/>
                  </a:ext>
                </a:extLst>
              </a:tr>
              <a:tr h="285990">
                <a:tc>
                  <a:txBody>
                    <a:bodyPr/>
                    <a:lstStyle/>
                    <a:p>
                      <a:pPr algn="l" fontAlgn="b"/>
                      <a:r>
                        <a:rPr lang="en-US" sz="1600" u="none" strike="noStrike">
                          <a:effectLst/>
                        </a:rPr>
                        <a:t>Profitability</a:t>
                      </a:r>
                      <a:endParaRPr lang="en-US" sz="1600" b="0" i="0" u="none" strike="noStrike">
                        <a:solidFill>
                          <a:srgbClr val="000000"/>
                        </a:solidFill>
                        <a:effectLst/>
                        <a:latin typeface="Calibri" panose="020F0502020204030204" pitchFamily="34" charset="0"/>
                      </a:endParaRPr>
                    </a:p>
                  </a:txBody>
                  <a:tcPr anchor="b"/>
                </a:tc>
                <a:tc>
                  <a:txBody>
                    <a:bodyPr/>
                    <a:lstStyle/>
                    <a:p>
                      <a:pPr algn="l" fontAlgn="b"/>
                      <a:endParaRPr lang="en-US" sz="1600" b="0" i="0" u="none" strike="noStrike" dirty="0">
                        <a:solidFill>
                          <a:srgbClr val="000000"/>
                        </a:solidFill>
                        <a:effectLst/>
                        <a:latin typeface="Calibri" panose="020F0502020204030204" pitchFamily="34" charset="0"/>
                      </a:endParaRPr>
                    </a:p>
                  </a:txBody>
                  <a:tcPr anchor="b"/>
                </a:tc>
                <a:tc>
                  <a:txBody>
                    <a:bodyPr/>
                    <a:lstStyle/>
                    <a:p>
                      <a:pPr algn="l" fontAlgn="b"/>
                      <a:r>
                        <a:rPr lang="en-US" sz="1600" b="0" i="0" u="none" strike="noStrike" dirty="0">
                          <a:solidFill>
                            <a:srgbClr val="000000"/>
                          </a:solidFill>
                          <a:effectLst/>
                          <a:latin typeface="Calibri" panose="020F0502020204030204" pitchFamily="34" charset="0"/>
                        </a:rPr>
                        <a:t>X </a:t>
                      </a:r>
                    </a:p>
                  </a:txBody>
                  <a:tcPr anchor="b"/>
                </a:tc>
                <a:tc>
                  <a:txBody>
                    <a:bodyPr/>
                    <a:lstStyle/>
                    <a:p>
                      <a:pPr algn="l" fontAlgn="b"/>
                      <a:endParaRPr lang="en-US" sz="1600" b="0" i="0" u="none" strike="noStrike">
                        <a:solidFill>
                          <a:srgbClr val="000000"/>
                        </a:solidFill>
                        <a:effectLst/>
                        <a:latin typeface="Calibri" panose="020F0502020204030204" pitchFamily="34" charset="0"/>
                      </a:endParaRPr>
                    </a:p>
                  </a:txBody>
                  <a:tcPr anchor="b"/>
                </a:tc>
                <a:tc>
                  <a:txBody>
                    <a:bodyPr/>
                    <a:lstStyle/>
                    <a:p>
                      <a:pPr algn="l" fontAlgn="b"/>
                      <a:endParaRPr lang="en-US" sz="1600" b="0" i="0" u="none" strike="noStrike">
                        <a:solidFill>
                          <a:srgbClr val="000000"/>
                        </a:solidFill>
                        <a:effectLst/>
                        <a:latin typeface="Calibri" panose="020F0502020204030204" pitchFamily="34" charset="0"/>
                      </a:endParaRPr>
                    </a:p>
                  </a:txBody>
                  <a:tcPr anchor="b"/>
                </a:tc>
                <a:tc>
                  <a:txBody>
                    <a:bodyPr/>
                    <a:lstStyle/>
                    <a:p>
                      <a:pPr algn="l" fontAlgn="b"/>
                      <a:r>
                        <a:rPr lang="en-US" sz="1600" u="none" strike="noStrike">
                          <a:effectLst/>
                        </a:rPr>
                        <a:t>Profitable and stable.</a:t>
                      </a:r>
                      <a:endParaRPr lang="en-US" sz="1600" b="0" i="0" u="none" strike="noStrike">
                        <a:solidFill>
                          <a:srgbClr val="000000"/>
                        </a:solidFill>
                        <a:effectLst/>
                        <a:latin typeface="Calibri" panose="020F0502020204030204" pitchFamily="34" charset="0"/>
                      </a:endParaRPr>
                    </a:p>
                  </a:txBody>
                  <a:tcPr anchor="b"/>
                </a:tc>
                <a:extLst>
                  <a:ext uri="{0D108BD9-81ED-4DB2-BD59-A6C34878D82A}">
                    <a16:rowId xmlns:a16="http://schemas.microsoft.com/office/drawing/2014/main" val="2637552807"/>
                  </a:ext>
                </a:extLst>
              </a:tr>
              <a:tr h="509602">
                <a:tc>
                  <a:txBody>
                    <a:bodyPr/>
                    <a:lstStyle/>
                    <a:p>
                      <a:pPr algn="l" fontAlgn="b"/>
                      <a:r>
                        <a:rPr lang="en-US" sz="1600" u="none" strike="noStrike">
                          <a:effectLst/>
                        </a:rPr>
                        <a:t>Bargain power</a:t>
                      </a:r>
                      <a:endParaRPr lang="en-US" sz="1600" b="0" i="0" u="none" strike="noStrike">
                        <a:solidFill>
                          <a:srgbClr val="000000"/>
                        </a:solidFill>
                        <a:effectLst/>
                        <a:latin typeface="Calibri" panose="020F0502020204030204" pitchFamily="34" charset="0"/>
                      </a:endParaRPr>
                    </a:p>
                  </a:txBody>
                  <a:tcPr anchor="b"/>
                </a:tc>
                <a:tc>
                  <a:txBody>
                    <a:bodyPr/>
                    <a:lstStyle/>
                    <a:p>
                      <a:pPr algn="l" fontAlgn="b"/>
                      <a:endParaRPr lang="en-US" sz="1600" b="0" i="0" u="none" strike="noStrike" dirty="0">
                        <a:solidFill>
                          <a:srgbClr val="000000"/>
                        </a:solidFill>
                        <a:effectLst/>
                        <a:latin typeface="Calibri" panose="020F0502020204030204" pitchFamily="34" charset="0"/>
                      </a:endParaRPr>
                    </a:p>
                  </a:txBody>
                  <a:tcPr anchor="b"/>
                </a:tc>
                <a:tc>
                  <a:txBody>
                    <a:bodyPr/>
                    <a:lstStyle/>
                    <a:p>
                      <a:pPr algn="l" fontAlgn="b"/>
                      <a:endParaRPr lang="en-US" sz="1600" b="0" i="0" u="none" strike="noStrike" dirty="0">
                        <a:solidFill>
                          <a:srgbClr val="000000"/>
                        </a:solidFill>
                        <a:effectLst/>
                        <a:latin typeface="Calibri" panose="020F0502020204030204" pitchFamily="34" charset="0"/>
                      </a:endParaRPr>
                    </a:p>
                  </a:txBody>
                  <a:tcPr anchor="b"/>
                </a:tc>
                <a:tc>
                  <a:txBody>
                    <a:bodyPr/>
                    <a:lstStyle/>
                    <a:p>
                      <a:pPr algn="l" fontAlgn="b"/>
                      <a:r>
                        <a:rPr lang="en-US" sz="1600" b="0" i="0" u="none" strike="noStrike" dirty="0">
                          <a:solidFill>
                            <a:srgbClr val="000000"/>
                          </a:solidFill>
                          <a:effectLst/>
                          <a:latin typeface="Calibri" panose="020F0502020204030204" pitchFamily="34" charset="0"/>
                        </a:rPr>
                        <a:t>x</a:t>
                      </a:r>
                    </a:p>
                  </a:txBody>
                  <a:tcPr anchor="b"/>
                </a:tc>
                <a:tc>
                  <a:txBody>
                    <a:bodyPr/>
                    <a:lstStyle/>
                    <a:p>
                      <a:pPr algn="l" fontAlgn="b"/>
                      <a:endParaRPr lang="en-US" sz="1600" b="0" i="0" u="none" strike="noStrike">
                        <a:solidFill>
                          <a:srgbClr val="000000"/>
                        </a:solidFill>
                        <a:effectLst/>
                        <a:latin typeface="Calibri" panose="020F0502020204030204" pitchFamily="34" charset="0"/>
                      </a:endParaRPr>
                    </a:p>
                  </a:txBody>
                  <a:tcPr anchor="b"/>
                </a:tc>
                <a:tc>
                  <a:txBody>
                    <a:bodyPr/>
                    <a:lstStyle/>
                    <a:p>
                      <a:pPr algn="l" fontAlgn="b"/>
                      <a:r>
                        <a:rPr lang="en-US" sz="1600" u="none" strike="noStrike">
                          <a:effectLst/>
                        </a:rPr>
                        <a:t>Apple may not have much bargaining power due to Samsung's size</a:t>
                      </a:r>
                      <a:endParaRPr lang="en-US" sz="1600" b="0" i="0" u="none" strike="noStrike">
                        <a:solidFill>
                          <a:srgbClr val="000000"/>
                        </a:solidFill>
                        <a:effectLst/>
                        <a:latin typeface="Calibri" panose="020F0502020204030204" pitchFamily="34" charset="0"/>
                      </a:endParaRPr>
                    </a:p>
                  </a:txBody>
                  <a:tcPr anchor="b"/>
                </a:tc>
                <a:extLst>
                  <a:ext uri="{0D108BD9-81ED-4DB2-BD59-A6C34878D82A}">
                    <a16:rowId xmlns:a16="http://schemas.microsoft.com/office/drawing/2014/main" val="1997227225"/>
                  </a:ext>
                </a:extLst>
              </a:tr>
              <a:tr h="285990">
                <a:tc>
                  <a:txBody>
                    <a:bodyPr/>
                    <a:lstStyle/>
                    <a:p>
                      <a:pPr algn="l" fontAlgn="b"/>
                      <a:r>
                        <a:rPr lang="en-US" sz="1600" u="none" strike="noStrike">
                          <a:effectLst/>
                        </a:rPr>
                        <a:t>Financially healthy / robust</a:t>
                      </a:r>
                      <a:endParaRPr lang="en-US" sz="1600" b="0" i="0" u="none" strike="noStrike">
                        <a:solidFill>
                          <a:srgbClr val="000000"/>
                        </a:solidFill>
                        <a:effectLst/>
                        <a:latin typeface="Calibri" panose="020F0502020204030204" pitchFamily="34" charset="0"/>
                      </a:endParaRPr>
                    </a:p>
                  </a:txBody>
                  <a:tcPr anchor="b"/>
                </a:tc>
                <a:tc>
                  <a:txBody>
                    <a:bodyPr/>
                    <a:lstStyle/>
                    <a:p>
                      <a:pPr algn="l" fontAlgn="b"/>
                      <a:r>
                        <a:rPr lang="en-US" sz="1600" u="none" strike="noStrike">
                          <a:effectLst/>
                        </a:rPr>
                        <a:t>x</a:t>
                      </a:r>
                      <a:endParaRPr lang="en-US" sz="1600" b="0" i="0" u="none" strike="noStrike">
                        <a:solidFill>
                          <a:srgbClr val="000000"/>
                        </a:solidFill>
                        <a:effectLst/>
                        <a:latin typeface="Calibri" panose="020F0502020204030204" pitchFamily="34" charset="0"/>
                      </a:endParaRPr>
                    </a:p>
                  </a:txBody>
                  <a:tcPr anchor="b"/>
                </a:tc>
                <a:tc>
                  <a:txBody>
                    <a:bodyPr/>
                    <a:lstStyle/>
                    <a:p>
                      <a:pPr algn="l" fontAlgn="b"/>
                      <a:endParaRPr lang="en-US" sz="1600" b="0" i="0" u="none" strike="noStrike">
                        <a:solidFill>
                          <a:srgbClr val="000000"/>
                        </a:solidFill>
                        <a:effectLst/>
                        <a:latin typeface="Calibri" panose="020F0502020204030204" pitchFamily="34" charset="0"/>
                      </a:endParaRPr>
                    </a:p>
                  </a:txBody>
                  <a:tcPr anchor="b"/>
                </a:tc>
                <a:tc>
                  <a:txBody>
                    <a:bodyPr/>
                    <a:lstStyle/>
                    <a:p>
                      <a:pPr algn="l" fontAlgn="b"/>
                      <a:endParaRPr lang="en-US" sz="1600" b="0" i="0" u="none" strike="noStrike">
                        <a:solidFill>
                          <a:srgbClr val="000000"/>
                        </a:solidFill>
                        <a:effectLst/>
                        <a:latin typeface="Calibri" panose="020F0502020204030204" pitchFamily="34" charset="0"/>
                      </a:endParaRPr>
                    </a:p>
                  </a:txBody>
                  <a:tcPr anchor="b"/>
                </a:tc>
                <a:tc>
                  <a:txBody>
                    <a:bodyPr/>
                    <a:lstStyle/>
                    <a:p>
                      <a:pPr algn="l" fontAlgn="b"/>
                      <a:endParaRPr lang="en-US" sz="1600" b="0" i="0" u="none" strike="noStrike">
                        <a:solidFill>
                          <a:srgbClr val="000000"/>
                        </a:solidFill>
                        <a:effectLst/>
                        <a:latin typeface="Calibri" panose="020F0502020204030204" pitchFamily="34" charset="0"/>
                      </a:endParaRPr>
                    </a:p>
                  </a:txBody>
                  <a:tcPr anchor="b"/>
                </a:tc>
                <a:tc>
                  <a:txBody>
                    <a:bodyPr/>
                    <a:lstStyle/>
                    <a:p>
                      <a:pPr algn="l" fontAlgn="b"/>
                      <a:r>
                        <a:rPr lang="en-US" sz="1600" u="none" strike="noStrike">
                          <a:effectLst/>
                        </a:rPr>
                        <a:t>Low risk, short and long term</a:t>
                      </a:r>
                      <a:endParaRPr lang="en-US" sz="1600" b="0" i="0" u="none" strike="noStrike">
                        <a:solidFill>
                          <a:srgbClr val="000000"/>
                        </a:solidFill>
                        <a:effectLst/>
                        <a:latin typeface="Calibri" panose="020F0502020204030204" pitchFamily="34" charset="0"/>
                      </a:endParaRPr>
                    </a:p>
                  </a:txBody>
                  <a:tcPr anchor="b"/>
                </a:tc>
                <a:extLst>
                  <a:ext uri="{0D108BD9-81ED-4DB2-BD59-A6C34878D82A}">
                    <a16:rowId xmlns:a16="http://schemas.microsoft.com/office/drawing/2014/main" val="1952296336"/>
                  </a:ext>
                </a:extLst>
              </a:tr>
              <a:tr h="509602">
                <a:tc>
                  <a:txBody>
                    <a:bodyPr/>
                    <a:lstStyle/>
                    <a:p>
                      <a:pPr algn="l" fontAlgn="b"/>
                      <a:r>
                        <a:rPr lang="en-US" sz="1600" u="none" strike="noStrike">
                          <a:effectLst/>
                        </a:rPr>
                        <a:t>Leaks &amp; competition</a:t>
                      </a:r>
                      <a:endParaRPr lang="en-US" sz="1600" b="0" i="0" u="none" strike="noStrike">
                        <a:solidFill>
                          <a:srgbClr val="000000"/>
                        </a:solidFill>
                        <a:effectLst/>
                        <a:latin typeface="Calibri" panose="020F0502020204030204" pitchFamily="34" charset="0"/>
                      </a:endParaRPr>
                    </a:p>
                  </a:txBody>
                  <a:tcPr anchor="b"/>
                </a:tc>
                <a:tc>
                  <a:txBody>
                    <a:bodyPr/>
                    <a:lstStyle/>
                    <a:p>
                      <a:pPr algn="l" fontAlgn="b"/>
                      <a:endParaRPr lang="en-US" sz="1600" b="0" i="0" u="none" strike="noStrike">
                        <a:solidFill>
                          <a:srgbClr val="000000"/>
                        </a:solidFill>
                        <a:effectLst/>
                        <a:latin typeface="Calibri" panose="020F0502020204030204" pitchFamily="34" charset="0"/>
                      </a:endParaRPr>
                    </a:p>
                  </a:txBody>
                  <a:tcPr anchor="b"/>
                </a:tc>
                <a:tc>
                  <a:txBody>
                    <a:bodyPr/>
                    <a:lstStyle/>
                    <a:p>
                      <a:pPr algn="l" fontAlgn="b"/>
                      <a:endParaRPr lang="en-US" sz="1600" b="0" i="0" u="none" strike="noStrike">
                        <a:solidFill>
                          <a:srgbClr val="000000"/>
                        </a:solidFill>
                        <a:effectLst/>
                        <a:latin typeface="Calibri" panose="020F0502020204030204" pitchFamily="34" charset="0"/>
                      </a:endParaRPr>
                    </a:p>
                  </a:txBody>
                  <a:tcPr anchor="b"/>
                </a:tc>
                <a:tc>
                  <a:txBody>
                    <a:bodyPr/>
                    <a:lstStyle/>
                    <a:p>
                      <a:pPr algn="l" fontAlgn="b"/>
                      <a:endParaRPr lang="en-US" sz="1600" b="0" i="0" u="none" strike="noStrike">
                        <a:solidFill>
                          <a:srgbClr val="000000"/>
                        </a:solidFill>
                        <a:effectLst/>
                        <a:latin typeface="Calibri" panose="020F0502020204030204" pitchFamily="34" charset="0"/>
                      </a:endParaRPr>
                    </a:p>
                  </a:txBody>
                  <a:tcPr anchor="b"/>
                </a:tc>
                <a:tc>
                  <a:txBody>
                    <a:bodyPr/>
                    <a:lstStyle/>
                    <a:p>
                      <a:pPr algn="l" fontAlgn="b"/>
                      <a:r>
                        <a:rPr lang="en-US" sz="1600" u="none" strike="noStrike">
                          <a:effectLst/>
                        </a:rPr>
                        <a:t>x</a:t>
                      </a:r>
                      <a:endParaRPr lang="en-US" sz="1600" b="0" i="0" u="none" strike="noStrike">
                        <a:solidFill>
                          <a:srgbClr val="000000"/>
                        </a:solidFill>
                        <a:effectLst/>
                        <a:latin typeface="Calibri" panose="020F0502020204030204" pitchFamily="34" charset="0"/>
                      </a:endParaRPr>
                    </a:p>
                  </a:txBody>
                  <a:tcPr anchor="b"/>
                </a:tc>
                <a:tc>
                  <a:txBody>
                    <a:bodyPr/>
                    <a:lstStyle/>
                    <a:p>
                      <a:pPr algn="l" fontAlgn="b"/>
                      <a:r>
                        <a:rPr lang="en-US" sz="1600" u="none" strike="noStrike" dirty="0">
                          <a:effectLst/>
                        </a:rPr>
                        <a:t>Competing Apple heads-on and patent infringement issues</a:t>
                      </a:r>
                      <a:endParaRPr lang="en-US" sz="1600" b="0" i="0" u="none" strike="noStrike" dirty="0">
                        <a:solidFill>
                          <a:srgbClr val="000000"/>
                        </a:solidFill>
                        <a:effectLst/>
                        <a:latin typeface="Calibri" panose="020F0502020204030204" pitchFamily="34" charset="0"/>
                      </a:endParaRPr>
                    </a:p>
                  </a:txBody>
                  <a:tcPr anchor="b"/>
                </a:tc>
                <a:extLst>
                  <a:ext uri="{0D108BD9-81ED-4DB2-BD59-A6C34878D82A}">
                    <a16:rowId xmlns:a16="http://schemas.microsoft.com/office/drawing/2014/main" val="1177482216"/>
                  </a:ext>
                </a:extLst>
              </a:tr>
            </a:tbl>
          </a:graphicData>
        </a:graphic>
      </p:graphicFrame>
      <p:sp>
        <p:nvSpPr>
          <p:cNvPr id="3" name="Slide Number Placeholder 2" hidden="1"/>
          <p:cNvSpPr>
            <a:spLocks noGrp="1"/>
          </p:cNvSpPr>
          <p:nvPr>
            <p:ph type="sldNum" sz="quarter" idx="10"/>
          </p:nvPr>
        </p:nvSpPr>
        <p:spPr/>
        <p:txBody>
          <a:bodyPr/>
          <a:lstStyle/>
          <a:p>
            <a:pPr>
              <a:spcAft>
                <a:spcPts val="600"/>
              </a:spcAft>
            </a:pPr>
            <a:fld id="{AB407F30-F4E2-4E46-BD51-D1C62AE7392F}" type="slidenum">
              <a:rPr lang="en-US" smtClean="0"/>
              <a:pPr>
                <a:spcAft>
                  <a:spcPts val="600"/>
                </a:spcAft>
              </a:pPr>
              <a:t>44</a:t>
            </a:fld>
            <a:endParaRPr lang="en-US"/>
          </a:p>
        </p:txBody>
      </p:sp>
    </p:spTree>
    <p:extLst>
      <p:ext uri="{BB962C8B-B14F-4D97-AF65-F5344CB8AC3E}">
        <p14:creationId xmlns:p14="http://schemas.microsoft.com/office/powerpoint/2010/main" val="31955445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610ED-69FE-4780-BBA3-A79EAD40BF1A}"/>
              </a:ext>
            </a:extLst>
          </p:cNvPr>
          <p:cNvSpPr>
            <a:spLocks noGrp="1"/>
          </p:cNvSpPr>
          <p:nvPr>
            <p:ph type="title"/>
          </p:nvPr>
        </p:nvSpPr>
        <p:spPr/>
        <p:txBody>
          <a:bodyPr wrap="square" anchor="ctr">
            <a:normAutofit/>
          </a:bodyPr>
          <a:lstStyle/>
          <a:p>
            <a:r>
              <a:rPr lang="en-US" dirty="0"/>
              <a:t>Taiwan Semiconductor Manufacturing Corp. (TSMC)</a:t>
            </a:r>
          </a:p>
        </p:txBody>
      </p:sp>
      <p:graphicFrame>
        <p:nvGraphicFramePr>
          <p:cNvPr id="4" name="Content Placeholder 3">
            <a:extLst>
              <a:ext uri="{FF2B5EF4-FFF2-40B4-BE49-F238E27FC236}">
                <a16:creationId xmlns:a16="http://schemas.microsoft.com/office/drawing/2014/main" id="{CDB26A68-2309-4886-AAE7-F1A032661DEC}"/>
              </a:ext>
            </a:extLst>
          </p:cNvPr>
          <p:cNvGraphicFramePr>
            <a:graphicFrameLocks noGrp="1"/>
          </p:cNvGraphicFramePr>
          <p:nvPr>
            <p:ph idx="1"/>
            <p:extLst>
              <p:ext uri="{D42A27DB-BD31-4B8C-83A1-F6EECF244321}">
                <p14:modId xmlns:p14="http://schemas.microsoft.com/office/powerpoint/2010/main" val="1506649859"/>
              </p:ext>
            </p:extLst>
          </p:nvPr>
        </p:nvGraphicFramePr>
        <p:xfrm>
          <a:off x="609600" y="1720854"/>
          <a:ext cx="10972796" cy="4083305"/>
        </p:xfrm>
        <a:graphic>
          <a:graphicData uri="http://schemas.openxmlformats.org/drawingml/2006/table">
            <a:tbl>
              <a:tblPr firstRow="1" bandRow="1">
                <a:tableStyleId>{21E4AEA4-8DFA-4A89-87EB-49C32662AFE0}</a:tableStyleId>
              </a:tblPr>
              <a:tblGrid>
                <a:gridCol w="2779986">
                  <a:extLst>
                    <a:ext uri="{9D8B030D-6E8A-4147-A177-3AD203B41FA5}">
                      <a16:colId xmlns:a16="http://schemas.microsoft.com/office/drawing/2014/main" val="4159339318"/>
                    </a:ext>
                  </a:extLst>
                </a:gridCol>
                <a:gridCol w="1261242">
                  <a:extLst>
                    <a:ext uri="{9D8B030D-6E8A-4147-A177-3AD203B41FA5}">
                      <a16:colId xmlns:a16="http://schemas.microsoft.com/office/drawing/2014/main" val="2564521868"/>
                    </a:ext>
                  </a:extLst>
                </a:gridCol>
                <a:gridCol w="804041">
                  <a:extLst>
                    <a:ext uri="{9D8B030D-6E8A-4147-A177-3AD203B41FA5}">
                      <a16:colId xmlns:a16="http://schemas.microsoft.com/office/drawing/2014/main" val="3256184197"/>
                    </a:ext>
                  </a:extLst>
                </a:gridCol>
                <a:gridCol w="662152">
                  <a:extLst>
                    <a:ext uri="{9D8B030D-6E8A-4147-A177-3AD203B41FA5}">
                      <a16:colId xmlns:a16="http://schemas.microsoft.com/office/drawing/2014/main" val="1453017518"/>
                    </a:ext>
                  </a:extLst>
                </a:gridCol>
                <a:gridCol w="740979">
                  <a:extLst>
                    <a:ext uri="{9D8B030D-6E8A-4147-A177-3AD203B41FA5}">
                      <a16:colId xmlns:a16="http://schemas.microsoft.com/office/drawing/2014/main" val="2254511349"/>
                    </a:ext>
                  </a:extLst>
                </a:gridCol>
                <a:gridCol w="4724396">
                  <a:extLst>
                    <a:ext uri="{9D8B030D-6E8A-4147-A177-3AD203B41FA5}">
                      <a16:colId xmlns:a16="http://schemas.microsoft.com/office/drawing/2014/main" val="3969135570"/>
                    </a:ext>
                  </a:extLst>
                </a:gridCol>
              </a:tblGrid>
              <a:tr h="413335">
                <a:tc>
                  <a:txBody>
                    <a:bodyPr/>
                    <a:lstStyle/>
                    <a:p>
                      <a:pPr algn="l" fontAlgn="b"/>
                      <a:endParaRPr lang="en-US" sz="1600" b="1" i="0" u="none" strike="noStrike" dirty="0">
                        <a:solidFill>
                          <a:srgbClr val="000000"/>
                        </a:solidFill>
                        <a:effectLst/>
                        <a:latin typeface="Calibri" panose="020F0502020204030204" pitchFamily="34" charset="0"/>
                      </a:endParaRPr>
                    </a:p>
                  </a:txBody>
                  <a:tcPr anchor="b"/>
                </a:tc>
                <a:tc>
                  <a:txBody>
                    <a:bodyPr/>
                    <a:lstStyle/>
                    <a:p>
                      <a:pPr algn="l" fontAlgn="b"/>
                      <a:r>
                        <a:rPr lang="en-US" sz="1600" u="none" strike="noStrike" dirty="0">
                          <a:effectLst/>
                        </a:rPr>
                        <a:t>Excellent</a:t>
                      </a:r>
                      <a:endParaRPr lang="en-US" sz="1600" b="0" i="0" u="none" strike="noStrike" dirty="0">
                        <a:solidFill>
                          <a:srgbClr val="000000"/>
                        </a:solidFill>
                        <a:effectLst/>
                        <a:latin typeface="Calibri" panose="020F0502020204030204" pitchFamily="34" charset="0"/>
                      </a:endParaRPr>
                    </a:p>
                  </a:txBody>
                  <a:tcPr anchor="b"/>
                </a:tc>
                <a:tc>
                  <a:txBody>
                    <a:bodyPr/>
                    <a:lstStyle/>
                    <a:p>
                      <a:pPr algn="l" fontAlgn="b"/>
                      <a:r>
                        <a:rPr lang="en-US" sz="1600" u="none" strike="noStrike">
                          <a:effectLst/>
                        </a:rPr>
                        <a:t>Good</a:t>
                      </a:r>
                      <a:endParaRPr lang="en-US" sz="1600" b="0" i="0" u="none" strike="noStrike">
                        <a:solidFill>
                          <a:srgbClr val="000000"/>
                        </a:solidFill>
                        <a:effectLst/>
                        <a:latin typeface="Calibri" panose="020F0502020204030204" pitchFamily="34" charset="0"/>
                      </a:endParaRPr>
                    </a:p>
                  </a:txBody>
                  <a:tcPr anchor="b"/>
                </a:tc>
                <a:tc>
                  <a:txBody>
                    <a:bodyPr/>
                    <a:lstStyle/>
                    <a:p>
                      <a:pPr algn="l" fontAlgn="b"/>
                      <a:r>
                        <a:rPr lang="en-US" sz="1600" u="none" strike="noStrike">
                          <a:effectLst/>
                        </a:rPr>
                        <a:t>Fair</a:t>
                      </a:r>
                      <a:endParaRPr lang="en-US" sz="1600" b="0" i="0" u="none" strike="noStrike">
                        <a:solidFill>
                          <a:srgbClr val="000000"/>
                        </a:solidFill>
                        <a:effectLst/>
                        <a:latin typeface="Calibri" panose="020F0502020204030204" pitchFamily="34" charset="0"/>
                      </a:endParaRPr>
                    </a:p>
                  </a:txBody>
                  <a:tcPr anchor="b"/>
                </a:tc>
                <a:tc>
                  <a:txBody>
                    <a:bodyPr/>
                    <a:lstStyle/>
                    <a:p>
                      <a:pPr algn="l" fontAlgn="b"/>
                      <a:r>
                        <a:rPr lang="en-US" sz="1600" u="none" strike="noStrike">
                          <a:effectLst/>
                        </a:rPr>
                        <a:t>Poor</a:t>
                      </a:r>
                      <a:endParaRPr lang="en-US" sz="1600" b="0" i="0" u="none" strike="noStrike">
                        <a:solidFill>
                          <a:srgbClr val="000000"/>
                        </a:solidFill>
                        <a:effectLst/>
                        <a:latin typeface="Calibri" panose="020F0502020204030204" pitchFamily="34" charset="0"/>
                      </a:endParaRPr>
                    </a:p>
                  </a:txBody>
                  <a:tcPr anchor="b"/>
                </a:tc>
                <a:tc>
                  <a:txBody>
                    <a:bodyPr/>
                    <a:lstStyle/>
                    <a:p>
                      <a:pPr algn="l" fontAlgn="b"/>
                      <a:r>
                        <a:rPr lang="en-US" sz="1600" u="none" strike="noStrike">
                          <a:effectLst/>
                        </a:rPr>
                        <a:t>Notes</a:t>
                      </a:r>
                      <a:endParaRPr lang="en-US" sz="1600" b="0" i="0" u="none" strike="noStrike">
                        <a:solidFill>
                          <a:srgbClr val="000000"/>
                        </a:solidFill>
                        <a:effectLst/>
                        <a:latin typeface="Calibri" panose="020F0502020204030204" pitchFamily="34" charset="0"/>
                      </a:endParaRPr>
                    </a:p>
                  </a:txBody>
                  <a:tcPr anchor="b"/>
                </a:tc>
                <a:extLst>
                  <a:ext uri="{0D108BD9-81ED-4DB2-BD59-A6C34878D82A}">
                    <a16:rowId xmlns:a16="http://schemas.microsoft.com/office/drawing/2014/main" val="903313288"/>
                  </a:ext>
                </a:extLst>
              </a:tr>
              <a:tr h="473903">
                <a:tc>
                  <a:txBody>
                    <a:bodyPr/>
                    <a:lstStyle/>
                    <a:p>
                      <a:pPr algn="l" fontAlgn="b"/>
                      <a:r>
                        <a:rPr lang="en-US" sz="1600" u="none" strike="noStrike">
                          <a:effectLst/>
                        </a:rPr>
                        <a:t>Innovative, technological / engineering capability</a:t>
                      </a:r>
                      <a:endParaRPr lang="en-US" sz="1600" b="0" i="0" u="none" strike="noStrike">
                        <a:solidFill>
                          <a:srgbClr val="000000"/>
                        </a:solidFill>
                        <a:effectLst/>
                        <a:latin typeface="Calibri" panose="020F0502020204030204" pitchFamily="34" charset="0"/>
                      </a:endParaRPr>
                    </a:p>
                  </a:txBody>
                  <a:tcPr anchor="b"/>
                </a:tc>
                <a:tc>
                  <a:txBody>
                    <a:bodyPr/>
                    <a:lstStyle/>
                    <a:p>
                      <a:pPr algn="l" fontAlgn="b"/>
                      <a:r>
                        <a:rPr lang="en-US" sz="1600" u="none" strike="noStrike">
                          <a:effectLst/>
                        </a:rPr>
                        <a:t>x</a:t>
                      </a:r>
                      <a:endParaRPr lang="en-US" sz="1600" b="0" i="0" u="none" strike="noStrike">
                        <a:solidFill>
                          <a:srgbClr val="000000"/>
                        </a:solidFill>
                        <a:effectLst/>
                        <a:latin typeface="Calibri" panose="020F0502020204030204" pitchFamily="34" charset="0"/>
                      </a:endParaRPr>
                    </a:p>
                  </a:txBody>
                  <a:tcPr anchor="b"/>
                </a:tc>
                <a:tc>
                  <a:txBody>
                    <a:bodyPr/>
                    <a:lstStyle/>
                    <a:p>
                      <a:pPr algn="l" fontAlgn="b"/>
                      <a:endParaRPr lang="en-US" sz="1600" b="0" i="0" u="none" strike="noStrike">
                        <a:solidFill>
                          <a:srgbClr val="000000"/>
                        </a:solidFill>
                        <a:effectLst/>
                        <a:latin typeface="Calibri" panose="020F0502020204030204" pitchFamily="34" charset="0"/>
                      </a:endParaRPr>
                    </a:p>
                  </a:txBody>
                  <a:tcPr anchor="b"/>
                </a:tc>
                <a:tc>
                  <a:txBody>
                    <a:bodyPr/>
                    <a:lstStyle/>
                    <a:p>
                      <a:pPr algn="l" fontAlgn="b"/>
                      <a:endParaRPr lang="en-US" sz="1600" b="0" i="0" u="none" strike="noStrike">
                        <a:solidFill>
                          <a:srgbClr val="000000"/>
                        </a:solidFill>
                        <a:effectLst/>
                        <a:latin typeface="Calibri" panose="020F0502020204030204" pitchFamily="34" charset="0"/>
                      </a:endParaRPr>
                    </a:p>
                  </a:txBody>
                  <a:tcPr anchor="b"/>
                </a:tc>
                <a:tc>
                  <a:txBody>
                    <a:bodyPr/>
                    <a:lstStyle/>
                    <a:p>
                      <a:pPr algn="l" fontAlgn="b"/>
                      <a:endParaRPr lang="en-US" sz="1600" b="0" i="0" u="none" strike="noStrike">
                        <a:solidFill>
                          <a:srgbClr val="000000"/>
                        </a:solidFill>
                        <a:effectLst/>
                        <a:latin typeface="Calibri" panose="020F0502020204030204" pitchFamily="34" charset="0"/>
                      </a:endParaRPr>
                    </a:p>
                  </a:txBody>
                  <a:tcPr anchor="b"/>
                </a:tc>
                <a:tc>
                  <a:txBody>
                    <a:bodyPr/>
                    <a:lstStyle/>
                    <a:p>
                      <a:pPr algn="l" fontAlgn="b"/>
                      <a:r>
                        <a:rPr lang="en-US" sz="1600" u="none" strike="noStrike">
                          <a:effectLst/>
                        </a:rPr>
                        <a:t>Technologically capable</a:t>
                      </a:r>
                      <a:endParaRPr lang="en-US" sz="1600" b="0" i="0" u="none" strike="noStrike">
                        <a:solidFill>
                          <a:srgbClr val="000000"/>
                        </a:solidFill>
                        <a:effectLst/>
                        <a:latin typeface="Calibri" panose="020F0502020204030204" pitchFamily="34" charset="0"/>
                      </a:endParaRPr>
                    </a:p>
                  </a:txBody>
                  <a:tcPr anchor="b"/>
                </a:tc>
                <a:extLst>
                  <a:ext uri="{0D108BD9-81ED-4DB2-BD59-A6C34878D82A}">
                    <a16:rowId xmlns:a16="http://schemas.microsoft.com/office/drawing/2014/main" val="2725175399"/>
                  </a:ext>
                </a:extLst>
              </a:tr>
              <a:tr h="473903">
                <a:tc>
                  <a:txBody>
                    <a:bodyPr/>
                    <a:lstStyle/>
                    <a:p>
                      <a:pPr algn="l" fontAlgn="b"/>
                      <a:r>
                        <a:rPr lang="en-US" sz="1600" u="none" strike="noStrike">
                          <a:effectLst/>
                        </a:rPr>
                        <a:t>Manufacturing capacity / quality </a:t>
                      </a:r>
                      <a:endParaRPr lang="en-US" sz="1600" b="0" i="0" u="none" strike="noStrike">
                        <a:solidFill>
                          <a:srgbClr val="000000"/>
                        </a:solidFill>
                        <a:effectLst/>
                        <a:latin typeface="Calibri" panose="020F0502020204030204" pitchFamily="34" charset="0"/>
                      </a:endParaRPr>
                    </a:p>
                  </a:txBody>
                  <a:tcPr anchor="b"/>
                </a:tc>
                <a:tc>
                  <a:txBody>
                    <a:bodyPr/>
                    <a:lstStyle/>
                    <a:p>
                      <a:pPr algn="l" fontAlgn="b"/>
                      <a:r>
                        <a:rPr lang="en-US" sz="1600" u="none" strike="noStrike">
                          <a:effectLst/>
                        </a:rPr>
                        <a:t>x</a:t>
                      </a:r>
                      <a:endParaRPr lang="en-US" sz="1600" b="0" i="0" u="none" strike="noStrike">
                        <a:solidFill>
                          <a:srgbClr val="000000"/>
                        </a:solidFill>
                        <a:effectLst/>
                        <a:latin typeface="Calibri" panose="020F0502020204030204" pitchFamily="34" charset="0"/>
                      </a:endParaRPr>
                    </a:p>
                  </a:txBody>
                  <a:tcPr anchor="b"/>
                </a:tc>
                <a:tc>
                  <a:txBody>
                    <a:bodyPr/>
                    <a:lstStyle/>
                    <a:p>
                      <a:pPr algn="l" fontAlgn="b"/>
                      <a:endParaRPr lang="en-US" sz="1600" b="0" i="0" u="none" strike="noStrike">
                        <a:solidFill>
                          <a:srgbClr val="000000"/>
                        </a:solidFill>
                        <a:effectLst/>
                        <a:latin typeface="Calibri" panose="020F0502020204030204" pitchFamily="34" charset="0"/>
                      </a:endParaRPr>
                    </a:p>
                  </a:txBody>
                  <a:tcPr anchor="b"/>
                </a:tc>
                <a:tc>
                  <a:txBody>
                    <a:bodyPr/>
                    <a:lstStyle/>
                    <a:p>
                      <a:pPr algn="l" fontAlgn="b"/>
                      <a:endParaRPr lang="en-US" sz="1600" b="0" i="0" u="none" strike="noStrike" dirty="0">
                        <a:solidFill>
                          <a:srgbClr val="000000"/>
                        </a:solidFill>
                        <a:effectLst/>
                        <a:latin typeface="Calibri" panose="020F0502020204030204" pitchFamily="34" charset="0"/>
                      </a:endParaRPr>
                    </a:p>
                  </a:txBody>
                  <a:tcPr anchor="b"/>
                </a:tc>
                <a:tc>
                  <a:txBody>
                    <a:bodyPr/>
                    <a:lstStyle/>
                    <a:p>
                      <a:pPr algn="l" fontAlgn="b"/>
                      <a:endParaRPr lang="en-US" sz="1600" b="0" i="0" u="none" strike="noStrike" dirty="0">
                        <a:solidFill>
                          <a:srgbClr val="000000"/>
                        </a:solidFill>
                        <a:effectLst/>
                        <a:latin typeface="Calibri" panose="020F0502020204030204" pitchFamily="34" charset="0"/>
                      </a:endParaRPr>
                    </a:p>
                  </a:txBody>
                  <a:tcPr anchor="b"/>
                </a:tc>
                <a:tc>
                  <a:txBody>
                    <a:bodyPr/>
                    <a:lstStyle/>
                    <a:p>
                      <a:pPr algn="l" fontAlgn="b"/>
                      <a:r>
                        <a:rPr lang="en-US" sz="1600" u="none" strike="noStrike" dirty="0">
                          <a:effectLst/>
                        </a:rPr>
                        <a:t>Strong manufacturing capability, can raise capital as the company starts processing wafers for Apple. </a:t>
                      </a:r>
                      <a:endParaRPr lang="en-US" sz="1600" b="0" i="0" u="none" strike="noStrike" dirty="0">
                        <a:solidFill>
                          <a:srgbClr val="000000"/>
                        </a:solidFill>
                        <a:effectLst/>
                        <a:latin typeface="Calibri" panose="020F0502020204030204" pitchFamily="34" charset="0"/>
                      </a:endParaRPr>
                    </a:p>
                  </a:txBody>
                  <a:tcPr anchor="b"/>
                </a:tc>
                <a:extLst>
                  <a:ext uri="{0D108BD9-81ED-4DB2-BD59-A6C34878D82A}">
                    <a16:rowId xmlns:a16="http://schemas.microsoft.com/office/drawing/2014/main" val="182085094"/>
                  </a:ext>
                </a:extLst>
              </a:tr>
              <a:tr h="264876">
                <a:tc>
                  <a:txBody>
                    <a:bodyPr/>
                    <a:lstStyle/>
                    <a:p>
                      <a:pPr algn="l" fontAlgn="b"/>
                      <a:r>
                        <a:rPr lang="en-US" sz="1600" u="none" strike="noStrike">
                          <a:effectLst/>
                        </a:rPr>
                        <a:t>Pricing</a:t>
                      </a:r>
                      <a:endParaRPr lang="en-US" sz="1600" b="0" i="0" u="none" strike="noStrike">
                        <a:solidFill>
                          <a:srgbClr val="000000"/>
                        </a:solidFill>
                        <a:effectLst/>
                        <a:latin typeface="Calibri" panose="020F0502020204030204" pitchFamily="34" charset="0"/>
                      </a:endParaRPr>
                    </a:p>
                  </a:txBody>
                  <a:tcPr anchor="b"/>
                </a:tc>
                <a:tc>
                  <a:txBody>
                    <a:bodyPr/>
                    <a:lstStyle/>
                    <a:p>
                      <a:pPr algn="l" fontAlgn="b"/>
                      <a:r>
                        <a:rPr lang="en-US" sz="1600" u="none" strike="noStrike">
                          <a:effectLst/>
                        </a:rPr>
                        <a:t>x</a:t>
                      </a:r>
                      <a:endParaRPr lang="en-US" sz="1600" b="0" i="0" u="none" strike="noStrike">
                        <a:solidFill>
                          <a:srgbClr val="000000"/>
                        </a:solidFill>
                        <a:effectLst/>
                        <a:latin typeface="Calibri" panose="020F0502020204030204" pitchFamily="34" charset="0"/>
                      </a:endParaRPr>
                    </a:p>
                  </a:txBody>
                  <a:tcPr anchor="b"/>
                </a:tc>
                <a:tc>
                  <a:txBody>
                    <a:bodyPr/>
                    <a:lstStyle/>
                    <a:p>
                      <a:pPr algn="l" fontAlgn="b"/>
                      <a:endParaRPr lang="en-US" sz="1600" b="0" i="0" u="none" strike="noStrike">
                        <a:solidFill>
                          <a:srgbClr val="000000"/>
                        </a:solidFill>
                        <a:effectLst/>
                        <a:latin typeface="Calibri" panose="020F0502020204030204" pitchFamily="34" charset="0"/>
                      </a:endParaRPr>
                    </a:p>
                  </a:txBody>
                  <a:tcPr anchor="b"/>
                </a:tc>
                <a:tc>
                  <a:txBody>
                    <a:bodyPr/>
                    <a:lstStyle/>
                    <a:p>
                      <a:pPr algn="l" fontAlgn="b"/>
                      <a:endParaRPr lang="en-US" sz="1600" b="0" i="0" u="none" strike="noStrike">
                        <a:solidFill>
                          <a:srgbClr val="000000"/>
                        </a:solidFill>
                        <a:effectLst/>
                        <a:latin typeface="Calibri" panose="020F0502020204030204" pitchFamily="34" charset="0"/>
                      </a:endParaRPr>
                    </a:p>
                  </a:txBody>
                  <a:tcPr anchor="b"/>
                </a:tc>
                <a:tc>
                  <a:txBody>
                    <a:bodyPr/>
                    <a:lstStyle/>
                    <a:p>
                      <a:pPr algn="l" fontAlgn="b"/>
                      <a:endParaRPr lang="en-US" sz="1600" b="0" i="0" u="none" strike="noStrike">
                        <a:solidFill>
                          <a:srgbClr val="000000"/>
                        </a:solidFill>
                        <a:effectLst/>
                        <a:latin typeface="Calibri" panose="020F0502020204030204" pitchFamily="34" charset="0"/>
                      </a:endParaRPr>
                    </a:p>
                  </a:txBody>
                  <a:tcPr anchor="b"/>
                </a:tc>
                <a:tc>
                  <a:txBody>
                    <a:bodyPr/>
                    <a:lstStyle/>
                    <a:p>
                      <a:pPr algn="l" fontAlgn="b"/>
                      <a:r>
                        <a:rPr lang="en-US" sz="1600" u="none" strike="noStrike" dirty="0">
                          <a:effectLst/>
                        </a:rPr>
                        <a:t>Low pricing (low expectations)</a:t>
                      </a:r>
                      <a:endParaRPr lang="en-US" sz="1600" b="0" i="0" u="none" strike="noStrike" dirty="0">
                        <a:solidFill>
                          <a:srgbClr val="000000"/>
                        </a:solidFill>
                        <a:effectLst/>
                        <a:latin typeface="Calibri" panose="020F0502020204030204" pitchFamily="34" charset="0"/>
                      </a:endParaRPr>
                    </a:p>
                  </a:txBody>
                  <a:tcPr anchor="b"/>
                </a:tc>
                <a:extLst>
                  <a:ext uri="{0D108BD9-81ED-4DB2-BD59-A6C34878D82A}">
                    <a16:rowId xmlns:a16="http://schemas.microsoft.com/office/drawing/2014/main" val="2489868161"/>
                  </a:ext>
                </a:extLst>
              </a:tr>
              <a:tr h="264876">
                <a:tc>
                  <a:txBody>
                    <a:bodyPr/>
                    <a:lstStyle/>
                    <a:p>
                      <a:pPr algn="l" fontAlgn="b"/>
                      <a:r>
                        <a:rPr lang="en-US" sz="1600" u="none" strike="noStrike">
                          <a:effectLst/>
                        </a:rPr>
                        <a:t>Profitability</a:t>
                      </a:r>
                      <a:endParaRPr lang="en-US" sz="1600" b="0" i="0" u="none" strike="noStrike">
                        <a:solidFill>
                          <a:srgbClr val="000000"/>
                        </a:solidFill>
                        <a:effectLst/>
                        <a:latin typeface="Calibri" panose="020F0502020204030204" pitchFamily="34" charset="0"/>
                      </a:endParaRPr>
                    </a:p>
                  </a:txBody>
                  <a:tcPr anchor="b"/>
                </a:tc>
                <a:tc>
                  <a:txBody>
                    <a:bodyPr/>
                    <a:lstStyle/>
                    <a:p>
                      <a:pPr algn="l" fontAlgn="b"/>
                      <a:r>
                        <a:rPr lang="en-US" sz="1600" u="none" strike="noStrike">
                          <a:effectLst/>
                        </a:rPr>
                        <a:t>x</a:t>
                      </a:r>
                      <a:endParaRPr lang="en-US" sz="1600" b="0" i="0" u="none" strike="noStrike">
                        <a:solidFill>
                          <a:srgbClr val="000000"/>
                        </a:solidFill>
                        <a:effectLst/>
                        <a:latin typeface="Calibri" panose="020F0502020204030204" pitchFamily="34" charset="0"/>
                      </a:endParaRPr>
                    </a:p>
                  </a:txBody>
                  <a:tcPr anchor="b"/>
                </a:tc>
                <a:tc>
                  <a:txBody>
                    <a:bodyPr/>
                    <a:lstStyle/>
                    <a:p>
                      <a:pPr algn="l" fontAlgn="b"/>
                      <a:endParaRPr lang="en-US" sz="1600" b="0" i="0" u="none" strike="noStrike">
                        <a:solidFill>
                          <a:srgbClr val="000000"/>
                        </a:solidFill>
                        <a:effectLst/>
                        <a:latin typeface="Calibri" panose="020F0502020204030204" pitchFamily="34" charset="0"/>
                      </a:endParaRPr>
                    </a:p>
                  </a:txBody>
                  <a:tcPr anchor="b"/>
                </a:tc>
                <a:tc>
                  <a:txBody>
                    <a:bodyPr/>
                    <a:lstStyle/>
                    <a:p>
                      <a:pPr algn="l" fontAlgn="b"/>
                      <a:endParaRPr lang="en-US" sz="1600" b="0" i="0" u="none" strike="noStrike">
                        <a:solidFill>
                          <a:srgbClr val="000000"/>
                        </a:solidFill>
                        <a:effectLst/>
                        <a:latin typeface="Calibri" panose="020F0502020204030204" pitchFamily="34" charset="0"/>
                      </a:endParaRPr>
                    </a:p>
                  </a:txBody>
                  <a:tcPr anchor="b"/>
                </a:tc>
                <a:tc>
                  <a:txBody>
                    <a:bodyPr/>
                    <a:lstStyle/>
                    <a:p>
                      <a:pPr algn="l" fontAlgn="b"/>
                      <a:endParaRPr lang="en-US" sz="1600" b="0" i="0" u="none" strike="noStrike">
                        <a:solidFill>
                          <a:srgbClr val="000000"/>
                        </a:solidFill>
                        <a:effectLst/>
                        <a:latin typeface="Calibri" panose="020F0502020204030204" pitchFamily="34" charset="0"/>
                      </a:endParaRPr>
                    </a:p>
                  </a:txBody>
                  <a:tcPr anchor="b"/>
                </a:tc>
                <a:tc>
                  <a:txBody>
                    <a:bodyPr/>
                    <a:lstStyle/>
                    <a:p>
                      <a:pPr algn="l" fontAlgn="b"/>
                      <a:r>
                        <a:rPr lang="en-US" sz="1600" u="none" strike="noStrike" dirty="0">
                          <a:effectLst/>
                        </a:rPr>
                        <a:t>Very profitable and stable</a:t>
                      </a:r>
                      <a:endParaRPr lang="en-US" sz="1600" b="0" i="0" u="none" strike="noStrike" dirty="0">
                        <a:solidFill>
                          <a:srgbClr val="000000"/>
                        </a:solidFill>
                        <a:effectLst/>
                        <a:latin typeface="Calibri" panose="020F0502020204030204" pitchFamily="34" charset="0"/>
                      </a:endParaRPr>
                    </a:p>
                  </a:txBody>
                  <a:tcPr anchor="b"/>
                </a:tc>
                <a:extLst>
                  <a:ext uri="{0D108BD9-81ED-4DB2-BD59-A6C34878D82A}">
                    <a16:rowId xmlns:a16="http://schemas.microsoft.com/office/drawing/2014/main" val="2317787146"/>
                  </a:ext>
                </a:extLst>
              </a:tr>
              <a:tr h="682930">
                <a:tc>
                  <a:txBody>
                    <a:bodyPr/>
                    <a:lstStyle/>
                    <a:p>
                      <a:pPr algn="l" fontAlgn="b"/>
                      <a:r>
                        <a:rPr lang="en-US" sz="1600" u="none" strike="noStrike">
                          <a:effectLst/>
                        </a:rPr>
                        <a:t>Bargain power</a:t>
                      </a:r>
                      <a:endParaRPr lang="en-US" sz="1600" b="0" i="0" u="none" strike="noStrike">
                        <a:solidFill>
                          <a:srgbClr val="000000"/>
                        </a:solidFill>
                        <a:effectLst/>
                        <a:latin typeface="Calibri" panose="020F0502020204030204" pitchFamily="34" charset="0"/>
                      </a:endParaRPr>
                    </a:p>
                  </a:txBody>
                  <a:tcPr anchor="b"/>
                </a:tc>
                <a:tc>
                  <a:txBody>
                    <a:bodyPr/>
                    <a:lstStyle/>
                    <a:p>
                      <a:pPr algn="l" fontAlgn="b"/>
                      <a:endParaRPr lang="en-US" sz="1600" b="0" i="0" u="none" strike="noStrike">
                        <a:solidFill>
                          <a:srgbClr val="000000"/>
                        </a:solidFill>
                        <a:effectLst/>
                        <a:latin typeface="Calibri" panose="020F0502020204030204" pitchFamily="34" charset="0"/>
                      </a:endParaRPr>
                    </a:p>
                  </a:txBody>
                  <a:tcPr anchor="b"/>
                </a:tc>
                <a:tc>
                  <a:txBody>
                    <a:bodyPr/>
                    <a:lstStyle/>
                    <a:p>
                      <a:pPr algn="l" fontAlgn="b"/>
                      <a:endParaRPr lang="en-US" sz="1600" b="0" i="0" u="none" strike="noStrike">
                        <a:solidFill>
                          <a:srgbClr val="000000"/>
                        </a:solidFill>
                        <a:effectLst/>
                        <a:latin typeface="Calibri" panose="020F0502020204030204" pitchFamily="34" charset="0"/>
                      </a:endParaRPr>
                    </a:p>
                  </a:txBody>
                  <a:tcPr anchor="b"/>
                </a:tc>
                <a:tc>
                  <a:txBody>
                    <a:bodyPr/>
                    <a:lstStyle/>
                    <a:p>
                      <a:pPr algn="l" fontAlgn="b"/>
                      <a:r>
                        <a:rPr lang="en-US" sz="1600" u="none" strike="noStrike" dirty="0">
                          <a:effectLst/>
                        </a:rPr>
                        <a:t>x</a:t>
                      </a:r>
                      <a:endParaRPr lang="en-US" sz="1600" b="0" i="0" u="none" strike="noStrike" dirty="0">
                        <a:solidFill>
                          <a:srgbClr val="000000"/>
                        </a:solidFill>
                        <a:effectLst/>
                        <a:latin typeface="Calibri" panose="020F0502020204030204" pitchFamily="34" charset="0"/>
                      </a:endParaRPr>
                    </a:p>
                  </a:txBody>
                  <a:tcPr anchor="b"/>
                </a:tc>
                <a:tc>
                  <a:txBody>
                    <a:bodyPr/>
                    <a:lstStyle/>
                    <a:p>
                      <a:pPr algn="l" fontAlgn="b"/>
                      <a:endParaRPr lang="en-US" sz="1600" b="0" i="0" u="none" strike="noStrike">
                        <a:solidFill>
                          <a:srgbClr val="000000"/>
                        </a:solidFill>
                        <a:effectLst/>
                        <a:latin typeface="Calibri" panose="020F0502020204030204" pitchFamily="34" charset="0"/>
                      </a:endParaRPr>
                    </a:p>
                  </a:txBody>
                  <a:tcPr anchor="b"/>
                </a:tc>
                <a:tc>
                  <a:txBody>
                    <a:bodyPr/>
                    <a:lstStyle/>
                    <a:p>
                      <a:pPr algn="l" fontAlgn="b"/>
                      <a:r>
                        <a:rPr lang="en-US" sz="1600" u="none" strike="noStrike" dirty="0">
                          <a:effectLst/>
                        </a:rPr>
                        <a:t>Increasingly powerful; compare to Intel and Qualcomm, Apple may have some leverage.</a:t>
                      </a:r>
                      <a:endParaRPr lang="en-US" sz="1600" b="0" i="0" u="none" strike="noStrike" dirty="0">
                        <a:solidFill>
                          <a:srgbClr val="000000"/>
                        </a:solidFill>
                        <a:effectLst/>
                        <a:latin typeface="Calibri" panose="020F0502020204030204" pitchFamily="34" charset="0"/>
                      </a:endParaRPr>
                    </a:p>
                  </a:txBody>
                  <a:tcPr anchor="b"/>
                </a:tc>
                <a:extLst>
                  <a:ext uri="{0D108BD9-81ED-4DB2-BD59-A6C34878D82A}">
                    <a16:rowId xmlns:a16="http://schemas.microsoft.com/office/drawing/2014/main" val="1902533618"/>
                  </a:ext>
                </a:extLst>
              </a:tr>
              <a:tr h="264876">
                <a:tc>
                  <a:txBody>
                    <a:bodyPr/>
                    <a:lstStyle/>
                    <a:p>
                      <a:pPr algn="l" fontAlgn="b"/>
                      <a:r>
                        <a:rPr lang="en-US" sz="1600" u="none" strike="noStrike">
                          <a:effectLst/>
                        </a:rPr>
                        <a:t>Financially healthy / robust</a:t>
                      </a:r>
                      <a:endParaRPr lang="en-US" sz="1600" b="0" i="0" u="none" strike="noStrike">
                        <a:solidFill>
                          <a:srgbClr val="000000"/>
                        </a:solidFill>
                        <a:effectLst/>
                        <a:latin typeface="Calibri" panose="020F0502020204030204" pitchFamily="34" charset="0"/>
                      </a:endParaRPr>
                    </a:p>
                  </a:txBody>
                  <a:tcPr anchor="b"/>
                </a:tc>
                <a:tc>
                  <a:txBody>
                    <a:bodyPr/>
                    <a:lstStyle/>
                    <a:p>
                      <a:pPr algn="l" fontAlgn="b"/>
                      <a:r>
                        <a:rPr lang="en-US" sz="1600" u="none" strike="noStrike">
                          <a:effectLst/>
                        </a:rPr>
                        <a:t>x</a:t>
                      </a:r>
                      <a:endParaRPr lang="en-US" sz="1600" b="0" i="0" u="none" strike="noStrike">
                        <a:solidFill>
                          <a:srgbClr val="000000"/>
                        </a:solidFill>
                        <a:effectLst/>
                        <a:latin typeface="Calibri" panose="020F0502020204030204" pitchFamily="34" charset="0"/>
                      </a:endParaRPr>
                    </a:p>
                  </a:txBody>
                  <a:tcPr anchor="b"/>
                </a:tc>
                <a:tc>
                  <a:txBody>
                    <a:bodyPr/>
                    <a:lstStyle/>
                    <a:p>
                      <a:pPr algn="l" fontAlgn="b"/>
                      <a:endParaRPr lang="en-US" sz="1600" b="0" i="0" u="none" strike="noStrike">
                        <a:solidFill>
                          <a:srgbClr val="000000"/>
                        </a:solidFill>
                        <a:effectLst/>
                        <a:latin typeface="Calibri" panose="020F0502020204030204" pitchFamily="34" charset="0"/>
                      </a:endParaRPr>
                    </a:p>
                  </a:txBody>
                  <a:tcPr anchor="b"/>
                </a:tc>
                <a:tc>
                  <a:txBody>
                    <a:bodyPr/>
                    <a:lstStyle/>
                    <a:p>
                      <a:pPr algn="l" fontAlgn="b"/>
                      <a:endParaRPr lang="en-US" sz="1600" b="0" i="0" u="none" strike="noStrike">
                        <a:solidFill>
                          <a:srgbClr val="000000"/>
                        </a:solidFill>
                        <a:effectLst/>
                        <a:latin typeface="Calibri" panose="020F0502020204030204" pitchFamily="34" charset="0"/>
                      </a:endParaRPr>
                    </a:p>
                  </a:txBody>
                  <a:tcPr anchor="b"/>
                </a:tc>
                <a:tc>
                  <a:txBody>
                    <a:bodyPr/>
                    <a:lstStyle/>
                    <a:p>
                      <a:pPr algn="l" fontAlgn="b"/>
                      <a:endParaRPr lang="en-US" sz="1600" b="0" i="0" u="none" strike="noStrike">
                        <a:solidFill>
                          <a:srgbClr val="000000"/>
                        </a:solidFill>
                        <a:effectLst/>
                        <a:latin typeface="Calibri" panose="020F0502020204030204" pitchFamily="34" charset="0"/>
                      </a:endParaRPr>
                    </a:p>
                  </a:txBody>
                  <a:tcPr anchor="b"/>
                </a:tc>
                <a:tc>
                  <a:txBody>
                    <a:bodyPr/>
                    <a:lstStyle/>
                    <a:p>
                      <a:pPr algn="l" fontAlgn="b"/>
                      <a:r>
                        <a:rPr lang="en-US" sz="1600" u="none" strike="noStrike" dirty="0">
                          <a:effectLst/>
                        </a:rPr>
                        <a:t>Lowest risk, short and long term</a:t>
                      </a:r>
                      <a:endParaRPr lang="en-US" sz="1600" b="0" i="0" u="none" strike="noStrike" dirty="0">
                        <a:solidFill>
                          <a:srgbClr val="000000"/>
                        </a:solidFill>
                        <a:effectLst/>
                        <a:latin typeface="Calibri" panose="020F0502020204030204" pitchFamily="34" charset="0"/>
                      </a:endParaRPr>
                    </a:p>
                  </a:txBody>
                  <a:tcPr anchor="b"/>
                </a:tc>
                <a:extLst>
                  <a:ext uri="{0D108BD9-81ED-4DB2-BD59-A6C34878D82A}">
                    <a16:rowId xmlns:a16="http://schemas.microsoft.com/office/drawing/2014/main" val="953246425"/>
                  </a:ext>
                </a:extLst>
              </a:tr>
              <a:tr h="264876">
                <a:tc>
                  <a:txBody>
                    <a:bodyPr/>
                    <a:lstStyle/>
                    <a:p>
                      <a:pPr algn="l" fontAlgn="b"/>
                      <a:r>
                        <a:rPr lang="en-US" sz="1600" u="none" strike="noStrike">
                          <a:effectLst/>
                        </a:rPr>
                        <a:t>Leaks &amp; competition</a:t>
                      </a:r>
                      <a:endParaRPr lang="en-US" sz="1600" b="0" i="0" u="none" strike="noStrike">
                        <a:solidFill>
                          <a:srgbClr val="000000"/>
                        </a:solidFill>
                        <a:effectLst/>
                        <a:latin typeface="Calibri" panose="020F0502020204030204" pitchFamily="34" charset="0"/>
                      </a:endParaRPr>
                    </a:p>
                  </a:txBody>
                  <a:tcPr anchor="b"/>
                </a:tc>
                <a:tc>
                  <a:txBody>
                    <a:bodyPr/>
                    <a:lstStyle/>
                    <a:p>
                      <a:pPr algn="l" fontAlgn="b"/>
                      <a:endParaRPr lang="en-US" sz="1600" b="0" i="0" u="none" strike="noStrike">
                        <a:solidFill>
                          <a:srgbClr val="000000"/>
                        </a:solidFill>
                        <a:effectLst/>
                        <a:latin typeface="Calibri" panose="020F0502020204030204" pitchFamily="34" charset="0"/>
                      </a:endParaRPr>
                    </a:p>
                  </a:txBody>
                  <a:tcPr anchor="b"/>
                </a:tc>
                <a:tc>
                  <a:txBody>
                    <a:bodyPr/>
                    <a:lstStyle/>
                    <a:p>
                      <a:pPr algn="l" fontAlgn="b"/>
                      <a:r>
                        <a:rPr lang="en-US" sz="1600" u="none" strike="noStrike">
                          <a:effectLst/>
                        </a:rPr>
                        <a:t>x</a:t>
                      </a:r>
                      <a:endParaRPr lang="en-US" sz="1600" b="0" i="0" u="none" strike="noStrike">
                        <a:solidFill>
                          <a:srgbClr val="000000"/>
                        </a:solidFill>
                        <a:effectLst/>
                        <a:latin typeface="Calibri" panose="020F0502020204030204" pitchFamily="34" charset="0"/>
                      </a:endParaRPr>
                    </a:p>
                  </a:txBody>
                  <a:tcPr anchor="b"/>
                </a:tc>
                <a:tc>
                  <a:txBody>
                    <a:bodyPr/>
                    <a:lstStyle/>
                    <a:p>
                      <a:pPr algn="l" fontAlgn="b"/>
                      <a:endParaRPr lang="en-US" sz="1600" b="0" i="0" u="none" strike="noStrike">
                        <a:solidFill>
                          <a:srgbClr val="000000"/>
                        </a:solidFill>
                        <a:effectLst/>
                        <a:latin typeface="Calibri" panose="020F0502020204030204" pitchFamily="34" charset="0"/>
                      </a:endParaRPr>
                    </a:p>
                  </a:txBody>
                  <a:tcPr anchor="b"/>
                </a:tc>
                <a:tc>
                  <a:txBody>
                    <a:bodyPr/>
                    <a:lstStyle/>
                    <a:p>
                      <a:pPr algn="l" fontAlgn="b"/>
                      <a:endParaRPr lang="en-US" sz="1600" b="0" i="0" u="none" strike="noStrike">
                        <a:solidFill>
                          <a:srgbClr val="000000"/>
                        </a:solidFill>
                        <a:effectLst/>
                        <a:latin typeface="Calibri" panose="020F0502020204030204" pitchFamily="34" charset="0"/>
                      </a:endParaRPr>
                    </a:p>
                  </a:txBody>
                  <a:tcPr anchor="b"/>
                </a:tc>
                <a:tc>
                  <a:txBody>
                    <a:bodyPr/>
                    <a:lstStyle/>
                    <a:p>
                      <a:pPr algn="l" fontAlgn="b"/>
                      <a:r>
                        <a:rPr lang="en-US" sz="1600" u="none" strike="noStrike" dirty="0">
                          <a:effectLst/>
                        </a:rPr>
                        <a:t>Some leaks and IP / confidentiality issues</a:t>
                      </a:r>
                      <a:endParaRPr lang="en-US" sz="1600" b="0" i="0" u="none" strike="noStrike" dirty="0">
                        <a:solidFill>
                          <a:srgbClr val="000000"/>
                        </a:solidFill>
                        <a:effectLst/>
                        <a:latin typeface="Calibri" panose="020F0502020204030204" pitchFamily="34" charset="0"/>
                      </a:endParaRPr>
                    </a:p>
                  </a:txBody>
                  <a:tcPr anchor="b"/>
                </a:tc>
                <a:extLst>
                  <a:ext uri="{0D108BD9-81ED-4DB2-BD59-A6C34878D82A}">
                    <a16:rowId xmlns:a16="http://schemas.microsoft.com/office/drawing/2014/main" val="842764760"/>
                  </a:ext>
                </a:extLst>
              </a:tr>
            </a:tbl>
          </a:graphicData>
        </a:graphic>
      </p:graphicFrame>
    </p:spTree>
    <p:extLst>
      <p:ext uri="{BB962C8B-B14F-4D97-AF65-F5344CB8AC3E}">
        <p14:creationId xmlns:p14="http://schemas.microsoft.com/office/powerpoint/2010/main" val="3089812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8E37595-F3D2-450E-988C-56565F70B098}"/>
              </a:ext>
            </a:extLst>
          </p:cNvPr>
          <p:cNvSpPr>
            <a:spLocks noGrp="1"/>
          </p:cNvSpPr>
          <p:nvPr>
            <p:ph idx="1"/>
          </p:nvPr>
        </p:nvSpPr>
        <p:spPr/>
        <p:txBody>
          <a:bodyPr/>
          <a:lstStyle/>
          <a:p>
            <a:endParaRPr lang="en-US"/>
          </a:p>
        </p:txBody>
      </p:sp>
      <p:sp>
        <p:nvSpPr>
          <p:cNvPr id="7" name="TextBox 6">
            <a:extLst>
              <a:ext uri="{FF2B5EF4-FFF2-40B4-BE49-F238E27FC236}">
                <a16:creationId xmlns:a16="http://schemas.microsoft.com/office/drawing/2014/main" id="{2D7F4FA5-A67E-44A2-BE9A-FF538798413F}"/>
              </a:ext>
            </a:extLst>
          </p:cNvPr>
          <p:cNvSpPr txBox="1"/>
          <p:nvPr/>
        </p:nvSpPr>
        <p:spPr>
          <a:xfrm>
            <a:off x="1149438" y="6530173"/>
            <a:ext cx="7950600" cy="246221"/>
          </a:xfrm>
          <a:prstGeom prst="rect">
            <a:avLst/>
          </a:prstGeom>
          <a:noFill/>
        </p:spPr>
        <p:txBody>
          <a:bodyPr wrap="square" rtlCol="0">
            <a:spAutoFit/>
          </a:bodyPr>
          <a:lstStyle/>
          <a:p>
            <a:r>
              <a:rPr kumimoji="0" lang="en-US" sz="1000" i="1" u="none" dirty="0">
                <a:solidFill>
                  <a:prstClr val="black"/>
                </a:solidFill>
                <a:latin typeface="Georgia" panose="02040502050405020303" pitchFamily="18" charset="0"/>
              </a:rPr>
              <a:t>Source: 1. iPhone 16GB   2.‘</a:t>
            </a:r>
            <a:r>
              <a:rPr lang="en-US" altLang="ko-KR" sz="1000" u="none" dirty="0">
                <a:solidFill>
                  <a:schemeClr val="tx1"/>
                </a:solidFill>
                <a:latin typeface="Georgia" panose="02040502050405020303" pitchFamily="18" charset="0"/>
              </a:rPr>
              <a:t>Capturing Value in Global Networks: Apple’s iPad and iPhone </a:t>
            </a:r>
            <a:r>
              <a:rPr kumimoji="0" lang="en-US" sz="1000" i="1" u="none" dirty="0">
                <a:solidFill>
                  <a:prstClr val="black"/>
                </a:solidFill>
                <a:latin typeface="Georgia" panose="02040502050405020303" pitchFamily="18" charset="0"/>
              </a:rPr>
              <a:t>’ July 2011 UC Irvine, </a:t>
            </a:r>
            <a:r>
              <a:rPr lang="en-US" altLang="ko-KR" sz="1000" u="none" dirty="0">
                <a:solidFill>
                  <a:schemeClr val="tx1"/>
                </a:solidFill>
                <a:latin typeface="Georgia" panose="02040502050405020303" pitchFamily="18" charset="0"/>
              </a:rPr>
              <a:t>Kenneth L. Kraemer</a:t>
            </a:r>
            <a:r>
              <a:rPr lang="en-US" altLang="ko-KR" sz="1000" b="1" u="none" dirty="0"/>
              <a:t> </a:t>
            </a:r>
            <a:endParaRPr kumimoji="0" lang="en-US" sz="1000" i="1" u="none" dirty="0">
              <a:solidFill>
                <a:prstClr val="black"/>
              </a:solidFill>
              <a:latin typeface="Georgia" panose="02040502050405020303" pitchFamily="18" charset="0"/>
            </a:endParaRPr>
          </a:p>
        </p:txBody>
      </p:sp>
      <p:sp>
        <p:nvSpPr>
          <p:cNvPr id="3" name="Rectangle 2">
            <a:extLst>
              <a:ext uri="{FF2B5EF4-FFF2-40B4-BE49-F238E27FC236}">
                <a16:creationId xmlns:a16="http://schemas.microsoft.com/office/drawing/2014/main" id="{9C14E907-6524-4C1F-9B2A-855CD35E1E07}"/>
              </a:ext>
            </a:extLst>
          </p:cNvPr>
          <p:cNvSpPr/>
          <p:nvPr/>
        </p:nvSpPr>
        <p:spPr>
          <a:xfrm>
            <a:off x="8327571" y="3429000"/>
            <a:ext cx="2253343"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5BFCB489-AFB4-1495-929D-A677D2B86521}"/>
              </a:ext>
            </a:extLst>
          </p:cNvPr>
          <p:cNvSpPr>
            <a:spLocks noGrp="1"/>
          </p:cNvSpPr>
          <p:nvPr>
            <p:ph type="title"/>
          </p:nvPr>
        </p:nvSpPr>
        <p:spPr/>
        <p:txBody>
          <a:bodyPr/>
          <a:lstStyle/>
          <a:p>
            <a:endParaRPr lang="en-US"/>
          </a:p>
        </p:txBody>
      </p:sp>
      <p:graphicFrame>
        <p:nvGraphicFramePr>
          <p:cNvPr id="6" name="Chart 5">
            <a:extLst>
              <a:ext uri="{FF2B5EF4-FFF2-40B4-BE49-F238E27FC236}">
                <a16:creationId xmlns:a16="http://schemas.microsoft.com/office/drawing/2014/main" id="{DE976539-8CB3-46CC-B4FB-309BAF028EB8}"/>
              </a:ext>
            </a:extLst>
          </p:cNvPr>
          <p:cNvGraphicFramePr>
            <a:graphicFrameLocks/>
          </p:cNvGraphicFramePr>
          <p:nvPr/>
        </p:nvGraphicFramePr>
        <p:xfrm>
          <a:off x="0" y="0"/>
          <a:ext cx="12191999" cy="6858000"/>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a16="http://schemas.microsoft.com/office/drawing/2014/main" id="{53417E38-909D-1994-EC7E-407C2667EEF0}"/>
              </a:ext>
            </a:extLst>
          </p:cNvPr>
          <p:cNvSpPr/>
          <p:nvPr/>
        </p:nvSpPr>
        <p:spPr>
          <a:xfrm>
            <a:off x="609600" y="845389"/>
            <a:ext cx="2685691" cy="70322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B361900-F936-58FF-A9AA-90B441AE618C}"/>
              </a:ext>
            </a:extLst>
          </p:cNvPr>
          <p:cNvSpPr/>
          <p:nvPr/>
        </p:nvSpPr>
        <p:spPr>
          <a:xfrm>
            <a:off x="1348596" y="4448355"/>
            <a:ext cx="2685691" cy="70322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4039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9E9D-B179-4A6D-A651-CF06A8E0FBBB}"/>
              </a:ext>
            </a:extLst>
          </p:cNvPr>
          <p:cNvSpPr>
            <a:spLocks noGrp="1"/>
          </p:cNvSpPr>
          <p:nvPr>
            <p:ph type="title"/>
          </p:nvPr>
        </p:nvSpPr>
        <p:spPr/>
        <p:txBody>
          <a:bodyPr/>
          <a:lstStyle/>
          <a:p>
            <a:r>
              <a:rPr lang="en-US" dirty="0"/>
              <a:t>Supplier Became a Competitor</a:t>
            </a:r>
          </a:p>
        </p:txBody>
      </p:sp>
      <p:pic>
        <p:nvPicPr>
          <p:cNvPr id="5" name="Content Placeholder 7">
            <a:extLst>
              <a:ext uri="{FF2B5EF4-FFF2-40B4-BE49-F238E27FC236}">
                <a16:creationId xmlns:a16="http://schemas.microsoft.com/office/drawing/2014/main" id="{D27B3C9F-CE76-49C5-8385-188BE2CA0012}"/>
              </a:ext>
            </a:extLst>
          </p:cNvPr>
          <p:cNvPicPr>
            <a:picLocks noGrp="1" noChangeAspect="1"/>
          </p:cNvPicPr>
          <p:nvPr>
            <p:ph sz="half" idx="2"/>
          </p:nvPr>
        </p:nvPicPr>
        <p:blipFill>
          <a:blip r:embed="rId3"/>
          <a:stretch>
            <a:fillRect/>
          </a:stretch>
        </p:blipFill>
        <p:spPr>
          <a:xfrm>
            <a:off x="6197600" y="2593764"/>
            <a:ext cx="5384800" cy="2891260"/>
          </a:xfrm>
          <a:prstGeom prst="rect">
            <a:avLst/>
          </a:prstGeom>
        </p:spPr>
      </p:pic>
      <p:pic>
        <p:nvPicPr>
          <p:cNvPr id="8" name="Picture 2" descr="http://www.samsung.com/us/system/consumer/topic/00/00/00/56/tsc00000056/0357_481x336_5.png">
            <a:extLst>
              <a:ext uri="{FF2B5EF4-FFF2-40B4-BE49-F238E27FC236}">
                <a16:creationId xmlns:a16="http://schemas.microsoft.com/office/drawing/2014/main" id="{89DC585C-747A-4562-8023-CD3A096AAF1C}"/>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1011237" y="2439194"/>
            <a:ext cx="4581525" cy="32004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99D0E66-6DF6-49D0-BB64-11396808C079}"/>
              </a:ext>
            </a:extLst>
          </p:cNvPr>
          <p:cNvSpPr txBox="1"/>
          <p:nvPr/>
        </p:nvSpPr>
        <p:spPr>
          <a:xfrm>
            <a:off x="3049314" y="5934629"/>
            <a:ext cx="6093372" cy="461665"/>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charset="0"/>
                <a:ea typeface="+mn-ea"/>
                <a:cs typeface="+mn-cs"/>
              </a:rPr>
              <a:t>Samsung Took Over Apple in Global Market</a:t>
            </a:r>
          </a:p>
        </p:txBody>
      </p:sp>
    </p:spTree>
    <p:extLst>
      <p:ext uri="{BB962C8B-B14F-4D97-AF65-F5344CB8AC3E}">
        <p14:creationId xmlns:p14="http://schemas.microsoft.com/office/powerpoint/2010/main" val="2054741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449D5-0417-40C6-9FAC-B265E2F02130}"/>
              </a:ext>
            </a:extLst>
          </p:cNvPr>
          <p:cNvSpPr>
            <a:spLocks noGrp="1"/>
          </p:cNvSpPr>
          <p:nvPr>
            <p:ph type="title"/>
          </p:nvPr>
        </p:nvSpPr>
        <p:spPr/>
        <p:txBody>
          <a:bodyPr/>
          <a:lstStyle/>
          <a:p>
            <a:r>
              <a:rPr lang="en-US" dirty="0"/>
              <a:t>How to Continue the Success? </a:t>
            </a:r>
          </a:p>
        </p:txBody>
      </p:sp>
      <p:pic>
        <p:nvPicPr>
          <p:cNvPr id="6" name="Picture 5">
            <a:extLst>
              <a:ext uri="{FF2B5EF4-FFF2-40B4-BE49-F238E27FC236}">
                <a16:creationId xmlns:a16="http://schemas.microsoft.com/office/drawing/2014/main" id="{2387694C-22F1-4CED-86DB-78D2304255EB}"/>
              </a:ext>
            </a:extLst>
          </p:cNvPr>
          <p:cNvPicPr>
            <a:picLocks noChangeAspect="1"/>
          </p:cNvPicPr>
          <p:nvPr/>
        </p:nvPicPr>
        <p:blipFill>
          <a:blip r:embed="rId3"/>
          <a:stretch>
            <a:fillRect/>
          </a:stretch>
        </p:blipFill>
        <p:spPr>
          <a:xfrm>
            <a:off x="1616219" y="2248761"/>
            <a:ext cx="2143125" cy="2143125"/>
          </a:xfrm>
          <a:prstGeom prst="rect">
            <a:avLst/>
          </a:prstGeom>
        </p:spPr>
      </p:pic>
      <p:pic>
        <p:nvPicPr>
          <p:cNvPr id="7" name="Picture 6">
            <a:extLst>
              <a:ext uri="{FF2B5EF4-FFF2-40B4-BE49-F238E27FC236}">
                <a16:creationId xmlns:a16="http://schemas.microsoft.com/office/drawing/2014/main" id="{937AF0E9-86B4-4D46-A584-5E71E1957A93}"/>
              </a:ext>
            </a:extLst>
          </p:cNvPr>
          <p:cNvPicPr>
            <a:picLocks noChangeAspect="1"/>
          </p:cNvPicPr>
          <p:nvPr/>
        </p:nvPicPr>
        <p:blipFill>
          <a:blip r:embed="rId4"/>
          <a:stretch>
            <a:fillRect/>
          </a:stretch>
        </p:blipFill>
        <p:spPr>
          <a:xfrm>
            <a:off x="4858183" y="2236292"/>
            <a:ext cx="2143125" cy="2143125"/>
          </a:xfrm>
          <a:prstGeom prst="rect">
            <a:avLst/>
          </a:prstGeom>
        </p:spPr>
      </p:pic>
      <p:sp>
        <p:nvSpPr>
          <p:cNvPr id="9" name="TextBox 8">
            <a:extLst>
              <a:ext uri="{FF2B5EF4-FFF2-40B4-BE49-F238E27FC236}">
                <a16:creationId xmlns:a16="http://schemas.microsoft.com/office/drawing/2014/main" id="{1568E475-4C6B-4712-86A8-89C232F5CC71}"/>
              </a:ext>
            </a:extLst>
          </p:cNvPr>
          <p:cNvSpPr txBox="1"/>
          <p:nvPr/>
        </p:nvSpPr>
        <p:spPr>
          <a:xfrm>
            <a:off x="1616218" y="4541099"/>
            <a:ext cx="2143125" cy="375859"/>
          </a:xfrm>
          <a:prstGeom prst="rect">
            <a:avLst/>
          </a:prstGeom>
          <a:noFill/>
        </p:spPr>
        <p:txBody>
          <a:bodyPr wrap="square">
            <a:spAutoFit/>
          </a:bodyPr>
          <a:lstStyle/>
          <a:p>
            <a:pPr algn="ctr"/>
            <a:r>
              <a:rPr lang="en-US" sz="1800" dirty="0"/>
              <a:t>CPU / processor</a:t>
            </a:r>
          </a:p>
        </p:txBody>
      </p:sp>
      <p:sp>
        <p:nvSpPr>
          <p:cNvPr id="11" name="TextBox 10">
            <a:extLst>
              <a:ext uri="{FF2B5EF4-FFF2-40B4-BE49-F238E27FC236}">
                <a16:creationId xmlns:a16="http://schemas.microsoft.com/office/drawing/2014/main" id="{51FC43D6-C13F-452F-AC0D-CEEB45168570}"/>
              </a:ext>
            </a:extLst>
          </p:cNvPr>
          <p:cNvSpPr txBox="1"/>
          <p:nvPr/>
        </p:nvSpPr>
        <p:spPr>
          <a:xfrm>
            <a:off x="4684914" y="4541099"/>
            <a:ext cx="2489661" cy="375859"/>
          </a:xfrm>
          <a:prstGeom prst="rect">
            <a:avLst/>
          </a:prstGeom>
          <a:noFill/>
        </p:spPr>
        <p:txBody>
          <a:bodyPr wrap="square">
            <a:spAutoFit/>
          </a:bodyPr>
          <a:lstStyle/>
          <a:p>
            <a:pPr algn="ctr"/>
            <a:r>
              <a:rPr lang="en-US" sz="1800" dirty="0"/>
              <a:t>NAND Flash memory</a:t>
            </a:r>
          </a:p>
        </p:txBody>
      </p:sp>
      <p:pic>
        <p:nvPicPr>
          <p:cNvPr id="12" name="Picture 11">
            <a:extLst>
              <a:ext uri="{FF2B5EF4-FFF2-40B4-BE49-F238E27FC236}">
                <a16:creationId xmlns:a16="http://schemas.microsoft.com/office/drawing/2014/main" id="{50A93E29-D7E0-44DA-B624-7CFC9211EE65}"/>
              </a:ext>
            </a:extLst>
          </p:cNvPr>
          <p:cNvPicPr>
            <a:picLocks noChangeAspect="1"/>
          </p:cNvPicPr>
          <p:nvPr/>
        </p:nvPicPr>
        <p:blipFill>
          <a:blip r:embed="rId5"/>
          <a:stretch>
            <a:fillRect/>
          </a:stretch>
        </p:blipFill>
        <p:spPr>
          <a:xfrm>
            <a:off x="8100147" y="2436316"/>
            <a:ext cx="2619375" cy="1743075"/>
          </a:xfrm>
          <a:prstGeom prst="rect">
            <a:avLst/>
          </a:prstGeom>
        </p:spPr>
      </p:pic>
      <p:sp>
        <p:nvSpPr>
          <p:cNvPr id="14" name="TextBox 13">
            <a:extLst>
              <a:ext uri="{FF2B5EF4-FFF2-40B4-BE49-F238E27FC236}">
                <a16:creationId xmlns:a16="http://schemas.microsoft.com/office/drawing/2014/main" id="{A16DED65-614C-45DE-85E7-71FE85C755A7}"/>
              </a:ext>
            </a:extLst>
          </p:cNvPr>
          <p:cNvSpPr txBox="1"/>
          <p:nvPr/>
        </p:nvSpPr>
        <p:spPr>
          <a:xfrm>
            <a:off x="8165003" y="4267363"/>
            <a:ext cx="2489661" cy="923330"/>
          </a:xfrm>
          <a:prstGeom prst="rect">
            <a:avLst/>
          </a:prstGeom>
          <a:noFill/>
        </p:spPr>
        <p:txBody>
          <a:bodyPr wrap="square">
            <a:spAutoFit/>
          </a:bodyPr>
          <a:lstStyle/>
          <a:p>
            <a:pPr algn="ctr"/>
            <a:r>
              <a:rPr lang="en-US" sz="1800" dirty="0"/>
              <a:t>DRAM: </a:t>
            </a:r>
            <a:r>
              <a:rPr lang="en-US" b="0" i="0" dirty="0">
                <a:solidFill>
                  <a:srgbClr val="4D5156"/>
                </a:solidFill>
                <a:effectLst/>
                <a:latin typeface="Roboto" panose="02000000000000000000" pitchFamily="2" charset="0"/>
              </a:rPr>
              <a:t>dynamic random access memory</a:t>
            </a:r>
            <a:endParaRPr lang="en-US" sz="1800" dirty="0"/>
          </a:p>
        </p:txBody>
      </p:sp>
      <p:sp>
        <p:nvSpPr>
          <p:cNvPr id="3" name="TextBox 2">
            <a:extLst>
              <a:ext uri="{FF2B5EF4-FFF2-40B4-BE49-F238E27FC236}">
                <a16:creationId xmlns:a16="http://schemas.microsoft.com/office/drawing/2014/main" id="{7989B525-3E01-9316-340E-C5AE1664A8A4}"/>
              </a:ext>
            </a:extLst>
          </p:cNvPr>
          <p:cNvSpPr txBox="1"/>
          <p:nvPr/>
        </p:nvSpPr>
        <p:spPr>
          <a:xfrm>
            <a:off x="3174003" y="5660377"/>
            <a:ext cx="5843993" cy="830997"/>
          </a:xfrm>
          <a:prstGeom prst="rect">
            <a:avLst/>
          </a:prstGeom>
          <a:noFill/>
          <a:ln>
            <a:solidFill>
              <a:srgbClr val="FF0000"/>
            </a:solidFill>
          </a:ln>
        </p:spPr>
        <p:txBody>
          <a:bodyPr wrap="square">
            <a:spAutoFit/>
          </a:bodyPr>
          <a:lstStyle/>
          <a:p>
            <a:pPr algn="ctr"/>
            <a:r>
              <a:rPr lang="en-US" sz="2400" dirty="0"/>
              <a:t>Identify and select new suppliers for critical components</a:t>
            </a:r>
            <a:endParaRPr lang="en-US" dirty="0"/>
          </a:p>
        </p:txBody>
      </p:sp>
    </p:spTree>
    <p:extLst>
      <p:ext uri="{BB962C8B-B14F-4D97-AF65-F5344CB8AC3E}">
        <p14:creationId xmlns:p14="http://schemas.microsoft.com/office/powerpoint/2010/main" val="13881164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10865-3311-49EF-BC23-94A510125E29}"/>
              </a:ext>
            </a:extLst>
          </p:cNvPr>
          <p:cNvSpPr>
            <a:spLocks noGrp="1"/>
          </p:cNvSpPr>
          <p:nvPr>
            <p:ph type="title"/>
          </p:nvPr>
        </p:nvSpPr>
        <p:spPr>
          <a:xfrm>
            <a:off x="609600" y="966790"/>
            <a:ext cx="10972800" cy="808037"/>
          </a:xfrm>
        </p:spPr>
        <p:txBody>
          <a:bodyPr wrap="square" anchor="ctr">
            <a:normAutofit/>
          </a:bodyPr>
          <a:lstStyle/>
          <a:p>
            <a:r>
              <a:rPr lang="en-US" dirty="0"/>
              <a:t>Sourcing Analytics (Intelligence)</a:t>
            </a:r>
          </a:p>
        </p:txBody>
      </p:sp>
      <p:sp>
        <p:nvSpPr>
          <p:cNvPr id="8" name="Content Placeholder 7">
            <a:extLst>
              <a:ext uri="{FF2B5EF4-FFF2-40B4-BE49-F238E27FC236}">
                <a16:creationId xmlns:a16="http://schemas.microsoft.com/office/drawing/2014/main" id="{6AFBC5C7-1A0B-4242-B83D-39190B2A9986}"/>
              </a:ext>
            </a:extLst>
          </p:cNvPr>
          <p:cNvSpPr>
            <a:spLocks noGrp="1"/>
          </p:cNvSpPr>
          <p:nvPr>
            <p:ph sz="half" idx="2"/>
          </p:nvPr>
        </p:nvSpPr>
        <p:spPr/>
        <p:txBody>
          <a:bodyPr/>
          <a:lstStyle/>
          <a:p>
            <a:pPr>
              <a:spcBef>
                <a:spcPts val="2400"/>
              </a:spcBef>
            </a:pPr>
            <a:r>
              <a:rPr lang="en-US" dirty="0">
                <a:latin typeface="Calibri" panose="020F0502020204030204" pitchFamily="34" charset="0"/>
              </a:rPr>
              <a:t>Identify </a:t>
            </a:r>
            <a:r>
              <a:rPr lang="en-US" dirty="0">
                <a:solidFill>
                  <a:srgbClr val="FF0000"/>
                </a:solidFill>
                <a:latin typeface="Calibri" panose="020F0502020204030204" pitchFamily="34" charset="0"/>
              </a:rPr>
              <a:t>company’s need</a:t>
            </a:r>
            <a:r>
              <a:rPr lang="en-US" dirty="0">
                <a:latin typeface="Calibri" panose="020F0502020204030204" pitchFamily="34" charset="0"/>
              </a:rPr>
              <a:t> and selection criteria.</a:t>
            </a:r>
          </a:p>
          <a:p>
            <a:pPr>
              <a:spcBef>
                <a:spcPts val="2400"/>
              </a:spcBef>
            </a:pPr>
            <a:r>
              <a:rPr lang="en-US" sz="2800" dirty="0">
                <a:latin typeface="Calibri" panose="020F0502020204030204" pitchFamily="34" charset="0"/>
              </a:rPr>
              <a:t>Analyze supplying markets to identify and select </a:t>
            </a:r>
            <a:r>
              <a:rPr lang="en-US" sz="2800" dirty="0">
                <a:solidFill>
                  <a:srgbClr val="FF0000"/>
                </a:solidFill>
                <a:latin typeface="Calibri" panose="020F0502020204030204" pitchFamily="34" charset="0"/>
              </a:rPr>
              <a:t>potential suppliers</a:t>
            </a:r>
            <a:r>
              <a:rPr lang="en-US" sz="2800" dirty="0">
                <a:latin typeface="Calibri" panose="020F0502020204030204" pitchFamily="34" charset="0"/>
              </a:rPr>
              <a:t>.</a:t>
            </a:r>
          </a:p>
          <a:p>
            <a:pPr>
              <a:spcBef>
                <a:spcPts val="2400"/>
              </a:spcBef>
            </a:pPr>
            <a:r>
              <a:rPr lang="en-US" sz="2800" dirty="0">
                <a:latin typeface="Calibri" panose="020F0502020204030204" pitchFamily="34" charset="0"/>
              </a:rPr>
              <a:t>Support </a:t>
            </a:r>
            <a:r>
              <a:rPr lang="en-US" sz="2800" dirty="0">
                <a:solidFill>
                  <a:srgbClr val="FF0000"/>
                </a:solidFill>
                <a:latin typeface="Calibri" panose="020F0502020204030204" pitchFamily="34" charset="0"/>
              </a:rPr>
              <a:t>better negotiation &amp; bargaining </a:t>
            </a:r>
            <a:r>
              <a:rPr lang="en-US" sz="2800" dirty="0">
                <a:latin typeface="Calibri" panose="020F0502020204030204" pitchFamily="34" charset="0"/>
              </a:rPr>
              <a:t>with suppliers. </a:t>
            </a:r>
          </a:p>
        </p:txBody>
      </p:sp>
      <p:pic>
        <p:nvPicPr>
          <p:cNvPr id="9" name="Content Placeholder 6" descr="A group of blue circles with white text&#10;&#10;Description automatically generated with low confidence">
            <a:extLst>
              <a:ext uri="{FF2B5EF4-FFF2-40B4-BE49-F238E27FC236}">
                <a16:creationId xmlns:a16="http://schemas.microsoft.com/office/drawing/2014/main" id="{361FB528-F748-4667-A550-5079DE386FD8}"/>
              </a:ext>
            </a:extLst>
          </p:cNvPr>
          <p:cNvPicPr>
            <a:picLocks noChangeAspect="1"/>
          </p:cNvPicPr>
          <p:nvPr/>
        </p:nvPicPr>
        <p:blipFill>
          <a:blip r:embed="rId3"/>
          <a:stretch>
            <a:fillRect/>
          </a:stretch>
        </p:blipFill>
        <p:spPr bwMode="auto">
          <a:xfrm>
            <a:off x="-556528" y="1884903"/>
            <a:ext cx="7024647" cy="4232350"/>
          </a:xfrm>
          <a:prstGeom prst="rect">
            <a:avLst/>
          </a:prstGeom>
          <a:noFill/>
          <a:ln w="9525">
            <a:noFill/>
            <a:miter lim="800000"/>
            <a:headEnd/>
            <a:tailEnd/>
          </a:ln>
          <a:effectLst/>
        </p:spPr>
      </p:pic>
      <p:sp>
        <p:nvSpPr>
          <p:cNvPr id="10" name="Oval 9">
            <a:extLst>
              <a:ext uri="{FF2B5EF4-FFF2-40B4-BE49-F238E27FC236}">
                <a16:creationId xmlns:a16="http://schemas.microsoft.com/office/drawing/2014/main" id="{6FA7FA7E-BDD3-4B97-83AC-E7110608CB67}"/>
              </a:ext>
            </a:extLst>
          </p:cNvPr>
          <p:cNvSpPr/>
          <p:nvPr/>
        </p:nvSpPr>
        <p:spPr>
          <a:xfrm>
            <a:off x="2923232" y="2404358"/>
            <a:ext cx="986623" cy="9313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200" b="1" dirty="0">
                <a:solidFill>
                  <a:schemeClr val="tx1"/>
                </a:solidFill>
              </a:rPr>
              <a:t>Supplier </a:t>
            </a:r>
          </a:p>
          <a:p>
            <a:pPr algn="ctr"/>
            <a:r>
              <a:rPr lang="en-US" sz="1200" b="1" dirty="0">
                <a:solidFill>
                  <a:schemeClr val="tx1"/>
                </a:solidFill>
              </a:rPr>
              <a:t>Analysis</a:t>
            </a:r>
          </a:p>
        </p:txBody>
      </p:sp>
      <p:sp>
        <p:nvSpPr>
          <p:cNvPr id="11" name="Oval 10">
            <a:extLst>
              <a:ext uri="{FF2B5EF4-FFF2-40B4-BE49-F238E27FC236}">
                <a16:creationId xmlns:a16="http://schemas.microsoft.com/office/drawing/2014/main" id="{27FF28FD-FFF4-4B46-BA1D-EB78D83FB6E6}"/>
              </a:ext>
            </a:extLst>
          </p:cNvPr>
          <p:cNvSpPr/>
          <p:nvPr/>
        </p:nvSpPr>
        <p:spPr>
          <a:xfrm>
            <a:off x="1406103" y="3470865"/>
            <a:ext cx="1053251" cy="9313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a:solidFill>
                  <a:schemeClr val="tx1"/>
                </a:solidFill>
              </a:rPr>
              <a:t>Bargain</a:t>
            </a:r>
          </a:p>
          <a:p>
            <a:pPr algn="ctr"/>
            <a:r>
              <a:rPr lang="en-US" sz="1200" b="1" dirty="0">
                <a:solidFill>
                  <a:schemeClr val="tx1"/>
                </a:solidFill>
              </a:rPr>
              <a:t>Power Analysis</a:t>
            </a:r>
          </a:p>
        </p:txBody>
      </p:sp>
      <p:sp>
        <p:nvSpPr>
          <p:cNvPr id="12" name="Oval 11">
            <a:extLst>
              <a:ext uri="{FF2B5EF4-FFF2-40B4-BE49-F238E27FC236}">
                <a16:creationId xmlns:a16="http://schemas.microsoft.com/office/drawing/2014/main" id="{945D913A-37DC-45D2-8B04-080DF4E0A8EA}"/>
              </a:ext>
            </a:extLst>
          </p:cNvPr>
          <p:cNvSpPr/>
          <p:nvPr/>
        </p:nvSpPr>
        <p:spPr>
          <a:xfrm>
            <a:off x="3249895" y="4322344"/>
            <a:ext cx="1053252" cy="11293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200" b="1" dirty="0">
                <a:solidFill>
                  <a:schemeClr val="tx1"/>
                </a:solidFill>
              </a:rPr>
              <a:t>Market </a:t>
            </a:r>
          </a:p>
          <a:p>
            <a:pPr algn="ctr"/>
            <a:r>
              <a:rPr lang="en-US" sz="1200" b="1" dirty="0">
                <a:solidFill>
                  <a:schemeClr val="tx1"/>
                </a:solidFill>
              </a:rPr>
              <a:t>Intelligence</a:t>
            </a:r>
          </a:p>
        </p:txBody>
      </p:sp>
    </p:spTree>
    <p:extLst>
      <p:ext uri="{BB962C8B-B14F-4D97-AF65-F5344CB8AC3E}">
        <p14:creationId xmlns:p14="http://schemas.microsoft.com/office/powerpoint/2010/main" val="2447802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585173-F770-D4A1-C9BB-35308C733556}"/>
              </a:ext>
            </a:extLst>
          </p:cNvPr>
          <p:cNvPicPr>
            <a:picLocks noChangeAspect="1"/>
          </p:cNvPicPr>
          <p:nvPr/>
        </p:nvPicPr>
        <p:blipFill>
          <a:blip r:embed="rId3"/>
          <a:stretch>
            <a:fillRect/>
          </a:stretch>
        </p:blipFill>
        <p:spPr>
          <a:xfrm>
            <a:off x="2794512" y="1245821"/>
            <a:ext cx="6505610" cy="4114800"/>
          </a:xfrm>
          <a:prstGeom prst="rect">
            <a:avLst/>
          </a:prstGeom>
          <a:noFill/>
        </p:spPr>
      </p:pic>
    </p:spTree>
    <p:extLst>
      <p:ext uri="{BB962C8B-B14F-4D97-AF65-F5344CB8AC3E}">
        <p14:creationId xmlns:p14="http://schemas.microsoft.com/office/powerpoint/2010/main" val="3549059937"/>
      </p:ext>
    </p:extLst>
  </p:cSld>
  <p:clrMapOvr>
    <a:masterClrMapping/>
  </p:clrMapOvr>
</p:sld>
</file>

<file path=ppt/theme/theme1.xml><?xml version="1.0" encoding="utf-8"?>
<a:theme xmlns:a="http://schemas.openxmlformats.org/drawingml/2006/main" name="RBS_Template">
  <a:themeElements>
    <a:clrScheme name="RUTemplate_Formata_B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RUTemplate_Formata_B">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UTemplate_Formata_B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RUTemplate_Formata_B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RUTemplate_Formata_B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RUTemplate_Formata_B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RUTemplate_Formata_B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RUTemplate_Formata_B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RUTemplate_Formata_B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RUTemplate_Formata_B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RUTemplate_Formata_B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RUTemplate_Formata_B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RUTemplate_Formata_B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RUTemplate_Formata_B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RBS_Template">
  <a:themeElements>
    <a:clrScheme name="RUTemplate_Formata_B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RUTemplate_Formata_B">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UTemplate_Formata_B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RUTemplate_Formata_B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RUTemplate_Formata_B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RUTemplate_Formata_B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RUTemplate_Formata_B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RUTemplate_Formata_B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RUTemplate_Formata_B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RUTemplate_Formata_B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RUTemplate_Formata_B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RUTemplate_Formata_B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RUTemplate_Formata_B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RUTemplate_Formata_B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2_tb4_onscreen_v2.1">
    <a:majorFont>
      <a:latin typeface="굴림"/>
      <a:ea typeface=""/>
      <a:cs typeface=""/>
    </a:majorFont>
    <a:minorFont>
      <a:latin typeface="굴림"/>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RBS_Template</Template>
  <TotalTime>16218</TotalTime>
  <Words>4651</Words>
  <Application>Microsoft Office PowerPoint</Application>
  <PresentationFormat>Widescreen</PresentationFormat>
  <Paragraphs>467</Paragraphs>
  <Slides>45</Slides>
  <Notes>43</Notes>
  <HiddenSlides>4</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45</vt:i4>
      </vt:variant>
    </vt:vector>
  </HeadingPairs>
  <TitlesOfParts>
    <vt:vector size="53" baseType="lpstr">
      <vt:lpstr>Arial</vt:lpstr>
      <vt:lpstr>Arial Black</vt:lpstr>
      <vt:lpstr>Calibri</vt:lpstr>
      <vt:lpstr>Georgia</vt:lpstr>
      <vt:lpstr>Roboto</vt:lpstr>
      <vt:lpstr>Verdana</vt:lpstr>
      <vt:lpstr>RBS_Template</vt:lpstr>
      <vt:lpstr>1_RBS_Template</vt:lpstr>
      <vt:lpstr>Sourcing Analytics    support sourcing decisions and negotiation</vt:lpstr>
      <vt:lpstr>Sourcing Analytics</vt:lpstr>
      <vt:lpstr>The iPhone Story</vt:lpstr>
      <vt:lpstr>iPhone Global Supply Chain</vt:lpstr>
      <vt:lpstr>PowerPoint Presentation</vt:lpstr>
      <vt:lpstr>Supplier Became a Competitor</vt:lpstr>
      <vt:lpstr>How to Continue the Success? </vt:lpstr>
      <vt:lpstr>Sourcing Analytics (Intelligence)</vt:lpstr>
      <vt:lpstr>PowerPoint Presentation</vt:lpstr>
      <vt:lpstr>Identify needs and selection criteria</vt:lpstr>
      <vt:lpstr>Apple Leads in Revenue But Not Profit</vt:lpstr>
      <vt:lpstr>PowerPoint Presentation</vt:lpstr>
      <vt:lpstr>CPU Supplier Selection Criteria</vt:lpstr>
      <vt:lpstr>Market intelligence</vt:lpstr>
      <vt:lpstr>PowerPoint Presentation</vt:lpstr>
      <vt:lpstr>PowerPoint Presentation</vt:lpstr>
      <vt:lpstr>PowerPoint Presentation</vt:lpstr>
      <vt:lpstr>Market competition analysis</vt:lpstr>
      <vt:lpstr>PowerPoint Presentation</vt:lpstr>
      <vt:lpstr>PowerPoint Presentation</vt:lpstr>
      <vt:lpstr>PowerPoint Presentation</vt:lpstr>
      <vt:lpstr>PowerPoint Presentation</vt:lpstr>
      <vt:lpstr>Potential Suppliers (CPU)</vt:lpstr>
      <vt:lpstr>Supplier analysis</vt:lpstr>
      <vt:lpstr>Supplier Analysis</vt:lpstr>
      <vt:lpstr>Pricing / Profitability Analysis</vt:lpstr>
      <vt:lpstr>PowerPoint Presentation</vt:lpstr>
      <vt:lpstr>PowerPoint Presentation</vt:lpstr>
      <vt:lpstr>PowerPoint Presentation</vt:lpstr>
      <vt:lpstr>Support Price Negotiation</vt:lpstr>
      <vt:lpstr>PowerPoint Presentation</vt:lpstr>
      <vt:lpstr>Financial Health</vt:lpstr>
      <vt:lpstr>PowerPoint Presentation</vt:lpstr>
      <vt:lpstr>PowerPoint Presentation</vt:lpstr>
      <vt:lpstr>PowerPoint Presentation</vt:lpstr>
      <vt:lpstr>Score sheets</vt:lpstr>
      <vt:lpstr>Intel</vt:lpstr>
      <vt:lpstr>Summary Score Sheet</vt:lpstr>
      <vt:lpstr>CPU Sourcing Strategy for Apple?</vt:lpstr>
      <vt:lpstr>Recap</vt:lpstr>
      <vt:lpstr>Homework: Help Apple Source NAND Flash Memory</vt:lpstr>
      <vt:lpstr>Qualcomm</vt:lpstr>
      <vt:lpstr>Global Foundries</vt:lpstr>
      <vt:lpstr>Samsung Electronics</vt:lpstr>
      <vt:lpstr>Taiwan Semiconductor Manufacturing Corp. (TSMC)</vt:lpstr>
    </vt:vector>
  </TitlesOfParts>
  <Company>University Relations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Build-to-Performance</dc:title>
  <dc:creator>Zhao, Yao</dc:creator>
  <cp:lastModifiedBy>Yao Zhao</cp:lastModifiedBy>
  <cp:revision>1594</cp:revision>
  <dcterms:created xsi:type="dcterms:W3CDTF">2011-01-23T22:17:40Z</dcterms:created>
  <dcterms:modified xsi:type="dcterms:W3CDTF">2023-01-14T23:44:34Z</dcterms:modified>
</cp:coreProperties>
</file>