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4.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5.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85" r:id="rId2"/>
    <p:sldMasterId id="2147483698" r:id="rId3"/>
  </p:sldMasterIdLst>
  <p:notesMasterIdLst>
    <p:notesMasterId r:id="rId45"/>
  </p:notesMasterIdLst>
  <p:handoutMasterIdLst>
    <p:handoutMasterId r:id="rId46"/>
  </p:handoutMasterIdLst>
  <p:sldIdLst>
    <p:sldId id="347" r:id="rId4"/>
    <p:sldId id="262" r:id="rId5"/>
    <p:sldId id="1347" r:id="rId6"/>
    <p:sldId id="349" r:id="rId7"/>
    <p:sldId id="348" r:id="rId8"/>
    <p:sldId id="1409" r:id="rId9"/>
    <p:sldId id="1346" r:id="rId10"/>
    <p:sldId id="1158" r:id="rId11"/>
    <p:sldId id="1055" r:id="rId12"/>
    <p:sldId id="1216" r:id="rId13"/>
    <p:sldId id="1214" r:id="rId14"/>
    <p:sldId id="1397" r:id="rId15"/>
    <p:sldId id="1209" r:id="rId16"/>
    <p:sldId id="1359" r:id="rId17"/>
    <p:sldId id="1094" r:id="rId18"/>
    <p:sldId id="1362" r:id="rId19"/>
    <p:sldId id="1363" r:id="rId20"/>
    <p:sldId id="1268" r:id="rId21"/>
    <p:sldId id="1269" r:id="rId22"/>
    <p:sldId id="1348" r:id="rId23"/>
    <p:sldId id="1355" r:id="rId24"/>
    <p:sldId id="1234" r:id="rId25"/>
    <p:sldId id="1368" r:id="rId26"/>
    <p:sldId id="1370" r:id="rId27"/>
    <p:sldId id="1407" r:id="rId28"/>
    <p:sldId id="1371" r:id="rId29"/>
    <p:sldId id="1373" r:id="rId30"/>
    <p:sldId id="972" r:id="rId31"/>
    <p:sldId id="1270" r:id="rId32"/>
    <p:sldId id="1272" r:id="rId33"/>
    <p:sldId id="1374" r:id="rId34"/>
    <p:sldId id="973" r:id="rId35"/>
    <p:sldId id="1273" r:id="rId36"/>
    <p:sldId id="1358" r:id="rId37"/>
    <p:sldId id="1349" r:id="rId38"/>
    <p:sldId id="1376" r:id="rId39"/>
    <p:sldId id="1377" r:id="rId40"/>
    <p:sldId id="1352" r:id="rId41"/>
    <p:sldId id="1351" r:id="rId42"/>
    <p:sldId id="1399" r:id="rId43"/>
    <p:sldId id="1398" r:id="rId44"/>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58D6"/>
    <a:srgbClr val="FECF43"/>
    <a:srgbClr val="FD6778"/>
    <a:srgbClr val="20A589"/>
    <a:srgbClr val="0C4953"/>
    <a:srgbClr val="FFC9D3"/>
    <a:srgbClr val="FF7D96"/>
    <a:srgbClr val="FFA7B8"/>
    <a:srgbClr val="CE0026"/>
    <a:srgbClr val="8200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46" autoAdjust="0"/>
    <p:restoredTop sz="80077" autoAdjust="0"/>
  </p:normalViewPr>
  <p:slideViewPr>
    <p:cSldViewPr snapToGrid="0">
      <p:cViewPr varScale="1">
        <p:scale>
          <a:sx n="56" d="100"/>
          <a:sy n="56" d="100"/>
        </p:scale>
        <p:origin x="900" y="60"/>
      </p:cViewPr>
      <p:guideLst>
        <p:guide orient="horz" pos="2160"/>
        <p:guide pos="3840"/>
      </p:guideLst>
    </p:cSldViewPr>
  </p:slideViewPr>
  <p:outlineViewPr>
    <p:cViewPr>
      <p:scale>
        <a:sx n="33" d="100"/>
        <a:sy n="33" d="100"/>
      </p:scale>
      <p:origin x="228" y="133362"/>
    </p:cViewPr>
  </p:outlineViewPr>
  <p:notesTextViewPr>
    <p:cViewPr>
      <p:scale>
        <a:sx n="100" d="100"/>
        <a:sy n="100" d="100"/>
      </p:scale>
      <p:origin x="0" y="0"/>
    </p:cViewPr>
  </p:notesTextViewPr>
  <p:sorterViewPr>
    <p:cViewPr varScale="1">
      <p:scale>
        <a:sx n="1" d="1"/>
        <a:sy n="1" d="1"/>
      </p:scale>
      <p:origin x="0" y="-22152"/>
    </p:cViewPr>
  </p:sorterViewPr>
  <p:notesViewPr>
    <p:cSldViewPr snapToGrid="0">
      <p:cViewPr varScale="1">
        <p:scale>
          <a:sx n="50" d="100"/>
          <a:sy n="50" d="100"/>
        </p:scale>
        <p:origin x="-1374"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a:lvl1pPr>
          </a:lstStyle>
          <a:p>
            <a:endParaRPr lang="en-US" dirty="0"/>
          </a:p>
        </p:txBody>
      </p:sp>
      <p:sp>
        <p:nvSpPr>
          <p:cNvPr id="9219" name="Rectangle 3"/>
          <p:cNvSpPr>
            <a:spLocks noGrp="1" noChangeArrowheads="1"/>
          </p:cNvSpPr>
          <p:nvPr>
            <p:ph type="dt" sz="quarter" idx="1"/>
          </p:nvPr>
        </p:nvSpPr>
        <p:spPr bwMode="auto">
          <a:xfrm>
            <a:off x="4143587"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a:lvl1pPr>
          </a:lstStyle>
          <a:p>
            <a:endParaRPr lang="en-US" dirty="0"/>
          </a:p>
        </p:txBody>
      </p:sp>
      <p:sp>
        <p:nvSpPr>
          <p:cNvPr id="9220" name="Rectangle 4"/>
          <p:cNvSpPr>
            <a:spLocks noGrp="1" noChangeArrowheads="1"/>
          </p:cNvSpPr>
          <p:nvPr>
            <p:ph type="ftr" sz="quarter" idx="2"/>
          </p:nvPr>
        </p:nvSpPr>
        <p:spPr bwMode="auto">
          <a:xfrm>
            <a:off x="0"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defRPr sz="1300"/>
            </a:lvl1pPr>
          </a:lstStyle>
          <a:p>
            <a:endParaRPr lang="en-US" dirty="0"/>
          </a:p>
        </p:txBody>
      </p:sp>
      <p:sp>
        <p:nvSpPr>
          <p:cNvPr id="9221" name="Rectangle 5"/>
          <p:cNvSpPr>
            <a:spLocks noGrp="1" noChangeArrowheads="1"/>
          </p:cNvSpPr>
          <p:nvPr>
            <p:ph type="sldNum" sz="quarter" idx="3"/>
          </p:nvPr>
        </p:nvSpPr>
        <p:spPr bwMode="auto">
          <a:xfrm>
            <a:off x="4143587"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a:lvl1pPr>
          </a:lstStyle>
          <a:p>
            <a:fld id="{93374605-E1FB-4C1E-BDC5-0AE901F393A2}" type="slidenum">
              <a:rPr lang="en-US"/>
              <a:pPr/>
              <a:t>‹#›</a:t>
            </a:fld>
            <a:endParaRPr lang="en-US" dirty="0"/>
          </a:p>
        </p:txBody>
      </p:sp>
    </p:spTree>
    <p:extLst>
      <p:ext uri="{BB962C8B-B14F-4D97-AF65-F5344CB8AC3E}">
        <p14:creationId xmlns:p14="http://schemas.microsoft.com/office/powerpoint/2010/main" val="27976754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a:lvl1pPr>
          </a:lstStyle>
          <a:p>
            <a:endParaRPr lang="en-US" dirty="0"/>
          </a:p>
        </p:txBody>
      </p:sp>
      <p:sp>
        <p:nvSpPr>
          <p:cNvPr id="5123" name="Rectangle 3"/>
          <p:cNvSpPr>
            <a:spLocks noGrp="1" noChangeArrowheads="1"/>
          </p:cNvSpPr>
          <p:nvPr>
            <p:ph type="dt" idx="1"/>
          </p:nvPr>
        </p:nvSpPr>
        <p:spPr bwMode="auto">
          <a:xfrm>
            <a:off x="4143587"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a:lvl1pPr>
          </a:lstStyle>
          <a:p>
            <a:endParaRPr lang="en-US" dirty="0"/>
          </a:p>
        </p:txBody>
      </p:sp>
      <p:sp>
        <p:nvSpPr>
          <p:cNvPr id="5124"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ffectLst/>
        </p:spPr>
      </p:sp>
      <p:sp>
        <p:nvSpPr>
          <p:cNvPr id="5125" name="Rectangle 5"/>
          <p:cNvSpPr>
            <a:spLocks noGrp="1" noChangeArrowheads="1"/>
          </p:cNvSpPr>
          <p:nvPr>
            <p:ph type="body" sz="quarter" idx="3"/>
          </p:nvPr>
        </p:nvSpPr>
        <p:spPr bwMode="auto">
          <a:xfrm>
            <a:off x="731520" y="4560570"/>
            <a:ext cx="585216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6" name="Rectangle 6"/>
          <p:cNvSpPr>
            <a:spLocks noGrp="1" noChangeArrowheads="1"/>
          </p:cNvSpPr>
          <p:nvPr>
            <p:ph type="ftr" sz="quarter" idx="4"/>
          </p:nvPr>
        </p:nvSpPr>
        <p:spPr bwMode="auto">
          <a:xfrm>
            <a:off x="0"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defRPr sz="1300"/>
            </a:lvl1pPr>
          </a:lstStyle>
          <a:p>
            <a:endParaRPr lang="en-US" dirty="0"/>
          </a:p>
        </p:txBody>
      </p:sp>
      <p:sp>
        <p:nvSpPr>
          <p:cNvPr id="5127" name="Rectangle 7"/>
          <p:cNvSpPr>
            <a:spLocks noGrp="1" noChangeArrowheads="1"/>
          </p:cNvSpPr>
          <p:nvPr>
            <p:ph type="sldNum" sz="quarter" idx="5"/>
          </p:nvPr>
        </p:nvSpPr>
        <p:spPr bwMode="auto">
          <a:xfrm>
            <a:off x="4143587"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a:lvl1pPr>
          </a:lstStyle>
          <a:p>
            <a:fld id="{75A8CA3E-C2A0-4044-862E-54ABA8A9C678}" type="slidenum">
              <a:rPr lang="en-US"/>
              <a:pPr/>
              <a:t>‹#›</a:t>
            </a:fld>
            <a:endParaRPr lang="en-US" dirty="0"/>
          </a:p>
        </p:txBody>
      </p:sp>
    </p:spTree>
    <p:extLst>
      <p:ext uri="{BB962C8B-B14F-4D97-AF65-F5344CB8AC3E}">
        <p14:creationId xmlns:p14="http://schemas.microsoft.com/office/powerpoint/2010/main" val="32459467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3958F0-69B9-45CF-9050-38122507D69B}" type="slidenum">
              <a:rPr lang="en-US"/>
              <a:pPr/>
              <a:t>1</a:t>
            </a:fld>
            <a:endParaRPr lang="en-US" dirty="0"/>
          </a:p>
        </p:txBody>
      </p:sp>
      <p:sp>
        <p:nvSpPr>
          <p:cNvPr id="6146" name="Rectangle 2"/>
          <p:cNvSpPr>
            <a:spLocks noGrp="1" noRot="1" noChangeAspect="1" noChangeArrowheads="1" noTextEdit="1"/>
          </p:cNvSpPr>
          <p:nvPr>
            <p:ph type="sldImg"/>
          </p:nvPr>
        </p:nvSpPr>
        <p:spPr>
          <a:xfrm>
            <a:off x="457200" y="720725"/>
            <a:ext cx="6400800" cy="3600450"/>
          </a:xfrm>
          <a:ln/>
        </p:spPr>
      </p:sp>
      <p:sp>
        <p:nvSpPr>
          <p:cNvPr id="6147" name="Rectangle 3"/>
          <p:cNvSpPr>
            <a:spLocks noGrp="1" noChangeArrowheads="1"/>
          </p:cNvSpPr>
          <p:nvPr>
            <p:ph type="body" idx="1"/>
          </p:nvPr>
        </p:nvSpPr>
        <p:spPr/>
        <p:txBody>
          <a:bodyPr/>
          <a:lstStyle/>
          <a:p>
            <a:r>
              <a:rPr lang="en-US" dirty="0"/>
              <a:t>* Hello everyone, my name is Yao, … I appreciate your participation and welcome any questions, to ensure the smoothness of the webinar, may I ask everyone to raise the questions at the end of the webinar, we will leave some time for questions – thank you.</a:t>
            </a:r>
          </a:p>
          <a:p>
            <a:r>
              <a:rPr lang="en-US" dirty="0"/>
              <a:t>* Welcome to the webinar of …. The title may sound strange because people usually define and discover the problems first and then solve them. However, it is not strange to us, the OR/MS/DS people, because we are trained problem solvers and sometimes we are so good at solving well-defined problems that we forget about problem discovery altogether. However, </a:t>
            </a:r>
            <a:r>
              <a:rPr lang="en-US" sz="1200" dirty="0">
                <a:latin typeface="Calibri" panose="020F0502020204030204" pitchFamily="34" charset="0"/>
                <a:ea typeface="SimSun" panose="02010600030101010101" pitchFamily="2" charset="-122"/>
                <a:cs typeface="Times New Roman" panose="02020603050405020304" pitchFamily="18" charset="0"/>
              </a:rPr>
              <a:t>problem discovery can be more meaningful and impactful than problem solving to business audience because nothing in real-life is well defined - this is what I want to talk about today in this webinar series.</a:t>
            </a:r>
          </a:p>
        </p:txBody>
      </p:sp>
    </p:spTree>
    <p:extLst>
      <p:ext uri="{BB962C8B-B14F-4D97-AF65-F5344CB8AC3E}">
        <p14:creationId xmlns:p14="http://schemas.microsoft.com/office/powerpoint/2010/main" val="3456422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similar event happened recently and many people could not see. You probably heard that TSMC was invited to Open 5nm Factory in Arizona 2020. The news immediately raises a question, why invite TSMC? By this picture, doesn’t the US have the best semiconductor manufacturers, such as Intel corporation and so on, in the world. Just looking at revenue, yes, …, but if you dive into data, may be not.</a:t>
            </a:r>
          </a:p>
        </p:txBody>
      </p:sp>
      <p:sp>
        <p:nvSpPr>
          <p:cNvPr id="4" name="Slide Number Placeholder 3"/>
          <p:cNvSpPr>
            <a:spLocks noGrp="1"/>
          </p:cNvSpPr>
          <p:nvPr>
            <p:ph type="sldNum" sz="quarter" idx="5"/>
          </p:nvPr>
        </p:nvSpPr>
        <p:spPr/>
        <p:txBody>
          <a:bodyPr/>
          <a:lstStyle/>
          <a:p>
            <a:fld id="{75A8CA3E-C2A0-4044-862E-54ABA8A9C678}" type="slidenum">
              <a:rPr lang="en-US" smtClean="0"/>
              <a:pPr/>
              <a:t>10</a:t>
            </a:fld>
            <a:endParaRPr lang="en-US" dirty="0"/>
          </a:p>
        </p:txBody>
      </p:sp>
    </p:spTree>
    <p:extLst>
      <p:ext uri="{BB962C8B-B14F-4D97-AF65-F5344CB8AC3E}">
        <p14:creationId xmlns:p14="http://schemas.microsoft.com/office/powerpoint/2010/main" val="202121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 data of Intel and TSMC resembles that of Compaq and Dell. Here is a value driver analysis between operating margin and gross margin for semiconductor manufacturers in the US and Taiwan from 2017-2019. Usually the margins go in the same directions but if you can find a counter-example, then you may discover another Compaq vs. Dell case. Indeed, INTC has a higher gross margin (</a:t>
            </a:r>
            <a:r>
              <a:rPr lang="en-US" dirty="0" err="1"/>
              <a:t>ie</a:t>
            </a:r>
            <a:r>
              <a:rPr lang="en-US" dirty="0"/>
              <a:t>., a higher pricing), but even with a high pricing, it made less operating margin than TSMC. I am not saying INTC is another Compaq, what I am saying is that TSMC is operationally much more efficient than INTC, which is a substantial advantage.</a:t>
            </a:r>
          </a:p>
        </p:txBody>
      </p:sp>
      <p:sp>
        <p:nvSpPr>
          <p:cNvPr id="4" name="Slide Number Placeholder 3"/>
          <p:cNvSpPr>
            <a:spLocks noGrp="1"/>
          </p:cNvSpPr>
          <p:nvPr>
            <p:ph type="sldNum" sz="quarter" idx="5"/>
          </p:nvPr>
        </p:nvSpPr>
        <p:spPr/>
        <p:txBody>
          <a:bodyPr/>
          <a:lstStyle/>
          <a:p>
            <a:fld id="{75A8CA3E-C2A0-4044-862E-54ABA8A9C678}" type="slidenum">
              <a:rPr lang="en-US" smtClean="0"/>
              <a:pPr/>
              <a:t>11</a:t>
            </a:fld>
            <a:endParaRPr lang="en-US" dirty="0"/>
          </a:p>
        </p:txBody>
      </p:sp>
    </p:spTree>
    <p:extLst>
      <p:ext uri="{BB962C8B-B14F-4D97-AF65-F5344CB8AC3E}">
        <p14:creationId xmlns:p14="http://schemas.microsoft.com/office/powerpoint/2010/main" val="3177930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3958F0-69B9-45CF-9050-38122507D69B}"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146" name="Rectangle 2"/>
          <p:cNvSpPr>
            <a:spLocks noGrp="1" noRot="1" noChangeAspect="1" noChangeArrowheads="1" noTextEdit="1"/>
          </p:cNvSpPr>
          <p:nvPr>
            <p:ph type="sldImg"/>
          </p:nvPr>
        </p:nvSpPr>
        <p:spPr>
          <a:xfrm>
            <a:off x="457200" y="720725"/>
            <a:ext cx="6400800" cy="3600450"/>
          </a:xfrm>
          <a:ln/>
        </p:spPr>
      </p:sp>
      <p:sp>
        <p:nvSpPr>
          <p:cNvPr id="6147" name="Rectangle 3"/>
          <p:cNvSpPr>
            <a:spLocks noGrp="1" noChangeArrowheads="1"/>
          </p:cNvSpPr>
          <p:nvPr>
            <p:ph type="body" idx="1"/>
          </p:nvPr>
        </p:nvSpPr>
        <p:spPr/>
        <p:txBody>
          <a:bodyPr/>
          <a:lstStyle/>
          <a:p>
            <a:r>
              <a:rPr lang="en-US" sz="1200" dirty="0">
                <a:latin typeface="Calibri" panose="020F0502020204030204" pitchFamily="34" charset="0"/>
                <a:ea typeface="SimSun" panose="02010600030101010101" pitchFamily="2" charset="-122"/>
                <a:cs typeface="Times New Roman" panose="02020603050405020304" pitchFamily="18" charset="0"/>
              </a:rPr>
              <a:t>I hope you see the importance and sophistication of data interpretation, now let us move to inventory analytics to discuss how to discover inventory problems.</a:t>
            </a:r>
          </a:p>
        </p:txBody>
      </p:sp>
    </p:spTree>
    <p:extLst>
      <p:ext uri="{BB962C8B-B14F-4D97-AF65-F5344CB8AC3E}">
        <p14:creationId xmlns:p14="http://schemas.microsoft.com/office/powerpoint/2010/main" val="3456422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 have been teaching inventory for 20 years. I started out just like everyone else, teaching problem solving skills, such as …. * I received many complains; in addition to my spoken English, some said that they do not have inventory, so it is irrelevant! Some others said that they are not sure if inventory will impact their companies’ bottom-line. * The problem, I figured out, is that they are not motivated and so my lectures didn’t make sense. It is my fault because I cannot tell them how to solve a problem w/o telling them how to discover it in the first place! Thanks to data analysis, I changed my teaching style: I still teach models …, but only after I tell them how to discover inventory problems.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9783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answer this question not only by industries, but also by countries, over time, along the supply chain.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09717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For many instructors, the importance of inventory boils down to this slide. …, great … but this is only US, what about other countries? Inventory cannot be important only to retailing, what about other industries? Any chances over time? And what about other segments in the supply chain, like the upstream manufacturing and distribution industries?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25086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Let’s first look at which country holds the most inventory. This is the data of publicly traded companies in 2021 reporting year: 7/2021-7/2022. We can see that China is the no. 1, which is followed by US, Japan, and so on.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08927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bar chart provides a better picture, inventory in $ of China is more than twice of that of the US, then Japan, Germany, Korea, France, UK and India.</a:t>
            </a:r>
          </a:p>
        </p:txBody>
      </p:sp>
      <p:sp>
        <p:nvSpPr>
          <p:cNvPr id="4" name="Slide Number Placeholder 3"/>
          <p:cNvSpPr>
            <a:spLocks noGrp="1"/>
          </p:cNvSpPr>
          <p:nvPr>
            <p:ph type="sldNum" sz="quarter" idx="5"/>
          </p:nvPr>
        </p:nvSpPr>
        <p:spPr/>
        <p:txBody>
          <a:bodyPr/>
          <a:lstStyle/>
          <a:p>
            <a:fld id="{75A8CA3E-C2A0-4044-862E-54ABA8A9C678}" type="slidenum">
              <a:rPr lang="en-US" smtClean="0"/>
              <a:pPr/>
              <a:t>17</a:t>
            </a:fld>
            <a:endParaRPr lang="en-US" dirty="0"/>
          </a:p>
        </p:txBody>
      </p:sp>
    </p:spTree>
    <p:extLst>
      <p:ext uri="{BB962C8B-B14F-4D97-AF65-F5344CB8AC3E}">
        <p14:creationId xmlns:p14="http://schemas.microsoft.com/office/powerpoint/2010/main" val="436028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Now let’s find out which industries hold the most inventory? We first use the </a:t>
            </a:r>
            <a:r>
              <a:rPr lang="en-US" b="0" dirty="0"/>
              <a:t>measure of Inventory as % of Total Assets. For United States 2021, banks, software and real estate hold minimum inventory. One may expect a lot of inventory for pharma, well, at least by inventory / total assets, inventory does not seem a big issue. However, inventory is a big issue for consumer durables and apparel, retailing, food and staples retailing, technology hardware, and auto &amp; components. In particular, the worst case of consumer durables and apparel has 67% of total assets in inventory!</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49933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China has many similarities but also important difference from the US. Similarities include minimum inventory for banks and software, and high inventory for consumer durables and apparel, retailing, food and staples retailing, technology hardware and auto &amp; components. An important difference is real estate, real estate in China has a median of 35% assets in inventory, and the worst case has 69%.</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34789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latin typeface="Calibri" panose="020F0502020204030204" pitchFamily="34" charset="0"/>
                <a:ea typeface="SimSun" panose="02010600030101010101" pitchFamily="2" charset="-122"/>
                <a:cs typeface="Times New Roman" panose="02020603050405020304" pitchFamily="18" charset="0"/>
              </a:rPr>
              <a:t>* Everyone knows these 4 types of analytics, but not everyone notices that the descriptive and diagnostic analytics are really data driven problem discovery techniques while the predictive and prescriptive analytics are model driven problem solving skills. * Clearly descriptive and diagnostic analytics have the largest user base and thus demand for education. * However, most current supply chain analytics curriculums focus on model-driven problem solving skills. Data-driven problem discovery skills are rarely taught systematically at all levels. Practitioners and business audience are thirsty for such skills,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latin typeface="Calibri" panose="020F0502020204030204" pitchFamily="34" charset="0"/>
              <a:ea typeface="SimSu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F8BAB5E-49E8-4760-895D-00066E92D879}" type="slidenum">
              <a:rPr lang="en-US" smtClean="0"/>
              <a:t>2</a:t>
            </a:fld>
            <a:endParaRPr lang="en-US"/>
          </a:p>
        </p:txBody>
      </p:sp>
    </p:spTree>
    <p:extLst>
      <p:ext uri="{BB962C8B-B14F-4D97-AF65-F5344CB8AC3E}">
        <p14:creationId xmlns:p14="http://schemas.microsoft.com/office/powerpoint/2010/main" val="13633951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To understand the importance of inventory by industry, let us look at inventory days. For US, consumer durables and apparel has a median of 132 days, a worse case of 341 days. * For food and staples retailing, the best case is 2 weeks of inventory while the worst case is half a year! * Pharma has the highest inventory days, with a median of 163 days and worst case about 880 days.</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06171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For China, consumer durable and apparel industry is doing better on inventory days than the US, * but its food and staple retailing was doing a worse job with the best case carrying about 1 month of inventory, and the worst case 200 days. * what is shocking is the inventory days of its real estate industry, the median 1200 days and worst case &gt; 5000 days.</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87119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SimSun" panose="02010600030101010101" pitchFamily="2" charset="-122"/>
                <a:cs typeface="Times New Roman" panose="02020603050405020304" pitchFamily="18" charset="0"/>
              </a:rPr>
              <a:t>In summary, the inventory distribution by industry is country dependent. For US, consumer durables and apparel has the most inventory with a median of 23% of assets in inventory and 132 days. * In China, real estate is the no 1 industry for inventory with a median of 35% of assets in inventory and 1200 days. * Despite this difference, the two countries share some similarities, that is, inventory is important to both of their Food / staples retailing and retailing industries.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76781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What we just saw is a snapshot in time, how does inventory change over time? For the US, healthcare consistently has the highest inventory days throughout recent years, which is followed by IT and consumer staples. Energy has the lowest inventory days.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116587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For China, real estate consistently has the highest inventory days throughout recent years, which is followed by healthcare. Telecom has the lowest inventory days.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013502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Inventory may not be evenly distributed in a supply chain. Which segment(s) of a supply chain carry a large amount of inventory and thus likely to have inventory problems? Is it customer facing industries, distribution, manufacturing, or raw materials and components?</a:t>
            </a:r>
          </a:p>
        </p:txBody>
      </p:sp>
      <p:sp>
        <p:nvSpPr>
          <p:cNvPr id="4" name="Slide Number Placeholder 3"/>
          <p:cNvSpPr>
            <a:spLocks noGrp="1"/>
          </p:cNvSpPr>
          <p:nvPr>
            <p:ph type="sldNum" sz="quarter" idx="5"/>
          </p:nvPr>
        </p:nvSpPr>
        <p:spPr/>
        <p:txBody>
          <a:bodyPr/>
          <a:lstStyle/>
          <a:p>
            <a:fld id="{75A8CA3E-C2A0-4044-862E-54ABA8A9C678}" type="slidenum">
              <a:rPr lang="en-US" smtClean="0"/>
              <a:pPr/>
              <a:t>25</a:t>
            </a:fld>
            <a:endParaRPr lang="en-US" dirty="0"/>
          </a:p>
        </p:txBody>
      </p:sp>
    </p:spTree>
    <p:extLst>
      <p:ext uri="{BB962C8B-B14F-4D97-AF65-F5344CB8AC3E}">
        <p14:creationId xmlns:p14="http://schemas.microsoft.com/office/powerpoint/2010/main" val="1866390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answer is clearly industry dependent. For example, let’s look at the world’s food supply chain. The retailers have a large amount of inventory and likely inventory problems. Which is followed by brewers!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8588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technology supply chain, the upstream, semiconductor equipment, has the highest median inventory $ (and inventory problems), followed by computer and electronics retail, auto parts and equipment.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843978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answer the question of how may inventory affect firms’ financial performance. This question is valid because we want a payoff for the effort on improving inventory.</a:t>
            </a:r>
          </a:p>
        </p:txBody>
      </p:sp>
      <p:sp>
        <p:nvSpPr>
          <p:cNvPr id="4" name="Slide Number Placeholder 3"/>
          <p:cNvSpPr>
            <a:spLocks noGrp="1"/>
          </p:cNvSpPr>
          <p:nvPr>
            <p:ph type="sldNum" sz="quarter" idx="5"/>
          </p:nvPr>
        </p:nvSpPr>
        <p:spPr/>
        <p:txBody>
          <a:bodyPr/>
          <a:lstStyle/>
          <a:p>
            <a:fld id="{75A8CA3E-C2A0-4044-862E-54ABA8A9C678}" type="slidenum">
              <a:rPr lang="en-US" smtClean="0"/>
              <a:pPr/>
              <a:t>28</a:t>
            </a:fld>
            <a:endParaRPr lang="en-US" dirty="0"/>
          </a:p>
        </p:txBody>
      </p:sp>
    </p:spTree>
    <p:extLst>
      <p:ext uri="{BB962C8B-B14F-4D97-AF65-F5344CB8AC3E}">
        <p14:creationId xmlns:p14="http://schemas.microsoft.com/office/powerpoint/2010/main" val="42176093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Such correlations or causal relationships are hard to find, you must have a gut feeling and a careful data analysis, but the results can be rewarding.  For example, for the US retailing, as inventory turnover improves, SG&amp;A cost over revenue may decrease. Similar slopes for different years. This may implies that improving inventory management can help reducing SGA cost for retailing!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27812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reason, as Steve Jobs once pointed out, “If you define the problem correctly, you almost have the solution.” * Frankly, it is a bit exaggerated but the point is clear: knowing the right direction to go is far more important than knowing how to get there fast! In another word: a sub-optimal solution to the right problem is better than the optimal solution to the wrong problem! * I think data-driven problem discovery presents a huge un-charted market for higher education and executive programs.</a:t>
            </a:r>
          </a:p>
        </p:txBody>
      </p:sp>
      <p:sp>
        <p:nvSpPr>
          <p:cNvPr id="4" name="Slide Number Placeholder 3"/>
          <p:cNvSpPr>
            <a:spLocks noGrp="1"/>
          </p:cNvSpPr>
          <p:nvPr>
            <p:ph type="sldNum" sz="quarter" idx="5"/>
          </p:nvPr>
        </p:nvSpPr>
        <p:spPr/>
        <p:txBody>
          <a:bodyPr/>
          <a:lstStyle/>
          <a:p>
            <a:fld id="{75A8CA3E-C2A0-4044-862E-54ABA8A9C678}" type="slidenum">
              <a:rPr lang="en-US" smtClean="0"/>
              <a:pPr/>
              <a:t>3</a:t>
            </a:fld>
            <a:endParaRPr lang="en-US" dirty="0"/>
          </a:p>
        </p:txBody>
      </p:sp>
    </p:spTree>
    <p:extLst>
      <p:ext uri="{BB962C8B-B14F-4D97-AF65-F5344CB8AC3E}">
        <p14:creationId xmlns:p14="http://schemas.microsoft.com/office/powerpoint/2010/main" val="24999608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strong correlation was found for US retailing is between gross margin and inventory turnover. Intuitively, high gross margin means expensive items, which moves slowly (slow movers) and stock high, thus inventory turns are small. Low gross margin means cheap items, usually fast movers, and have high inventory turns. The observation is quite time independent.</a:t>
            </a:r>
          </a:p>
          <a:p>
            <a:endParaRPr lang="en-US" dirty="0"/>
          </a:p>
          <a:p>
            <a:r>
              <a:rPr lang="en-US" dirty="0"/>
              <a:t>V. Gaur, M. L. Fisher, and A. Raman. An econometric analysis of inventory turnover performance in retail services. Management Science, 51(2):181–194, 2005. Intuition: Items with higher margins are given lower turns, earns vs. turns.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712054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same correlation can be observed for industries other than retailing, such as auto, household appliances and furnishing. * the slopes, however, are different. For instance, auto manufacturers has a flatter slope, which implies a weaker correlation between gross margins and inventory turns. * Finally in semiconductors, technology hardware industries, this correlation is not observed at all.</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926602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let us answer the question of how do I know if I have an inventory problem? This question is valid because one company may already be running its  inventory at optimum! Thus there is little room for improvement. However, another company may have a huge room for improvement, the question is, how do we know?</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668222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answer is simple: benchmarking, specifically, if …</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512319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use Macy’s and AMZN as an example to tell the story.</a:t>
            </a:r>
          </a:p>
        </p:txBody>
      </p:sp>
      <p:sp>
        <p:nvSpPr>
          <p:cNvPr id="4" name="Slide Number Placeholder 3"/>
          <p:cNvSpPr>
            <a:spLocks noGrp="1"/>
          </p:cNvSpPr>
          <p:nvPr>
            <p:ph type="sldNum" sz="quarter" idx="5"/>
          </p:nvPr>
        </p:nvSpPr>
        <p:spPr/>
        <p:txBody>
          <a:bodyPr/>
          <a:lstStyle/>
          <a:p>
            <a:fld id="{75A8CA3E-C2A0-4044-862E-54ABA8A9C678}" type="slidenum">
              <a:rPr lang="en-US" smtClean="0"/>
              <a:pPr/>
              <a:t>34</a:t>
            </a:fld>
            <a:endParaRPr lang="en-US" dirty="0"/>
          </a:p>
        </p:txBody>
      </p:sp>
    </p:spTree>
    <p:extLst>
      <p:ext uri="{BB962C8B-B14F-4D97-AF65-F5344CB8AC3E}">
        <p14:creationId xmlns:p14="http://schemas.microsoft.com/office/powerpoint/2010/main" val="857285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Ranking all US SP500 retailing firms by inventory days, we see that Amazon has the lowest inventory days in 2021. Macy's should be ranked around 12th with an inventory days of 106 days (it was delisted from SP500 due to its stock market performance).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03436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Comparing AMZN and M side-by-side, we can see that Amazon is much bigger than Macy’s in size. In terms of efficiency, AMZN is better than M in inventory days, cash cycle, and operating cost (SGA/revenue). Macy’s is better than AMZN in receivable days / payable days ratio, indeed, M’s payable days is 25x its receivable days, and AMZN is 5x, in some sense Amazon treats its suppliers better.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373188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the trend over time, AMZN consistently outperform M in inventory days and cash cycles. But recently, AMZN’s labor productivity dropped significantly – hired too many people? Macy’s increased its payable days significantly recently – a harder time for Macy’s suppliers.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224756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use revenue breakdown to understand their pricing and cost structure. For US retailing, average COGS is 72% of revenue, SGA cost 17%. Macy’s is one extreme, much lower COGS (high pricing), and much higher SGA (operating cost). Amazon is the opposite extreme, much higher COGS (lower pricing), and much lower SGA cost. For an item cost $100, an average retail price is $139, the retail price of Macy’s is $169, and the retail price of Amazon is $116.</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933357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breakdown of total assets shows where the problem lies, US retailing average 17% assets in inventory, Macy’s 25%, AMZN 8%. Macy’s clearly has an inventory problem, amazon, on the other hand, is performing quite well on inventory mgmt.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55038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a:solidFill>
                  <a:srgbClr val="232333"/>
                </a:solidFill>
                <a:effectLst/>
                <a:latin typeface="Almaden Sans"/>
              </a:rPr>
              <a:t>In these webinars, I will share experiences and modules to teach data-driven descriptive and diagnostic analytics to define and discover problems in supply chains, including, inventory analytics, that is today, to answer questions such as (1) For which industries is inventory relevant and important? On your right is an industry classification with sectors such as IT, consumer discretionary, and financials, etc. (2) How does inventory affect companies’ financial performance in my industry? (3) How do I know if I have an inventory problem?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557104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Inventory is an important driver, it may affect SG&amp;A for US retail.</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215801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conclude with Jobs quote again, …, I hope you see the value of data-driven problem discovery in operations and SCM, and the huge un-charted market for such skills. Any questions?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99960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Tomorrow, we will talk about sourcing analytics. Sourcing is heavily data driven, just think about the $ value of your spend and # of POs, you will see why data analytics is so important to sourcing.</a:t>
            </a:r>
            <a:r>
              <a:rPr lang="en-US" b="0" i="0" dirty="0">
                <a:solidFill>
                  <a:srgbClr val="232333"/>
                </a:solidFill>
                <a:effectLst/>
                <a:latin typeface="Almaden Sans"/>
              </a:rPr>
              <a:t> * We will talk about (1) Market Intelligence to identify and select new suppliers (2) Supplier Analysis to assess individual suppliers’ technical capability, pricing, financial robustness and efficiency. * These insights can support sourcing decisions and negotiation. We will use Apple’s global sourcing of CPUs for iPhone as an example.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33805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a:solidFill>
                  <a:srgbClr val="232333"/>
                </a:solidFill>
                <a:effectLst/>
                <a:latin typeface="Almaden Sans"/>
              </a:rPr>
              <a:t>* In the day after tomorrow, we will discuss competitive intelligence and benchmarking. Using data analysis, we will answer questions such as (1) What are the most valuable segment(s) in my supply chain? For example the airline supply chain. (2) What are my strengths and weaknesses relative to my competitors? (3) What factor(s) may drive a company’s financial performance in my industry? * The objective is to discover </a:t>
            </a:r>
            <a:r>
              <a:rPr lang="en-US" sz="1200" dirty="0"/>
              <a:t>problems and diagnose the causes for a company. We will use American Airlines and the US airline industry as an example.</a:t>
            </a:r>
          </a:p>
          <a:p>
            <a:endParaRPr lang="en-US" dirty="0"/>
          </a:p>
        </p:txBody>
      </p:sp>
      <p:sp>
        <p:nvSpPr>
          <p:cNvPr id="4" name="Slide Number Placeholder 3"/>
          <p:cNvSpPr>
            <a:spLocks noGrp="1"/>
          </p:cNvSpPr>
          <p:nvPr>
            <p:ph type="sldNum" sz="quarter" idx="5"/>
          </p:nvPr>
        </p:nvSpPr>
        <p:spPr/>
        <p:txBody>
          <a:bodyPr/>
          <a:lstStyle/>
          <a:p>
            <a:fld id="{75A8CA3E-C2A0-4044-862E-54ABA8A9C678}" type="slidenum">
              <a:rPr lang="en-US" smtClean="0"/>
              <a:pPr/>
              <a:t>6</a:t>
            </a:fld>
            <a:endParaRPr lang="en-US" dirty="0"/>
          </a:p>
        </p:txBody>
      </p:sp>
    </p:spTree>
    <p:extLst>
      <p:ext uri="{BB962C8B-B14F-4D97-AF65-F5344CB8AC3E}">
        <p14:creationId xmlns:p14="http://schemas.microsoft.com/office/powerpoint/2010/main" val="3880374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b="0" i="0" dirty="0">
                <a:solidFill>
                  <a:srgbClr val="232333"/>
                </a:solidFill>
                <a:effectLst/>
                <a:latin typeface="Almaden Sans"/>
              </a:rPr>
              <a:t>* Our focus is on data interpretation, that is, transforming data into insights</a:t>
            </a:r>
            <a:r>
              <a:rPr lang="en-US" sz="1400" dirty="0"/>
              <a:t>. Data interpretation is not as easy we may think, it can be sophisticated and revealing. * Seeing the same data, people may have different interpretations, some saw 6 other saw 9, some saw a random pile of rocks, others may see a human face gazing at you. * The question is, do we really understand the data? Let me give an example before getting into inventory analytics.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400" dirty="0"/>
          </a:p>
        </p:txBody>
      </p:sp>
      <p:sp>
        <p:nvSpPr>
          <p:cNvPr id="4" name="Slide Number Placeholder 3"/>
          <p:cNvSpPr>
            <a:spLocks noGrp="1"/>
          </p:cNvSpPr>
          <p:nvPr>
            <p:ph type="sldNum" sz="quarter" idx="5"/>
          </p:nvPr>
        </p:nvSpPr>
        <p:spPr/>
        <p:txBody>
          <a:bodyPr/>
          <a:lstStyle/>
          <a:p>
            <a:fld id="{75A8CA3E-C2A0-4044-862E-54ABA8A9C678}" type="slidenum">
              <a:rPr lang="en-US" smtClean="0"/>
              <a:pPr/>
              <a:t>7</a:t>
            </a:fld>
            <a:endParaRPr lang="en-US" dirty="0"/>
          </a:p>
        </p:txBody>
      </p:sp>
    </p:spTree>
    <p:extLst>
      <p:ext uri="{BB962C8B-B14F-4D97-AF65-F5344CB8AC3E}">
        <p14:creationId xmlns:p14="http://schemas.microsoft.com/office/powerpoint/2010/main" val="2000734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Around year 2001, Compaq was the market leader with</a:t>
            </a:r>
            <a:r>
              <a:rPr lang="en-US" baseline="0" dirty="0"/>
              <a:t> the largest market share. It also has a higher gross margin, a healthy cash flow and owns many patents. But to </a:t>
            </a:r>
            <a:r>
              <a:rPr lang="en-US" sz="1800" dirty="0">
                <a:effectLst/>
                <a:latin typeface="Calibri" panose="020F0502020204030204" pitchFamily="34" charset="0"/>
                <a:ea typeface="Calibri" panose="020F0502020204030204" pitchFamily="34" charset="0"/>
                <a:cs typeface="Calibri" panose="020F0502020204030204" pitchFamily="34" charset="0"/>
              </a:rPr>
              <a:t>many people’s surprises, Compaq sold itself to HP in 2002 (for $25 billion) and abandon its strong brand, why? * To see the reason, we need to understand computer industry background: computer companies have the same technology, such as CPU, OS, they are competing on customer service and cost structure.</a:t>
            </a:r>
            <a:endParaRPr lang="en-US" dirty="0"/>
          </a:p>
        </p:txBody>
      </p:sp>
      <p:sp>
        <p:nvSpPr>
          <p:cNvPr id="4" name="Slide Number Placeholder 3"/>
          <p:cNvSpPr>
            <a:spLocks noGrp="1"/>
          </p:cNvSpPr>
          <p:nvPr>
            <p:ph type="sldNum" sz="quarter" idx="10"/>
          </p:nvPr>
        </p:nvSpPr>
        <p:spPr/>
        <p:txBody>
          <a:bodyPr/>
          <a:lstStyle/>
          <a:p>
            <a:fld id="{75A8CA3E-C2A0-4044-862E-54ABA8A9C678}" type="slidenum">
              <a:rPr lang="en-US" smtClean="0"/>
              <a:pPr/>
              <a:t>8</a:t>
            </a:fld>
            <a:endParaRPr lang="en-US" dirty="0"/>
          </a:p>
        </p:txBody>
      </p:sp>
    </p:spTree>
    <p:extLst>
      <p:ext uri="{BB962C8B-B14F-4D97-AF65-F5344CB8AC3E}">
        <p14:creationId xmlns:p14="http://schemas.microsoft.com/office/powerpoint/2010/main" val="3669773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bwMode="auto">
          <a:xfrm>
            <a:off x="457200" y="720725"/>
            <a:ext cx="6402388" cy="36004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8307" name="Rectangle 3"/>
          <p:cNvSpPr>
            <a:spLocks noGrp="1" noChangeArrowheads="1"/>
          </p:cNvSpPr>
          <p:nvPr>
            <p:ph type="body" idx="1"/>
          </p:nvPr>
        </p:nvSpPr>
        <p:spPr bwMode="auto">
          <a:xfrm>
            <a:off x="731839" y="4560889"/>
            <a:ext cx="5851525" cy="4319587"/>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dirty="0"/>
              <a:t>* Here is the data – if we truly understand the data, we should know why Compaq sold itself. Compaq has a gross margin of 23%, higher than Dell at 21%. However, Dell is more efficiently with a days of inventory about 5 days while Compaq about 18 days, which translated into a lower operating cost about 10% vs. Compaq about 14%. In the end, Dell outperformed Compaq by about 1% in operating margin. Question … *To see the</a:t>
            </a:r>
            <a:r>
              <a:rPr lang="en-US" baseline="0" dirty="0"/>
              <a:t> answer, we must first understand why Compaq’s gross margin is higher than Dell. Recall that they have the same key suppliers, different gross margin actually means different pricing. In fact Dell has a 10% lower selling price than Compaq at that time. Even with a lower price, Dell can make more money, how can Compaq compete? * Not everyone truly understand the data, including folks in HP, but Compaq saw what’s coming and sold itself for $25B – what a wise decision!</a:t>
            </a:r>
          </a:p>
          <a:p>
            <a:endParaRPr lang="en-US" dirty="0"/>
          </a:p>
        </p:txBody>
      </p:sp>
    </p:spTree>
    <p:extLst>
      <p:ext uri="{BB962C8B-B14F-4D97-AF65-F5344CB8AC3E}">
        <p14:creationId xmlns:p14="http://schemas.microsoft.com/office/powerpoint/2010/main" val="1310154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914400" y="2130427"/>
            <a:ext cx="10363200" cy="1470025"/>
          </a:xfrm>
        </p:spPr>
        <p:txBody>
          <a:bodyPr/>
          <a:lstStyle>
            <a:lvl1pPr algn="ctr">
              <a:defRPr>
                <a:solidFill>
                  <a:schemeClr val="bg1"/>
                </a:solidFill>
              </a:defRPr>
            </a:lvl1pPr>
          </a:lstStyle>
          <a:p>
            <a:r>
              <a:rPr lang="en-US"/>
              <a:t>Click to edit Master title style</a:t>
            </a:r>
          </a:p>
        </p:txBody>
      </p:sp>
      <p:sp>
        <p:nvSpPr>
          <p:cNvPr id="4099" name="Rectangle 3"/>
          <p:cNvSpPr>
            <a:spLocks noGrp="1" noChangeArrowheads="1"/>
          </p:cNvSpPr>
          <p:nvPr>
            <p:ph type="subTitle" idx="1"/>
          </p:nvPr>
        </p:nvSpPr>
        <p:spPr>
          <a:xfrm>
            <a:off x="1828800" y="3886200"/>
            <a:ext cx="8534400" cy="1752600"/>
          </a:xfrm>
        </p:spPr>
        <p:txBody>
          <a:bodyPr/>
          <a:lstStyle>
            <a:lvl1pPr marL="0" indent="0" algn="ctr">
              <a:buFontTx/>
              <a:buNone/>
              <a:defRPr>
                <a:solidFill>
                  <a:schemeClr val="bg1"/>
                </a:solidFill>
              </a:defRPr>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8737600" y="6316663"/>
            <a:ext cx="2844800" cy="476250"/>
          </a:xfrm>
          <a:prstGeom prst="rect">
            <a:avLst/>
          </a:prstGeom>
        </p:spPr>
        <p:txBody>
          <a:bodyPr/>
          <a:lstStyle>
            <a:lvl1pPr>
              <a:defRPr/>
            </a:lvl1pPr>
          </a:lstStyle>
          <a:p>
            <a:fld id="{52F25AE0-E2B3-4DFC-AA63-3B666C34FDE5}"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66788"/>
            <a:ext cx="2743200" cy="5245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66788"/>
            <a:ext cx="8026400" cy="5245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8737600" y="6316663"/>
            <a:ext cx="2844800" cy="476250"/>
          </a:xfrm>
          <a:prstGeom prst="rect">
            <a:avLst/>
          </a:prstGeom>
        </p:spPr>
        <p:txBody>
          <a:bodyPr/>
          <a:lstStyle>
            <a:lvl1pPr>
              <a:defRPr/>
            </a:lvl1pPr>
          </a:lstStyle>
          <a:p>
            <a:fld id="{A2C2BD23-3B40-4A18-BF4B-0BEB6A9C3A2E}"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sldNum" idx="10"/>
          </p:nvPr>
        </p:nvSpPr>
        <p:spPr/>
        <p:txBody>
          <a:bodyPr/>
          <a:lstStyle>
            <a:lvl1pPr>
              <a:defRPr/>
            </a:lvl1pPr>
          </a:lstStyle>
          <a:p>
            <a:fld id="{843871C0-03AF-4B24-8C35-0CFC0598CC4B}" type="slidenum">
              <a:rPr lang="en-US" smtClean="0"/>
              <a:pPr/>
              <a:t>‹#›</a:t>
            </a:fld>
            <a:endParaRPr lang="en-US" dirty="0"/>
          </a:p>
        </p:txBody>
      </p:sp>
    </p:spTree>
    <p:extLst>
      <p:ext uri="{BB962C8B-B14F-4D97-AF65-F5344CB8AC3E}">
        <p14:creationId xmlns:p14="http://schemas.microsoft.com/office/powerpoint/2010/main" val="4011150318"/>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b="1"/>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sz="1800"/>
            </a:lvl1pPr>
            <a:lvl2pPr>
              <a:defRPr sz="16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sldNum" idx="10"/>
          </p:nvPr>
        </p:nvSpPr>
        <p:spPr/>
        <p:txBody>
          <a:bodyPr/>
          <a:lstStyle>
            <a:lvl1pPr>
              <a:defRPr sz="800"/>
            </a:lvl1pPr>
          </a:lstStyle>
          <a:p>
            <a:fld id="{843871C0-03AF-4B24-8C35-0CFC0598CC4B}" type="slidenum">
              <a:rPr lang="en-US" smtClean="0"/>
              <a:pPr/>
              <a:t>‹#›</a:t>
            </a:fld>
            <a:endParaRPr lang="en-US" dirty="0"/>
          </a:p>
        </p:txBody>
      </p:sp>
    </p:spTree>
    <p:extLst>
      <p:ext uri="{BB962C8B-B14F-4D97-AF65-F5344CB8AC3E}">
        <p14:creationId xmlns:p14="http://schemas.microsoft.com/office/powerpoint/2010/main" val="1433555984"/>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sldNum" idx="10"/>
          </p:nvPr>
        </p:nvSpPr>
        <p:spPr/>
        <p:txBody>
          <a:bodyPr/>
          <a:lstStyle>
            <a:lvl1pPr>
              <a:defRPr/>
            </a:lvl1pPr>
          </a:lstStyle>
          <a:p>
            <a:fld id="{843871C0-03AF-4B24-8C35-0CFC0598CC4B}" type="slidenum">
              <a:rPr lang="en-US" smtClean="0"/>
              <a:pPr/>
              <a:t>‹#›</a:t>
            </a:fld>
            <a:endParaRPr lang="en-US" dirty="0"/>
          </a:p>
        </p:txBody>
      </p:sp>
    </p:spTree>
    <p:extLst>
      <p:ext uri="{BB962C8B-B14F-4D97-AF65-F5344CB8AC3E}">
        <p14:creationId xmlns:p14="http://schemas.microsoft.com/office/powerpoint/2010/main" val="2940651198"/>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66900"/>
            <a:ext cx="5380567" cy="43386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67" y="1866900"/>
            <a:ext cx="5380567" cy="43386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idx="10"/>
          </p:nvPr>
        </p:nvSpPr>
        <p:spPr/>
        <p:txBody>
          <a:bodyPr/>
          <a:lstStyle>
            <a:lvl1pPr>
              <a:defRPr/>
            </a:lvl1pPr>
          </a:lstStyle>
          <a:p>
            <a:fld id="{843871C0-03AF-4B24-8C35-0CFC0598CC4B}" type="slidenum">
              <a:rPr lang="en-US" smtClean="0"/>
              <a:pPr/>
              <a:t>‹#›</a:t>
            </a:fld>
            <a:endParaRPr lang="en-US" dirty="0"/>
          </a:p>
        </p:txBody>
      </p:sp>
    </p:spTree>
    <p:extLst>
      <p:ext uri="{BB962C8B-B14F-4D97-AF65-F5344CB8AC3E}">
        <p14:creationId xmlns:p14="http://schemas.microsoft.com/office/powerpoint/2010/main" val="1090576583"/>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idx="10"/>
          </p:nvPr>
        </p:nvSpPr>
        <p:spPr/>
        <p:txBody>
          <a:bodyPr/>
          <a:lstStyle>
            <a:lvl1pPr>
              <a:defRPr/>
            </a:lvl1pPr>
          </a:lstStyle>
          <a:p>
            <a:fld id="{843871C0-03AF-4B24-8C35-0CFC0598CC4B}" type="slidenum">
              <a:rPr lang="en-US" smtClean="0"/>
              <a:pPr/>
              <a:t>‹#›</a:t>
            </a:fld>
            <a:endParaRPr lang="en-US" dirty="0"/>
          </a:p>
        </p:txBody>
      </p:sp>
    </p:spTree>
    <p:extLst>
      <p:ext uri="{BB962C8B-B14F-4D97-AF65-F5344CB8AC3E}">
        <p14:creationId xmlns:p14="http://schemas.microsoft.com/office/powerpoint/2010/main" val="3630725783"/>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idx="10"/>
          </p:nvPr>
        </p:nvSpPr>
        <p:spPr/>
        <p:txBody>
          <a:bodyPr/>
          <a:lstStyle>
            <a:lvl1pPr>
              <a:defRPr/>
            </a:lvl1pPr>
          </a:lstStyle>
          <a:p>
            <a:fld id="{843871C0-03AF-4B24-8C35-0CFC0598CC4B}" type="slidenum">
              <a:rPr lang="en-US" smtClean="0"/>
              <a:pPr/>
              <a:t>‹#›</a:t>
            </a:fld>
            <a:endParaRPr lang="en-US" dirty="0"/>
          </a:p>
        </p:txBody>
      </p:sp>
    </p:spTree>
    <p:extLst>
      <p:ext uri="{BB962C8B-B14F-4D97-AF65-F5344CB8AC3E}">
        <p14:creationId xmlns:p14="http://schemas.microsoft.com/office/powerpoint/2010/main" val="3606013078"/>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idx="10"/>
          </p:nvPr>
        </p:nvSpPr>
        <p:spPr/>
        <p:txBody>
          <a:bodyPr/>
          <a:lstStyle>
            <a:lvl1pPr>
              <a:defRPr/>
            </a:lvl1pPr>
          </a:lstStyle>
          <a:p>
            <a:fld id="{843871C0-03AF-4B24-8C35-0CFC0598CC4B}" type="slidenum">
              <a:rPr lang="en-US" smtClean="0"/>
              <a:pPr/>
              <a:t>‹#›</a:t>
            </a:fld>
            <a:endParaRPr lang="en-US" dirty="0"/>
          </a:p>
        </p:txBody>
      </p:sp>
    </p:spTree>
    <p:extLst>
      <p:ext uri="{BB962C8B-B14F-4D97-AF65-F5344CB8AC3E}">
        <p14:creationId xmlns:p14="http://schemas.microsoft.com/office/powerpoint/2010/main" val="1356795523"/>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idx="10"/>
          </p:nvPr>
        </p:nvSpPr>
        <p:spPr/>
        <p:txBody>
          <a:bodyPr/>
          <a:lstStyle>
            <a:lvl1pPr>
              <a:defRPr/>
            </a:lvl1pPr>
          </a:lstStyle>
          <a:p>
            <a:fld id="{843871C0-03AF-4B24-8C35-0CFC0598CC4B}" type="slidenum">
              <a:rPr lang="en-US" smtClean="0"/>
              <a:pPr/>
              <a:t>‹#›</a:t>
            </a:fld>
            <a:endParaRPr lang="en-US" dirty="0"/>
          </a:p>
        </p:txBody>
      </p:sp>
    </p:spTree>
    <p:extLst>
      <p:ext uri="{BB962C8B-B14F-4D97-AF65-F5344CB8AC3E}">
        <p14:creationId xmlns:p14="http://schemas.microsoft.com/office/powerpoint/2010/main" val="630623690"/>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atin typeface="Arial Black"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400">
                <a:latin typeface="Arial" pitchFamily="34" charset="0"/>
                <a:cs typeface="Arial" pitchFamily="34" charset="0"/>
              </a:defRPr>
            </a:lvl1pPr>
            <a:lvl2pPr>
              <a:defRPr sz="2400">
                <a:latin typeface="Arial" pitchFamily="34" charset="0"/>
                <a:cs typeface="Arial" pitchFamily="34" charset="0"/>
              </a:defRPr>
            </a:lvl2pPr>
            <a:lvl3pPr>
              <a:defRPr sz="2400">
                <a:latin typeface="Arial" pitchFamily="34" charset="0"/>
                <a:cs typeface="Arial" pitchFamily="34" charset="0"/>
              </a:defRPr>
            </a:lvl3pPr>
            <a:lvl4pPr>
              <a:defRPr sz="2400">
                <a:latin typeface="Arial" pitchFamily="34" charset="0"/>
                <a:cs typeface="Arial" pitchFamily="34" charset="0"/>
              </a:defRPr>
            </a:lvl4pPr>
            <a:lvl5pPr>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idx="10"/>
          </p:nvPr>
        </p:nvSpPr>
        <p:spPr/>
        <p:txBody>
          <a:bodyPr/>
          <a:lstStyle>
            <a:lvl1pPr>
              <a:defRPr/>
            </a:lvl1pPr>
          </a:lstStyle>
          <a:p>
            <a:fld id="{843871C0-03AF-4B24-8C35-0CFC0598CC4B}" type="slidenum">
              <a:rPr lang="en-US" smtClean="0"/>
              <a:pPr/>
              <a:t>‹#›</a:t>
            </a:fld>
            <a:endParaRPr lang="en-US" dirty="0"/>
          </a:p>
        </p:txBody>
      </p:sp>
    </p:spTree>
    <p:extLst>
      <p:ext uri="{BB962C8B-B14F-4D97-AF65-F5344CB8AC3E}">
        <p14:creationId xmlns:p14="http://schemas.microsoft.com/office/powerpoint/2010/main" val="777599023"/>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p:txBody>
          <a:bodyPr/>
          <a:lstStyle>
            <a:lvl1pPr>
              <a:defRPr/>
            </a:lvl1pPr>
          </a:lstStyle>
          <a:p>
            <a:fld id="{843871C0-03AF-4B24-8C35-0CFC0598CC4B}" type="slidenum">
              <a:rPr lang="en-US" smtClean="0"/>
              <a:pPr/>
              <a:t>‹#›</a:t>
            </a:fld>
            <a:endParaRPr lang="en-US" dirty="0"/>
          </a:p>
        </p:txBody>
      </p:sp>
    </p:spTree>
    <p:extLst>
      <p:ext uri="{BB962C8B-B14F-4D97-AF65-F5344CB8AC3E}">
        <p14:creationId xmlns:p14="http://schemas.microsoft.com/office/powerpoint/2010/main" val="2804914773"/>
      </p:ext>
    </p:extLst>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2851" y="966788"/>
            <a:ext cx="2741083" cy="52387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66788"/>
            <a:ext cx="8020051" cy="5238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p:txBody>
          <a:bodyPr/>
          <a:lstStyle>
            <a:lvl1pPr>
              <a:defRPr/>
            </a:lvl1pPr>
          </a:lstStyle>
          <a:p>
            <a:fld id="{843871C0-03AF-4B24-8C35-0CFC0598CC4B}" type="slidenum">
              <a:rPr lang="en-US" smtClean="0"/>
              <a:pPr/>
              <a:t>‹#›</a:t>
            </a:fld>
            <a:endParaRPr lang="en-US" dirty="0"/>
          </a:p>
        </p:txBody>
      </p:sp>
    </p:spTree>
    <p:extLst>
      <p:ext uri="{BB962C8B-B14F-4D97-AF65-F5344CB8AC3E}">
        <p14:creationId xmlns:p14="http://schemas.microsoft.com/office/powerpoint/2010/main" val="2540963754"/>
      </p:ext>
    </p:extLst>
  </p:cSld>
  <p:clrMapOvr>
    <a:masterClrMapping/>
  </p:clrMapOvr>
  <p:transition>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966789"/>
            <a:ext cx="10964333" cy="801687"/>
          </a:xfrm>
        </p:spPr>
        <p:txBody>
          <a:bodyPr/>
          <a:lstStyle/>
          <a:p>
            <a:r>
              <a:rPr lang="en-US"/>
              <a:t>Click to edit Master title style</a:t>
            </a:r>
          </a:p>
        </p:txBody>
      </p:sp>
      <p:sp>
        <p:nvSpPr>
          <p:cNvPr id="3" name="Rectangle 4"/>
          <p:cNvSpPr>
            <a:spLocks noGrp="1" noChangeArrowheads="1"/>
          </p:cNvSpPr>
          <p:nvPr>
            <p:ph type="sldNum" idx="10"/>
          </p:nvPr>
        </p:nvSpPr>
        <p:spPr/>
        <p:txBody>
          <a:bodyPr/>
          <a:lstStyle>
            <a:lvl1pPr>
              <a:defRPr/>
            </a:lvl1pPr>
          </a:lstStyle>
          <a:p>
            <a:fld id="{843871C0-03AF-4B24-8C35-0CFC0598CC4B}" type="slidenum">
              <a:rPr lang="en-US" smtClean="0"/>
              <a:pPr/>
              <a:t>‹#›</a:t>
            </a:fld>
            <a:endParaRPr lang="en-US" dirty="0"/>
          </a:p>
        </p:txBody>
      </p:sp>
    </p:spTree>
    <p:extLst>
      <p:ext uri="{BB962C8B-B14F-4D97-AF65-F5344CB8AC3E}">
        <p14:creationId xmlns:p14="http://schemas.microsoft.com/office/powerpoint/2010/main" val="3765903035"/>
      </p:ext>
    </p:extLst>
  </p:cSld>
  <p:clrMapOvr>
    <a:masterClrMapping/>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B89086-BEA4-4AC3-90AE-64C67C14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81407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B89086-BEA4-4AC3-90AE-64C67C14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27331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B89086-BEA4-4AC3-90AE-64C67C14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35506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B89086-BEA4-4AC3-90AE-64C67C14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94870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DB89086-BEA4-4AC3-90AE-64C67C14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61027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DB89086-BEA4-4AC3-90AE-64C67C14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0061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a:xfrm>
            <a:off x="8737600" y="6316663"/>
            <a:ext cx="2844800" cy="476250"/>
          </a:xfrm>
          <a:prstGeom prst="rect">
            <a:avLst/>
          </a:prstGeom>
        </p:spPr>
        <p:txBody>
          <a:bodyPr/>
          <a:lstStyle>
            <a:lvl1pPr>
              <a:defRPr/>
            </a:lvl1pPr>
          </a:lstStyle>
          <a:p>
            <a:fld id="{F52162C8-76E3-4BAE-9851-25C00ECAC03C}" type="slidenum">
              <a:rPr lang="en-US"/>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DB89086-BEA4-4AC3-90AE-64C67C14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08155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B89086-BEA4-4AC3-90AE-64C67C14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30403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B89086-BEA4-4AC3-90AE-64C67C14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3364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B89086-BEA4-4AC3-90AE-64C67C14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24967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B89086-BEA4-4AC3-90AE-64C67C14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24871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752600"/>
          </a:xfrm>
        </p:spPr>
        <p:txBody>
          <a:bodyPr/>
          <a:lstStyle/>
          <a:p>
            <a:r>
              <a:rPr lang="en-US"/>
              <a:t>Click to edit Master title style</a:t>
            </a:r>
          </a:p>
        </p:txBody>
      </p:sp>
      <p:sp>
        <p:nvSpPr>
          <p:cNvPr id="3" name="Text Placeholder 2"/>
          <p:cNvSpPr>
            <a:spLocks noGrp="1"/>
          </p:cNvSpPr>
          <p:nvPr>
            <p:ph type="body" sz="half" idx="1"/>
          </p:nvPr>
        </p:nvSpPr>
        <p:spPr>
          <a:xfrm>
            <a:off x="914400" y="20574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0574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914400" y="6324600"/>
            <a:ext cx="2540000" cy="457200"/>
          </a:xfrm>
          <a:prstGeom prst="rect">
            <a:avLst/>
          </a:prstGeom>
          <a:ln/>
        </p:spPr>
        <p:txBody>
          <a:bodyPr/>
          <a:lstStyle>
            <a:lvl1pPr>
              <a:defRPr/>
            </a:lvl1pPr>
          </a:lstStyle>
          <a:p>
            <a:pPr>
              <a:defRPr/>
            </a:pPr>
            <a:endParaRPr lang="en-US">
              <a:solidFill>
                <a:prstClr val="black">
                  <a:tint val="75000"/>
                </a:prstClr>
              </a:solidFill>
            </a:endParaRPr>
          </a:p>
        </p:txBody>
      </p:sp>
      <p:sp>
        <p:nvSpPr>
          <p:cNvPr id="6" name="Rectangle 10"/>
          <p:cNvSpPr>
            <a:spLocks noGrp="1" noChangeArrowheads="1"/>
          </p:cNvSpPr>
          <p:nvPr>
            <p:ph type="ftr" sz="quarter" idx="11"/>
          </p:nvPr>
        </p:nvSpPr>
        <p:spPr>
          <a:xfrm>
            <a:off x="5384800" y="6400800"/>
            <a:ext cx="5689600" cy="457200"/>
          </a:xfrm>
          <a:prstGeom prst="rect">
            <a:avLst/>
          </a:prstGeom>
          <a:ln/>
        </p:spPr>
        <p:txBody>
          <a:bodyPr/>
          <a:lstStyle>
            <a:lvl1pPr>
              <a:defRPr/>
            </a:lvl1pPr>
          </a:lstStyle>
          <a:p>
            <a:pPr>
              <a:defRPr/>
            </a:pPr>
            <a:endParaRPr lang="en-US">
              <a:solidFill>
                <a:prstClr val="black">
                  <a:tint val="75000"/>
                </a:prstClr>
              </a:solidFill>
            </a:endParaRPr>
          </a:p>
        </p:txBody>
      </p:sp>
      <p:sp>
        <p:nvSpPr>
          <p:cNvPr id="7" name="Rectangle 11"/>
          <p:cNvSpPr>
            <a:spLocks noGrp="1" noChangeArrowheads="1"/>
          </p:cNvSpPr>
          <p:nvPr>
            <p:ph type="sldNum" sz="quarter" idx="12"/>
          </p:nvPr>
        </p:nvSpPr>
        <p:spPr>
          <a:xfrm>
            <a:off x="9245600" y="6248400"/>
            <a:ext cx="2540000" cy="457200"/>
          </a:xfrm>
          <a:prstGeom prst="rect">
            <a:avLst/>
          </a:prstGeom>
          <a:ln/>
        </p:spPr>
        <p:txBody>
          <a:bodyPr/>
          <a:lstStyle>
            <a:lvl1pPr>
              <a:defRPr/>
            </a:lvl1pPr>
          </a:lstStyle>
          <a:p>
            <a:pPr>
              <a:defRPr/>
            </a:pPr>
            <a:fld id="{488E8AC5-E009-40D1-98AD-FA429CBCD51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74269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66900"/>
            <a:ext cx="5384800" cy="4344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66900"/>
            <a:ext cx="5384800" cy="4344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8737600" y="6316663"/>
            <a:ext cx="2844800" cy="476250"/>
          </a:xfrm>
          <a:prstGeom prst="rect">
            <a:avLst/>
          </a:prstGeom>
        </p:spPr>
        <p:txBody>
          <a:bodyPr/>
          <a:lstStyle>
            <a:lvl1pPr>
              <a:defRPr/>
            </a:lvl1pPr>
          </a:lstStyle>
          <a:p>
            <a:fld id="{AB407F30-F4E2-4E46-BD51-D1C62AE7392F}"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a:xfrm>
            <a:off x="8737600" y="6316663"/>
            <a:ext cx="2844800" cy="476250"/>
          </a:xfrm>
          <a:prstGeom prst="rect">
            <a:avLst/>
          </a:prstGeom>
        </p:spPr>
        <p:txBody>
          <a:bodyPr/>
          <a:lstStyle>
            <a:lvl1pPr>
              <a:defRPr/>
            </a:lvl1pPr>
          </a:lstStyle>
          <a:p>
            <a:fld id="{5B475FAF-2BD1-458D-A7A1-B4FA7D7098BE}"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8737600" y="6316663"/>
            <a:ext cx="2844800" cy="476250"/>
          </a:xfrm>
          <a:prstGeom prst="rect">
            <a:avLst/>
          </a:prstGeom>
        </p:spPr>
        <p:txBody>
          <a:bodyPr/>
          <a:lstStyle>
            <a:lvl1pPr>
              <a:defRPr/>
            </a:lvl1pPr>
          </a:lstStyle>
          <a:p>
            <a:fld id="{711EF455-90CE-4031-9F38-F26BEF991E72}"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8737600" y="6316663"/>
            <a:ext cx="2844800" cy="476250"/>
          </a:xfrm>
          <a:prstGeom prst="rect">
            <a:avLst/>
          </a:prstGeom>
        </p:spPr>
        <p:txBody>
          <a:bodyPr/>
          <a:lstStyle>
            <a:lvl1pPr>
              <a:defRPr/>
            </a:lvl1pPr>
          </a:lstStyle>
          <a:p>
            <a:fld id="{4F4845B2-18FB-44CF-8C4F-855D6AAB42F2}"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8737600" y="6316663"/>
            <a:ext cx="2844800" cy="476250"/>
          </a:xfrm>
          <a:prstGeom prst="rect">
            <a:avLst/>
          </a:prstGeom>
        </p:spPr>
        <p:txBody>
          <a:bodyPr/>
          <a:lstStyle>
            <a:lvl1pPr>
              <a:defRPr/>
            </a:lvl1pPr>
          </a:lstStyle>
          <a:p>
            <a:fld id="{44487943-0A20-4361-AC90-3F8D17C2939A}"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8737600" y="6316663"/>
            <a:ext cx="2844800" cy="476250"/>
          </a:xfrm>
          <a:prstGeom prst="rect">
            <a:avLst/>
          </a:prstGeom>
        </p:spPr>
        <p:txBody>
          <a:bodyPr/>
          <a:lstStyle>
            <a:lvl1pPr>
              <a:defRPr/>
            </a:lvl1pPr>
          </a:lstStyle>
          <a:p>
            <a:fld id="{45BBC968-D00C-4835-8B82-DD9F8F3B005C}"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966790"/>
            <a:ext cx="10972800" cy="8080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866900"/>
            <a:ext cx="10972800" cy="43449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p:cNvSpPr>
            <a:spLocks noGrp="1"/>
          </p:cNvSpPr>
          <p:nvPr>
            <p:ph type="sldNum" sz="quarter" idx="4"/>
          </p:nvPr>
        </p:nvSpPr>
        <p:spPr>
          <a:xfrm>
            <a:off x="8737600" y="6316663"/>
            <a:ext cx="2844800" cy="476250"/>
          </a:xfrm>
          <a:prstGeom prst="rect">
            <a:avLst/>
          </a:prstGeom>
        </p:spPr>
        <p:txBody>
          <a:bodyPr/>
          <a:lstStyle>
            <a:lvl1pPr algn="r">
              <a:defRPr/>
            </a:lvl1pPr>
          </a:lstStyle>
          <a:p>
            <a:fld id="{F52162C8-76E3-4BAE-9851-25C00ECAC03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eaLnBrk="1" fontAlgn="base" hangingPunct="1">
        <a:spcBef>
          <a:spcPct val="0"/>
        </a:spcBef>
        <a:spcAft>
          <a:spcPct val="0"/>
        </a:spcAft>
        <a:defRPr sz="2400">
          <a:solidFill>
            <a:schemeClr val="tx2"/>
          </a:solidFill>
          <a:latin typeface="Arial Black" pitchFamily="34" charset="0"/>
          <a:ea typeface="+mj-ea"/>
          <a:cs typeface="+mj-cs"/>
        </a:defRPr>
      </a:lvl1pPr>
      <a:lvl2pPr algn="l" rtl="0" eaLnBrk="1" fontAlgn="base" hangingPunct="1">
        <a:spcBef>
          <a:spcPct val="0"/>
        </a:spcBef>
        <a:spcAft>
          <a:spcPct val="0"/>
        </a:spcAft>
        <a:defRPr sz="3000">
          <a:solidFill>
            <a:schemeClr val="tx2"/>
          </a:solidFill>
          <a:latin typeface="Verdana" pitchFamily="34" charset="0"/>
        </a:defRPr>
      </a:lvl2pPr>
      <a:lvl3pPr algn="l" rtl="0" eaLnBrk="1" fontAlgn="base" hangingPunct="1">
        <a:spcBef>
          <a:spcPct val="0"/>
        </a:spcBef>
        <a:spcAft>
          <a:spcPct val="0"/>
        </a:spcAft>
        <a:defRPr sz="3000">
          <a:solidFill>
            <a:schemeClr val="tx2"/>
          </a:solidFill>
          <a:latin typeface="Verdana" pitchFamily="34" charset="0"/>
        </a:defRPr>
      </a:lvl3pPr>
      <a:lvl4pPr algn="l" rtl="0" eaLnBrk="1" fontAlgn="base" hangingPunct="1">
        <a:spcBef>
          <a:spcPct val="0"/>
        </a:spcBef>
        <a:spcAft>
          <a:spcPct val="0"/>
        </a:spcAft>
        <a:defRPr sz="3000">
          <a:solidFill>
            <a:schemeClr val="tx2"/>
          </a:solidFill>
          <a:latin typeface="Verdana" pitchFamily="34" charset="0"/>
        </a:defRPr>
      </a:lvl4pPr>
      <a:lvl5pPr algn="l" rtl="0" eaLnBrk="1" fontAlgn="base" hangingPunct="1">
        <a:spcBef>
          <a:spcPct val="0"/>
        </a:spcBef>
        <a:spcAft>
          <a:spcPct val="0"/>
        </a:spcAft>
        <a:defRPr sz="3000">
          <a:solidFill>
            <a:schemeClr val="tx2"/>
          </a:solidFill>
          <a:latin typeface="Verdana" pitchFamily="34" charset="0"/>
        </a:defRPr>
      </a:lvl5pPr>
      <a:lvl6pPr marL="457200" algn="l" rtl="0" eaLnBrk="1" fontAlgn="base" hangingPunct="1">
        <a:spcBef>
          <a:spcPct val="0"/>
        </a:spcBef>
        <a:spcAft>
          <a:spcPct val="0"/>
        </a:spcAft>
        <a:defRPr sz="3000">
          <a:solidFill>
            <a:schemeClr val="tx2"/>
          </a:solidFill>
          <a:latin typeface="Verdana" pitchFamily="34" charset="0"/>
        </a:defRPr>
      </a:lvl6pPr>
      <a:lvl7pPr marL="914400" algn="l" rtl="0" eaLnBrk="1" fontAlgn="base" hangingPunct="1">
        <a:spcBef>
          <a:spcPct val="0"/>
        </a:spcBef>
        <a:spcAft>
          <a:spcPct val="0"/>
        </a:spcAft>
        <a:defRPr sz="3000">
          <a:solidFill>
            <a:schemeClr val="tx2"/>
          </a:solidFill>
          <a:latin typeface="Verdana" pitchFamily="34" charset="0"/>
        </a:defRPr>
      </a:lvl7pPr>
      <a:lvl8pPr marL="1371600" algn="l" rtl="0" eaLnBrk="1" fontAlgn="base" hangingPunct="1">
        <a:spcBef>
          <a:spcPct val="0"/>
        </a:spcBef>
        <a:spcAft>
          <a:spcPct val="0"/>
        </a:spcAft>
        <a:defRPr sz="3000">
          <a:solidFill>
            <a:schemeClr val="tx2"/>
          </a:solidFill>
          <a:latin typeface="Verdana" pitchFamily="34" charset="0"/>
        </a:defRPr>
      </a:lvl8pPr>
      <a:lvl9pPr marL="1828800" algn="l" rtl="0" eaLnBrk="1" fontAlgn="base" hangingPunct="1">
        <a:spcBef>
          <a:spcPct val="0"/>
        </a:spcBef>
        <a:spcAft>
          <a:spcPct val="0"/>
        </a:spcAft>
        <a:defRPr sz="3000">
          <a:solidFill>
            <a:schemeClr val="tx2"/>
          </a:solidFill>
          <a:latin typeface="Verdana" pitchFamily="34" charset="0"/>
        </a:defRPr>
      </a:lvl9pPr>
    </p:titleStyle>
    <p:bodyStyle>
      <a:lvl1pPr marL="342900" indent="-342900" algn="l" rtl="0" eaLnBrk="1" fontAlgn="base" hangingPunct="1">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400">
          <a:solidFill>
            <a:schemeClr val="tx1"/>
          </a:solidFill>
          <a:latin typeface="Arial" pitchFamily="34" charset="0"/>
          <a:cs typeface="Arial" pitchFamily="34" charset="0"/>
        </a:defRPr>
      </a:lvl2pPr>
      <a:lvl3pPr marL="11430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3pPr>
      <a:lvl4pPr marL="16002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4" cstate="print"/>
          <a:srcRect/>
          <a:stretch>
            <a:fillRect/>
          </a:stretch>
        </p:blipFill>
        <p:spPr bwMode="auto">
          <a:xfrm>
            <a:off x="0" y="1"/>
            <a:ext cx="12192000" cy="968375"/>
          </a:xfrm>
          <a:prstGeom prst="rect">
            <a:avLst/>
          </a:prstGeom>
          <a:noFill/>
          <a:ln w="9525">
            <a:noFill/>
            <a:round/>
            <a:headEnd/>
            <a:tailEnd/>
          </a:ln>
        </p:spPr>
      </p:pic>
      <p:sp>
        <p:nvSpPr>
          <p:cNvPr id="2051" name="Rectangle 2"/>
          <p:cNvSpPr>
            <a:spLocks noGrp="1" noChangeArrowheads="1"/>
          </p:cNvSpPr>
          <p:nvPr>
            <p:ph type="title"/>
          </p:nvPr>
        </p:nvSpPr>
        <p:spPr bwMode="auto">
          <a:xfrm>
            <a:off x="609600" y="966789"/>
            <a:ext cx="10964333" cy="801687"/>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052" name="Rectangle 3"/>
          <p:cNvSpPr>
            <a:spLocks noGrp="1" noChangeArrowheads="1"/>
          </p:cNvSpPr>
          <p:nvPr>
            <p:ph type="body" idx="1"/>
          </p:nvPr>
        </p:nvSpPr>
        <p:spPr bwMode="auto">
          <a:xfrm>
            <a:off x="609600" y="1866900"/>
            <a:ext cx="10964333" cy="4338638"/>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 name="Rectangle 4"/>
          <p:cNvSpPr>
            <a:spLocks noGrp="1" noChangeArrowheads="1"/>
          </p:cNvSpPr>
          <p:nvPr>
            <p:ph type="sldNum"/>
          </p:nvPr>
        </p:nvSpPr>
        <p:spPr bwMode="auto">
          <a:xfrm>
            <a:off x="8737600" y="6316663"/>
            <a:ext cx="2836333" cy="46990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fontAlgn="auto">
              <a:spcBef>
                <a:spcPts val="0"/>
              </a:spcBef>
              <a:spcAft>
                <a:spcPts val="0"/>
              </a:spcAft>
              <a:defRPr sz="1000">
                <a:solidFill>
                  <a:srgbClr val="5F5F5F"/>
                </a:solidFill>
                <a:latin typeface="+mn-lt"/>
                <a:cs typeface="+mn-cs"/>
              </a:defRPr>
            </a:lvl1pPr>
          </a:lstStyle>
          <a:p>
            <a:fld id="{843871C0-03AF-4B24-8C35-0CFC0598CC4B}" type="slidenum">
              <a:rPr lang="en-US" smtClean="0"/>
              <a:pPr/>
              <a:t>‹#›</a:t>
            </a:fld>
            <a:endParaRPr lang="en-US" dirty="0"/>
          </a:p>
        </p:txBody>
      </p:sp>
    </p:spTree>
    <p:extLst>
      <p:ext uri="{BB962C8B-B14F-4D97-AF65-F5344CB8AC3E}">
        <p14:creationId xmlns:p14="http://schemas.microsoft.com/office/powerpoint/2010/main" val="323688026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p:wipe dir="r"/>
  </p:transition>
  <p:hf sldNum="0" hdr="0" ftr="0" dt="0"/>
  <p:txStyles>
    <p:titleStyle>
      <a:lvl1pPr algn="l" defTabSz="457200" rtl="0" eaLnBrk="1" fontAlgn="base" hangingPunct="1">
        <a:spcBef>
          <a:spcPct val="0"/>
        </a:spcBef>
        <a:spcAft>
          <a:spcPct val="0"/>
        </a:spcAft>
        <a:buClr>
          <a:srgbClr val="000000"/>
        </a:buClr>
        <a:buSzPct val="100000"/>
        <a:buFont typeface="Times New Roman" charset="0"/>
        <a:defRPr sz="3000">
          <a:solidFill>
            <a:srgbClr val="000000"/>
          </a:solidFill>
          <a:latin typeface="+mj-lt"/>
          <a:ea typeface="Lucida Sans Unicode" charset="0"/>
          <a:cs typeface="+mj-cs"/>
        </a:defRPr>
      </a:lvl1pPr>
      <a:lvl2pPr algn="l" defTabSz="457200" rtl="0" eaLnBrk="1" fontAlgn="base" hangingPunct="1">
        <a:spcBef>
          <a:spcPct val="0"/>
        </a:spcBef>
        <a:spcAft>
          <a:spcPct val="0"/>
        </a:spcAft>
        <a:buClr>
          <a:srgbClr val="000000"/>
        </a:buClr>
        <a:buSzPct val="100000"/>
        <a:buFont typeface="Times New Roman" charset="0"/>
        <a:defRPr sz="3000">
          <a:solidFill>
            <a:srgbClr val="000000"/>
          </a:solidFill>
          <a:latin typeface="Verdana" pitchFamily="32" charset="0"/>
          <a:ea typeface="Lucida Sans Unicode" charset="0"/>
          <a:cs typeface="Lucida Sans Unicode" charset="0"/>
        </a:defRPr>
      </a:lvl2pPr>
      <a:lvl3pPr algn="l" defTabSz="457200" rtl="0" eaLnBrk="1" fontAlgn="base" hangingPunct="1">
        <a:spcBef>
          <a:spcPct val="0"/>
        </a:spcBef>
        <a:spcAft>
          <a:spcPct val="0"/>
        </a:spcAft>
        <a:buClr>
          <a:srgbClr val="000000"/>
        </a:buClr>
        <a:buSzPct val="100000"/>
        <a:buFont typeface="Times New Roman" charset="0"/>
        <a:defRPr sz="3000">
          <a:solidFill>
            <a:srgbClr val="000000"/>
          </a:solidFill>
          <a:latin typeface="Verdana" pitchFamily="32" charset="0"/>
          <a:ea typeface="Lucida Sans Unicode" charset="0"/>
          <a:cs typeface="Lucida Sans Unicode" charset="0"/>
        </a:defRPr>
      </a:lvl3pPr>
      <a:lvl4pPr algn="l" defTabSz="457200" rtl="0" eaLnBrk="1" fontAlgn="base" hangingPunct="1">
        <a:spcBef>
          <a:spcPct val="0"/>
        </a:spcBef>
        <a:spcAft>
          <a:spcPct val="0"/>
        </a:spcAft>
        <a:buClr>
          <a:srgbClr val="000000"/>
        </a:buClr>
        <a:buSzPct val="100000"/>
        <a:buFont typeface="Times New Roman" charset="0"/>
        <a:defRPr sz="3000">
          <a:solidFill>
            <a:srgbClr val="000000"/>
          </a:solidFill>
          <a:latin typeface="Verdana" pitchFamily="32" charset="0"/>
          <a:ea typeface="Lucida Sans Unicode" charset="0"/>
          <a:cs typeface="Lucida Sans Unicode" charset="0"/>
        </a:defRPr>
      </a:lvl4pPr>
      <a:lvl5pPr algn="l" defTabSz="457200" rtl="0" eaLnBrk="1" fontAlgn="base" hangingPunct="1">
        <a:spcBef>
          <a:spcPct val="0"/>
        </a:spcBef>
        <a:spcAft>
          <a:spcPct val="0"/>
        </a:spcAft>
        <a:buClr>
          <a:srgbClr val="000000"/>
        </a:buClr>
        <a:buSzPct val="100000"/>
        <a:buFont typeface="Times New Roman" charset="0"/>
        <a:defRPr sz="3000">
          <a:solidFill>
            <a:srgbClr val="000000"/>
          </a:solidFill>
          <a:latin typeface="Verdana" pitchFamily="32" charset="0"/>
          <a:ea typeface="Lucida Sans Unicode" charset="0"/>
          <a:cs typeface="Lucida Sans Unicode" charset="0"/>
        </a:defRPr>
      </a:lvl5pPr>
      <a:lvl6pPr marL="2514600" indent="-228600" algn="l" defTabSz="457200" rtl="0" eaLnBrk="1" fontAlgn="base" hangingPunct="1">
        <a:spcBef>
          <a:spcPct val="0"/>
        </a:spcBef>
        <a:spcAft>
          <a:spcPct val="0"/>
        </a:spcAft>
        <a:buClr>
          <a:srgbClr val="000000"/>
        </a:buClr>
        <a:buSzPct val="100000"/>
        <a:buFont typeface="Times New Roman" pitchFamily="16" charset="0"/>
        <a:defRPr sz="3000">
          <a:solidFill>
            <a:srgbClr val="000000"/>
          </a:solidFill>
          <a:latin typeface="Verdana" pitchFamily="32" charset="0"/>
          <a:cs typeface="Lucida Sans Unicode" charset="0"/>
        </a:defRPr>
      </a:lvl6pPr>
      <a:lvl7pPr marL="2971800" indent="-228600" algn="l" defTabSz="457200" rtl="0" eaLnBrk="1" fontAlgn="base" hangingPunct="1">
        <a:spcBef>
          <a:spcPct val="0"/>
        </a:spcBef>
        <a:spcAft>
          <a:spcPct val="0"/>
        </a:spcAft>
        <a:buClr>
          <a:srgbClr val="000000"/>
        </a:buClr>
        <a:buSzPct val="100000"/>
        <a:buFont typeface="Times New Roman" pitchFamily="16" charset="0"/>
        <a:defRPr sz="3000">
          <a:solidFill>
            <a:srgbClr val="000000"/>
          </a:solidFill>
          <a:latin typeface="Verdana" pitchFamily="32" charset="0"/>
          <a:cs typeface="Lucida Sans Unicode" charset="0"/>
        </a:defRPr>
      </a:lvl7pPr>
      <a:lvl8pPr marL="3429000" indent="-228600" algn="l" defTabSz="457200" rtl="0" eaLnBrk="1" fontAlgn="base" hangingPunct="1">
        <a:spcBef>
          <a:spcPct val="0"/>
        </a:spcBef>
        <a:spcAft>
          <a:spcPct val="0"/>
        </a:spcAft>
        <a:buClr>
          <a:srgbClr val="000000"/>
        </a:buClr>
        <a:buSzPct val="100000"/>
        <a:buFont typeface="Times New Roman" pitchFamily="16" charset="0"/>
        <a:defRPr sz="3000">
          <a:solidFill>
            <a:srgbClr val="000000"/>
          </a:solidFill>
          <a:latin typeface="Verdana" pitchFamily="32" charset="0"/>
          <a:cs typeface="Lucida Sans Unicode" charset="0"/>
        </a:defRPr>
      </a:lvl8pPr>
      <a:lvl9pPr marL="3886200" indent="-228600" algn="l" defTabSz="457200" rtl="0" eaLnBrk="1" fontAlgn="base" hangingPunct="1">
        <a:spcBef>
          <a:spcPct val="0"/>
        </a:spcBef>
        <a:spcAft>
          <a:spcPct val="0"/>
        </a:spcAft>
        <a:buClr>
          <a:srgbClr val="000000"/>
        </a:buClr>
        <a:buSzPct val="100000"/>
        <a:buFont typeface="Times New Roman" pitchFamily="16" charset="0"/>
        <a:defRPr sz="3000">
          <a:solidFill>
            <a:srgbClr val="000000"/>
          </a:solidFill>
          <a:latin typeface="Verdana" pitchFamily="32" charset="0"/>
          <a:cs typeface="Lucida Sans Unicode" charset="0"/>
        </a:defRPr>
      </a:lvl9pPr>
    </p:titleStyle>
    <p:bodyStyle>
      <a:lvl1pPr marL="342900" indent="-342900" algn="l" defTabSz="457200" rtl="0" eaLnBrk="1" fontAlgn="base" hangingPunct="1">
        <a:spcBef>
          <a:spcPts val="550"/>
        </a:spcBef>
        <a:spcAft>
          <a:spcPct val="0"/>
        </a:spcAft>
        <a:buClr>
          <a:srgbClr val="000000"/>
        </a:buClr>
        <a:buSzPct val="100000"/>
        <a:buFont typeface="Times New Roman" charset="0"/>
        <a:buChar char="•"/>
        <a:defRPr sz="2200">
          <a:solidFill>
            <a:srgbClr val="000000"/>
          </a:solidFill>
          <a:latin typeface="+mn-lt"/>
          <a:ea typeface="Lucida Sans Unicode" charset="0"/>
          <a:cs typeface="+mn-cs"/>
        </a:defRPr>
      </a:lvl1pPr>
      <a:lvl2pPr marL="742950" indent="-285750" algn="l" defTabSz="457200" rtl="0" eaLnBrk="1" fontAlgn="base" hangingPunct="1">
        <a:spcBef>
          <a:spcPts val="700"/>
        </a:spcBef>
        <a:spcAft>
          <a:spcPct val="0"/>
        </a:spcAft>
        <a:buClr>
          <a:srgbClr val="000000"/>
        </a:buClr>
        <a:buSzPct val="100000"/>
        <a:buFont typeface="Times New Roman" charset="0"/>
        <a:buChar char="–"/>
        <a:defRPr sz="2800">
          <a:solidFill>
            <a:srgbClr val="000000"/>
          </a:solidFill>
          <a:latin typeface="+mn-lt"/>
          <a:ea typeface="Lucida Sans Unicode" charset="0"/>
          <a:cs typeface="+mn-cs"/>
        </a:defRPr>
      </a:lvl2pPr>
      <a:lvl3pPr marL="1143000" indent="-228600" algn="l" defTabSz="457200" rtl="0" eaLnBrk="1" fontAlgn="base" hangingPunct="1">
        <a:spcBef>
          <a:spcPts val="400"/>
        </a:spcBef>
        <a:spcAft>
          <a:spcPct val="0"/>
        </a:spcAft>
        <a:buClr>
          <a:srgbClr val="000000"/>
        </a:buClr>
        <a:buSzPct val="100000"/>
        <a:buFont typeface="Times New Roman" charset="0"/>
        <a:buChar char="•"/>
        <a:defRPr sz="1600">
          <a:solidFill>
            <a:srgbClr val="000000"/>
          </a:solidFill>
          <a:latin typeface="+mn-lt"/>
          <a:ea typeface="Lucida Sans Unicode" charset="0"/>
          <a:cs typeface="+mn-cs"/>
        </a:defRPr>
      </a:lvl3pPr>
      <a:lvl4pPr marL="1600200" indent="-228600" algn="l" defTabSz="457200" rtl="0" eaLnBrk="1" fontAlgn="base" hangingPunct="1">
        <a:spcBef>
          <a:spcPts val="350"/>
        </a:spcBef>
        <a:spcAft>
          <a:spcPct val="0"/>
        </a:spcAft>
        <a:buClr>
          <a:srgbClr val="000000"/>
        </a:buClr>
        <a:buSzPct val="100000"/>
        <a:buFont typeface="Times New Roman" charset="0"/>
        <a:buChar char="–"/>
        <a:defRPr sz="1400">
          <a:solidFill>
            <a:srgbClr val="000000"/>
          </a:solidFill>
          <a:latin typeface="+mn-lt"/>
          <a:ea typeface="Lucida Sans Unicode" charset="0"/>
          <a:cs typeface="+mn-cs"/>
        </a:defRPr>
      </a:lvl4pPr>
      <a:lvl5pPr marL="2057400" indent="-228600" algn="l" defTabSz="457200" rtl="0" eaLnBrk="1" fontAlgn="base" hangingPunct="1">
        <a:spcBef>
          <a:spcPts val="350"/>
        </a:spcBef>
        <a:spcAft>
          <a:spcPct val="0"/>
        </a:spcAft>
        <a:buClr>
          <a:srgbClr val="000000"/>
        </a:buClr>
        <a:buSzPct val="100000"/>
        <a:buFont typeface="Times New Roman" charset="0"/>
        <a:buChar char="»"/>
        <a:defRPr sz="1400">
          <a:solidFill>
            <a:srgbClr val="000000"/>
          </a:solidFill>
          <a:latin typeface="+mn-lt"/>
          <a:ea typeface="Lucida Sans Unicode" charset="0"/>
          <a:cs typeface="+mn-cs"/>
        </a:defRPr>
      </a:lvl5pPr>
      <a:lvl6pPr marL="2514600" indent="-228600" algn="l" defTabSz="457200" rtl="0" eaLnBrk="1" fontAlgn="base" hangingPunct="1">
        <a:spcBef>
          <a:spcPts val="350"/>
        </a:spcBef>
        <a:spcAft>
          <a:spcPct val="0"/>
        </a:spcAft>
        <a:buClr>
          <a:srgbClr val="000000"/>
        </a:buClr>
        <a:buSzPct val="100000"/>
        <a:buFont typeface="Times New Roman" pitchFamily="16" charset="0"/>
        <a:defRPr sz="1400">
          <a:solidFill>
            <a:srgbClr val="000000"/>
          </a:solidFill>
          <a:latin typeface="+mn-lt"/>
          <a:cs typeface="+mn-cs"/>
        </a:defRPr>
      </a:lvl6pPr>
      <a:lvl7pPr marL="2971800" indent="-228600" algn="l" defTabSz="457200" rtl="0" eaLnBrk="1" fontAlgn="base" hangingPunct="1">
        <a:spcBef>
          <a:spcPts val="350"/>
        </a:spcBef>
        <a:spcAft>
          <a:spcPct val="0"/>
        </a:spcAft>
        <a:buClr>
          <a:srgbClr val="000000"/>
        </a:buClr>
        <a:buSzPct val="100000"/>
        <a:buFont typeface="Times New Roman" pitchFamily="16" charset="0"/>
        <a:defRPr sz="1400">
          <a:solidFill>
            <a:srgbClr val="000000"/>
          </a:solidFill>
          <a:latin typeface="+mn-lt"/>
          <a:cs typeface="+mn-cs"/>
        </a:defRPr>
      </a:lvl7pPr>
      <a:lvl8pPr marL="3429000" indent="-228600" algn="l" defTabSz="457200" rtl="0" eaLnBrk="1" fontAlgn="base" hangingPunct="1">
        <a:spcBef>
          <a:spcPts val="350"/>
        </a:spcBef>
        <a:spcAft>
          <a:spcPct val="0"/>
        </a:spcAft>
        <a:buClr>
          <a:srgbClr val="000000"/>
        </a:buClr>
        <a:buSzPct val="100000"/>
        <a:buFont typeface="Times New Roman" pitchFamily="16" charset="0"/>
        <a:defRPr sz="1400">
          <a:solidFill>
            <a:srgbClr val="000000"/>
          </a:solidFill>
          <a:latin typeface="+mn-lt"/>
          <a:cs typeface="+mn-cs"/>
        </a:defRPr>
      </a:lvl8pPr>
      <a:lvl9pPr marL="3886200" indent="-228600" algn="l" defTabSz="457200" rtl="0" eaLnBrk="1" fontAlgn="base" hangingPunct="1">
        <a:spcBef>
          <a:spcPts val="350"/>
        </a:spcBef>
        <a:spcAft>
          <a:spcPct val="0"/>
        </a:spcAft>
        <a:buClr>
          <a:srgbClr val="000000"/>
        </a:buClr>
        <a:buSzPct val="100000"/>
        <a:buFont typeface="Times New Roman" pitchFamily="16" charset="0"/>
        <a:defRPr sz="14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DB89086-BEA4-4AC3-90AE-64C67C1447DB}"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87772657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yzhao12345.github.io/"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scdata.ai/project/17055"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scdata.ai/project/17055"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yzhao12345.github.io/"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scdata.ai/project/30268"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scdata.ai/project/30268"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hyperlink" Target="https://www.scdata.ai/project/30268" TargetMode="Externa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hyperlink" Target="https://www.scdata.ai/project/30268" TargetMode="Externa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s://www.scdata.ai/project/30268"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https://www.scdata.ai/project/30268" TargetMode="Externa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29.pn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www.scdata.ai/project/30268" TargetMode="Externa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www.scdata.ai/project/30268" TargetMode="Externa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hyperlink" Target="https://www.scdata.ai/project/30268"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www.scdata.ai/project/30268"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hyperlink" Target="https://www.scdata.ai/project/3026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www.scdata.ai/project/30268"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hyperlink" Target="https://www.scdata.ai/project/30268"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hyperlink" Target="https://www.scdata.ai/project/30268" TargetMode="Externa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hyperlink" Target="https://www.scdata.ai/project/30268"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hyperlink" Target="https://www.scdata.ai/project/30268"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hyperlink" Target="https://www.scdata.ai/project/30268"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1.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Grp="1" noChangeArrowheads="1"/>
          </p:cNvSpPr>
          <p:nvPr>
            <p:ph type="ctrTitle"/>
          </p:nvPr>
        </p:nvSpPr>
        <p:spPr>
          <a:xfrm>
            <a:off x="1001485" y="1494305"/>
            <a:ext cx="10189028" cy="1934695"/>
          </a:xfrm>
        </p:spPr>
        <p:txBody>
          <a:bodyPr/>
          <a:lstStyle/>
          <a:p>
            <a:pPr>
              <a:spcBef>
                <a:spcPts val="1200"/>
              </a:spcBef>
              <a:spcAft>
                <a:spcPts val="1200"/>
              </a:spcAft>
            </a:pPr>
            <a:r>
              <a:rPr lang="en-US" sz="4800" dirty="0">
                <a:solidFill>
                  <a:schemeClr val="tx1"/>
                </a:solidFill>
                <a:latin typeface="Calibri" panose="020F0502020204030204" pitchFamily="34" charset="0"/>
              </a:rPr>
              <a:t>Teaching Supply Chain Analytics</a:t>
            </a:r>
            <a:br>
              <a:rPr lang="en-US" sz="3600" dirty="0">
                <a:solidFill>
                  <a:schemeClr val="tx1"/>
                </a:solidFill>
                <a:latin typeface="Calibri" panose="020F0502020204030204" pitchFamily="34" charset="0"/>
              </a:rPr>
            </a:br>
            <a:r>
              <a:rPr lang="en-US" sz="800" dirty="0">
                <a:solidFill>
                  <a:schemeClr val="tx1"/>
                </a:solidFill>
                <a:latin typeface="Calibri" panose="020F0502020204030204" pitchFamily="34" charset="0"/>
              </a:rPr>
              <a:t>  </a:t>
            </a:r>
            <a:br>
              <a:rPr lang="en-US" sz="3200" dirty="0">
                <a:solidFill>
                  <a:schemeClr val="tx1"/>
                </a:solidFill>
                <a:latin typeface="Calibri" panose="020F0502020204030204" pitchFamily="34" charset="0"/>
              </a:rPr>
            </a:br>
            <a:r>
              <a:rPr lang="en-US" sz="2800" dirty="0">
                <a:solidFill>
                  <a:schemeClr val="bg1">
                    <a:lumMod val="50000"/>
                  </a:schemeClr>
                </a:solidFill>
                <a:latin typeface="Calibri" panose="020F0502020204030204" pitchFamily="34" charset="0"/>
              </a:rPr>
              <a:t>from Problem Solving to Problem Discovery</a:t>
            </a:r>
          </a:p>
        </p:txBody>
      </p:sp>
      <p:sp>
        <p:nvSpPr>
          <p:cNvPr id="2051" name="Rectangle 3"/>
          <p:cNvSpPr>
            <a:spLocks noGrp="1" noChangeArrowheads="1"/>
          </p:cNvSpPr>
          <p:nvPr>
            <p:ph type="subTitle" idx="1"/>
          </p:nvPr>
        </p:nvSpPr>
        <p:spPr>
          <a:xfrm>
            <a:off x="1804961" y="3840140"/>
            <a:ext cx="8582077" cy="2064714"/>
          </a:xfrm>
        </p:spPr>
        <p:txBody>
          <a:bodyPr/>
          <a:lstStyle/>
          <a:p>
            <a:r>
              <a:rPr lang="en-US" b="1" dirty="0">
                <a:solidFill>
                  <a:schemeClr val="tx1"/>
                </a:solidFill>
                <a:latin typeface="Calibri" panose="020F0502020204030204" pitchFamily="34" charset="0"/>
              </a:rPr>
              <a:t>Yao Zhao</a:t>
            </a:r>
          </a:p>
          <a:p>
            <a:r>
              <a:rPr lang="en-US" dirty="0">
                <a:solidFill>
                  <a:schemeClr val="tx1"/>
                </a:solidFill>
                <a:latin typeface="Calibri" panose="020F0502020204030204" pitchFamily="34" charset="0"/>
              </a:rPr>
              <a:t>Professor @ Rutgers Business School</a:t>
            </a:r>
          </a:p>
          <a:p>
            <a:r>
              <a:rPr lang="en-US" dirty="0">
                <a:solidFill>
                  <a:schemeClr val="tx1"/>
                </a:solidFill>
                <a:latin typeface="Calibri" panose="020F0502020204030204" pitchFamily="34" charset="0"/>
              </a:rPr>
              <a:t>Co-director @ Rutgers Supply Chain Analytics Lab</a:t>
            </a:r>
          </a:p>
          <a:p>
            <a:r>
              <a:rPr lang="en-US" dirty="0">
                <a:solidFill>
                  <a:schemeClr val="tx1"/>
                </a:solidFill>
                <a:latin typeface="Calibri" panose="020F0502020204030204" pitchFamily="34" charset="0"/>
                <a:hlinkClick r:id="rId3"/>
              </a:rPr>
              <a:t>https://yzhao12345.github.io/</a:t>
            </a:r>
            <a:r>
              <a:rPr lang="en-US" b="1" dirty="0">
                <a:solidFill>
                  <a:schemeClr val="tx1"/>
                </a:solidFill>
                <a:latin typeface="Calibri" panose="020F0502020204030204" pitchFamily="34" charset="0"/>
              </a:rPr>
              <a:t> </a:t>
            </a:r>
            <a:endParaRPr lang="en-US" dirty="0">
              <a:solidFill>
                <a:schemeClr val="tx1"/>
              </a:solidFill>
              <a:latin typeface="Calibri" panose="020F0502020204030204" pitchFamily="34" charset="0"/>
            </a:endParaRPr>
          </a:p>
        </p:txBody>
      </p:sp>
      <p:sp>
        <p:nvSpPr>
          <p:cNvPr id="2" name="TextBox 1">
            <a:extLst>
              <a:ext uri="{FF2B5EF4-FFF2-40B4-BE49-F238E27FC236}">
                <a16:creationId xmlns:a16="http://schemas.microsoft.com/office/drawing/2014/main" id="{E59C91FC-29BA-012A-9CCE-4683F555F52C}"/>
              </a:ext>
            </a:extLst>
          </p:cNvPr>
          <p:cNvSpPr txBox="1"/>
          <p:nvPr/>
        </p:nvSpPr>
        <p:spPr>
          <a:xfrm>
            <a:off x="2075542" y="6488668"/>
            <a:ext cx="8040913" cy="369332"/>
          </a:xfrm>
          <a:prstGeom prst="rect">
            <a:avLst/>
          </a:prstGeom>
          <a:noFill/>
        </p:spPr>
        <p:txBody>
          <a:bodyPr wrap="square" rtlCol="0">
            <a:spAutoFit/>
          </a:bodyPr>
          <a:lstStyle/>
          <a:p>
            <a:pPr algn="ctr"/>
            <a:r>
              <a:rPr lang="en-US" dirty="0"/>
              <a:t>Instructors are free to use and modify the content of these slides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66634-0C52-46FB-9C9C-6CCD2878FD1A}"/>
              </a:ext>
            </a:extLst>
          </p:cNvPr>
          <p:cNvSpPr>
            <a:spLocks noGrp="1"/>
          </p:cNvSpPr>
          <p:nvPr>
            <p:ph type="title"/>
          </p:nvPr>
        </p:nvSpPr>
        <p:spPr>
          <a:xfrm>
            <a:off x="609600" y="285147"/>
            <a:ext cx="10972800" cy="808037"/>
          </a:xfrm>
        </p:spPr>
        <p:txBody>
          <a:bodyPr wrap="square" anchor="ctr">
            <a:normAutofit/>
          </a:bodyPr>
          <a:lstStyle/>
          <a:p>
            <a:r>
              <a:rPr lang="en-US" dirty="0"/>
              <a:t>Taiwan Semi. Mfg. Co. (TSMC) To Open 5nm Factory in Arizona</a:t>
            </a:r>
          </a:p>
        </p:txBody>
      </p:sp>
      <p:pic>
        <p:nvPicPr>
          <p:cNvPr id="10" name="Content Placeholder 9" descr="Chart, bubble chart&#10;&#10;Description automatically generated">
            <a:extLst>
              <a:ext uri="{FF2B5EF4-FFF2-40B4-BE49-F238E27FC236}">
                <a16:creationId xmlns:a16="http://schemas.microsoft.com/office/drawing/2014/main" id="{424AEB4E-610A-56C8-DC63-FCD29B11E7A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67689" y="1093184"/>
            <a:ext cx="9456622" cy="5615187"/>
          </a:xfrm>
        </p:spPr>
      </p:pic>
      <p:sp>
        <p:nvSpPr>
          <p:cNvPr id="3" name="TextBox 2">
            <a:extLst>
              <a:ext uri="{FF2B5EF4-FFF2-40B4-BE49-F238E27FC236}">
                <a16:creationId xmlns:a16="http://schemas.microsoft.com/office/drawing/2014/main" id="{589139FC-3766-79D3-8ABF-1582DFA9A61B}"/>
              </a:ext>
            </a:extLst>
          </p:cNvPr>
          <p:cNvSpPr txBox="1"/>
          <p:nvPr/>
        </p:nvSpPr>
        <p:spPr>
          <a:xfrm>
            <a:off x="120155" y="6527536"/>
            <a:ext cx="6096000" cy="338554"/>
          </a:xfrm>
          <a:prstGeom prst="rect">
            <a:avLst/>
          </a:prstGeom>
          <a:noFill/>
        </p:spPr>
        <p:txBody>
          <a:bodyPr wrap="square">
            <a:spAutoFit/>
          </a:bodyPr>
          <a:lstStyle/>
          <a:p>
            <a:r>
              <a:rPr lang="en-US" sz="1600" dirty="0"/>
              <a:t>Data source: </a:t>
            </a:r>
            <a:r>
              <a:rPr lang="en-US" sz="1600" dirty="0">
                <a:hlinkClick r:id="rId4"/>
              </a:rPr>
              <a:t>https://www.scdata.ai/project/17055</a:t>
            </a:r>
            <a:r>
              <a:rPr lang="en-US" sz="1600" dirty="0"/>
              <a:t> </a:t>
            </a:r>
          </a:p>
        </p:txBody>
      </p:sp>
    </p:spTree>
    <p:extLst>
      <p:ext uri="{BB962C8B-B14F-4D97-AF65-F5344CB8AC3E}">
        <p14:creationId xmlns:p14="http://schemas.microsoft.com/office/powerpoint/2010/main" val="3352179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scatter chart&#10;&#10;Description automatically generated">
            <a:extLst>
              <a:ext uri="{FF2B5EF4-FFF2-40B4-BE49-F238E27FC236}">
                <a16:creationId xmlns:a16="http://schemas.microsoft.com/office/drawing/2014/main" id="{266A884C-DC3D-F289-F273-0D65D87A57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275" y="1109662"/>
            <a:ext cx="11601450" cy="4638675"/>
          </a:xfrm>
          <a:prstGeom prst="rect">
            <a:avLst/>
          </a:prstGeom>
        </p:spPr>
      </p:pic>
      <p:sp>
        <p:nvSpPr>
          <p:cNvPr id="6" name="Rectangle 5">
            <a:extLst>
              <a:ext uri="{FF2B5EF4-FFF2-40B4-BE49-F238E27FC236}">
                <a16:creationId xmlns:a16="http://schemas.microsoft.com/office/drawing/2014/main" id="{676E129C-91A3-4649-8944-80F3E9FA766F}"/>
              </a:ext>
            </a:extLst>
          </p:cNvPr>
          <p:cNvSpPr/>
          <p:nvPr/>
        </p:nvSpPr>
        <p:spPr>
          <a:xfrm>
            <a:off x="2348592" y="5819262"/>
            <a:ext cx="7494814" cy="369332"/>
          </a:xfrm>
          <a:prstGeom prst="rect">
            <a:avLst/>
          </a:prstGeom>
          <a:ln>
            <a:noFill/>
          </a:ln>
        </p:spPr>
        <p:txBody>
          <a:bodyPr wrap="square">
            <a:spAutoFit/>
          </a:bodyPr>
          <a:lstStyle/>
          <a:p>
            <a:pPr algn="ctr"/>
            <a:r>
              <a:rPr lang="en-US" b="1" dirty="0"/>
              <a:t>Semiconductors 2017-2019</a:t>
            </a:r>
          </a:p>
        </p:txBody>
      </p:sp>
      <p:sp>
        <p:nvSpPr>
          <p:cNvPr id="7" name="Rectangle 6">
            <a:extLst>
              <a:ext uri="{FF2B5EF4-FFF2-40B4-BE49-F238E27FC236}">
                <a16:creationId xmlns:a16="http://schemas.microsoft.com/office/drawing/2014/main" id="{E48C359E-67E1-436A-AA64-4880B290850A}"/>
              </a:ext>
            </a:extLst>
          </p:cNvPr>
          <p:cNvSpPr/>
          <p:nvPr/>
        </p:nvSpPr>
        <p:spPr>
          <a:xfrm>
            <a:off x="2059099" y="434902"/>
            <a:ext cx="8073800" cy="461665"/>
          </a:xfrm>
          <a:prstGeom prst="rect">
            <a:avLst/>
          </a:prstGeom>
          <a:ln>
            <a:solidFill>
              <a:srgbClr val="FF0000"/>
            </a:solidFill>
          </a:ln>
        </p:spPr>
        <p:txBody>
          <a:bodyPr wrap="square">
            <a:spAutoFit/>
          </a:bodyPr>
          <a:lstStyle/>
          <a:p>
            <a:pPr algn="ctr"/>
            <a:r>
              <a:rPr lang="en-US" sz="2400" dirty="0"/>
              <a:t>Taiwan Semi. Mfg. Co. (TSMC) vs. Intel Corp. (INTC)</a:t>
            </a:r>
          </a:p>
        </p:txBody>
      </p:sp>
      <p:sp>
        <p:nvSpPr>
          <p:cNvPr id="10" name="Oval 9">
            <a:extLst>
              <a:ext uri="{FF2B5EF4-FFF2-40B4-BE49-F238E27FC236}">
                <a16:creationId xmlns:a16="http://schemas.microsoft.com/office/drawing/2014/main" id="{3CA0D409-9F3F-4D42-A4E6-883394D1F871}"/>
              </a:ext>
            </a:extLst>
          </p:cNvPr>
          <p:cNvSpPr/>
          <p:nvPr/>
        </p:nvSpPr>
        <p:spPr>
          <a:xfrm rot="20660425">
            <a:off x="1975787" y="2705725"/>
            <a:ext cx="2384737" cy="9785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TSMC</a:t>
            </a:r>
          </a:p>
          <a:p>
            <a:pPr algn="ctr"/>
            <a:endParaRPr lang="en-US" dirty="0">
              <a:solidFill>
                <a:schemeClr val="tx1"/>
              </a:solidFill>
            </a:endParaRPr>
          </a:p>
          <a:p>
            <a:pPr algn="ctr"/>
            <a:endParaRPr lang="en-US" dirty="0"/>
          </a:p>
        </p:txBody>
      </p:sp>
      <p:sp>
        <p:nvSpPr>
          <p:cNvPr id="13" name="Hexagon 12">
            <a:extLst>
              <a:ext uri="{FF2B5EF4-FFF2-40B4-BE49-F238E27FC236}">
                <a16:creationId xmlns:a16="http://schemas.microsoft.com/office/drawing/2014/main" id="{C43A42B7-99EE-488A-BAFB-04EC251F33E9}"/>
              </a:ext>
            </a:extLst>
          </p:cNvPr>
          <p:cNvSpPr/>
          <p:nvPr/>
        </p:nvSpPr>
        <p:spPr>
          <a:xfrm>
            <a:off x="7057774" y="3125612"/>
            <a:ext cx="2160333" cy="1097591"/>
          </a:xfrm>
          <a:prstGeom prst="hexag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dirty="0">
                <a:solidFill>
                  <a:schemeClr val="tx1"/>
                </a:solidFill>
              </a:rPr>
              <a:t>INTC</a:t>
            </a:r>
          </a:p>
        </p:txBody>
      </p:sp>
      <p:sp>
        <p:nvSpPr>
          <p:cNvPr id="3" name="TextBox 2">
            <a:extLst>
              <a:ext uri="{FF2B5EF4-FFF2-40B4-BE49-F238E27FC236}">
                <a16:creationId xmlns:a16="http://schemas.microsoft.com/office/drawing/2014/main" id="{BC25D21A-EDF3-825A-00B8-A85487D89D97}"/>
              </a:ext>
            </a:extLst>
          </p:cNvPr>
          <p:cNvSpPr txBox="1"/>
          <p:nvPr/>
        </p:nvSpPr>
        <p:spPr>
          <a:xfrm>
            <a:off x="120155" y="6527536"/>
            <a:ext cx="6096000" cy="338554"/>
          </a:xfrm>
          <a:prstGeom prst="rect">
            <a:avLst/>
          </a:prstGeom>
          <a:noFill/>
        </p:spPr>
        <p:txBody>
          <a:bodyPr wrap="square">
            <a:spAutoFit/>
          </a:bodyPr>
          <a:lstStyle/>
          <a:p>
            <a:r>
              <a:rPr lang="en-US" sz="1600" dirty="0"/>
              <a:t>Data source: </a:t>
            </a:r>
            <a:r>
              <a:rPr lang="en-US" sz="1600" dirty="0">
                <a:hlinkClick r:id="rId4"/>
              </a:rPr>
              <a:t>https://www.scdata.ai/project/17055</a:t>
            </a:r>
            <a:r>
              <a:rPr lang="en-US" sz="1600" dirty="0"/>
              <a:t> </a:t>
            </a:r>
          </a:p>
        </p:txBody>
      </p:sp>
    </p:spTree>
    <p:extLst>
      <p:ext uri="{BB962C8B-B14F-4D97-AF65-F5344CB8AC3E}">
        <p14:creationId xmlns:p14="http://schemas.microsoft.com/office/powerpoint/2010/main" val="3852405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Grp="1" noChangeArrowheads="1"/>
          </p:cNvSpPr>
          <p:nvPr>
            <p:ph type="ctrTitle"/>
          </p:nvPr>
        </p:nvSpPr>
        <p:spPr>
          <a:xfrm>
            <a:off x="1001485" y="1494305"/>
            <a:ext cx="10189028" cy="1934695"/>
          </a:xfrm>
        </p:spPr>
        <p:txBody>
          <a:bodyPr/>
          <a:lstStyle/>
          <a:p>
            <a:pPr>
              <a:spcBef>
                <a:spcPts val="1200"/>
              </a:spcBef>
              <a:spcAft>
                <a:spcPts val="1200"/>
              </a:spcAft>
            </a:pPr>
            <a:r>
              <a:rPr lang="en-US" sz="4800" dirty="0">
                <a:solidFill>
                  <a:schemeClr val="tx1"/>
                </a:solidFill>
                <a:latin typeface="Calibri" panose="020F0502020204030204" pitchFamily="34" charset="0"/>
              </a:rPr>
              <a:t>Inventory Analytics</a:t>
            </a:r>
            <a:br>
              <a:rPr lang="en-US" sz="3600" dirty="0">
                <a:solidFill>
                  <a:schemeClr val="tx1"/>
                </a:solidFill>
                <a:latin typeface="Calibri" panose="020F0502020204030204" pitchFamily="34" charset="0"/>
              </a:rPr>
            </a:br>
            <a:r>
              <a:rPr lang="en-US" sz="800" dirty="0">
                <a:solidFill>
                  <a:schemeClr val="tx1"/>
                </a:solidFill>
                <a:latin typeface="Calibri" panose="020F0502020204030204" pitchFamily="34" charset="0"/>
              </a:rPr>
              <a:t>  </a:t>
            </a:r>
            <a:br>
              <a:rPr lang="en-US" sz="3200" dirty="0">
                <a:solidFill>
                  <a:schemeClr val="tx1"/>
                </a:solidFill>
                <a:latin typeface="Calibri" panose="020F0502020204030204" pitchFamily="34" charset="0"/>
              </a:rPr>
            </a:br>
            <a:r>
              <a:rPr lang="en-US" sz="2800" dirty="0">
                <a:solidFill>
                  <a:schemeClr val="bg1">
                    <a:lumMod val="50000"/>
                  </a:schemeClr>
                </a:solidFill>
                <a:latin typeface="Calibri" panose="020F0502020204030204" pitchFamily="34" charset="0"/>
              </a:rPr>
              <a:t>from Problem Solving to Problem Discovery</a:t>
            </a:r>
          </a:p>
        </p:txBody>
      </p:sp>
      <p:sp>
        <p:nvSpPr>
          <p:cNvPr id="2051" name="Rectangle 3"/>
          <p:cNvSpPr>
            <a:spLocks noGrp="1" noChangeArrowheads="1"/>
          </p:cNvSpPr>
          <p:nvPr>
            <p:ph type="subTitle" idx="1"/>
          </p:nvPr>
        </p:nvSpPr>
        <p:spPr>
          <a:xfrm>
            <a:off x="1804961" y="3840140"/>
            <a:ext cx="8582077" cy="2064714"/>
          </a:xfrm>
        </p:spPr>
        <p:txBody>
          <a:bodyPr/>
          <a:lstStyle/>
          <a:p>
            <a:r>
              <a:rPr lang="en-US" b="1" dirty="0">
                <a:solidFill>
                  <a:schemeClr val="tx1"/>
                </a:solidFill>
                <a:latin typeface="Calibri" panose="020F0502020204030204" pitchFamily="34" charset="0"/>
              </a:rPr>
              <a:t>Yao Zhao</a:t>
            </a:r>
          </a:p>
          <a:p>
            <a:r>
              <a:rPr lang="en-US" dirty="0">
                <a:solidFill>
                  <a:schemeClr val="tx1"/>
                </a:solidFill>
                <a:latin typeface="Calibri" panose="020F0502020204030204" pitchFamily="34" charset="0"/>
              </a:rPr>
              <a:t>Professor @ Rutgers Business School</a:t>
            </a:r>
          </a:p>
          <a:p>
            <a:r>
              <a:rPr lang="en-US" dirty="0">
                <a:solidFill>
                  <a:schemeClr val="tx1"/>
                </a:solidFill>
                <a:latin typeface="Calibri" panose="020F0502020204030204" pitchFamily="34" charset="0"/>
              </a:rPr>
              <a:t>Co-director @ Rutgers Supply Chain Analytics Lab</a:t>
            </a:r>
          </a:p>
          <a:p>
            <a:r>
              <a:rPr lang="en-US" dirty="0">
                <a:solidFill>
                  <a:schemeClr val="tx1"/>
                </a:solidFill>
                <a:latin typeface="Calibri" panose="020F0502020204030204" pitchFamily="34" charset="0"/>
                <a:hlinkClick r:id="rId3"/>
              </a:rPr>
              <a:t>https://yzhao12345.github.io/</a:t>
            </a:r>
            <a:r>
              <a:rPr lang="en-US" b="1" dirty="0">
                <a:solidFill>
                  <a:schemeClr val="tx1"/>
                </a:solidFill>
                <a:latin typeface="Calibri" panose="020F0502020204030204" pitchFamily="34" charset="0"/>
              </a:rPr>
              <a:t> </a:t>
            </a:r>
            <a:endParaRPr lang="en-US" dirty="0">
              <a:solidFill>
                <a:schemeClr val="tx1"/>
              </a:solidFill>
              <a:latin typeface="Calibri" panose="020F0502020204030204" pitchFamily="34" charset="0"/>
            </a:endParaRPr>
          </a:p>
        </p:txBody>
      </p:sp>
      <p:sp>
        <p:nvSpPr>
          <p:cNvPr id="2" name="TextBox 1">
            <a:extLst>
              <a:ext uri="{FF2B5EF4-FFF2-40B4-BE49-F238E27FC236}">
                <a16:creationId xmlns:a16="http://schemas.microsoft.com/office/drawing/2014/main" id="{CA0693A1-4383-67C8-FF1F-1887461A0AAD}"/>
              </a:ext>
            </a:extLst>
          </p:cNvPr>
          <p:cNvSpPr txBox="1"/>
          <p:nvPr/>
        </p:nvSpPr>
        <p:spPr>
          <a:xfrm>
            <a:off x="2075542" y="6488668"/>
            <a:ext cx="8040913"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Instructors are free to use and modify the content of these slides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09803"/>
            <a:ext cx="11130643" cy="808037"/>
          </a:xfrm>
        </p:spPr>
        <p:txBody>
          <a:bodyPr/>
          <a:lstStyle/>
          <a:p>
            <a:r>
              <a:rPr lang="en-US" dirty="0"/>
              <a:t>From Model-Driven to Data-Driven</a:t>
            </a:r>
          </a:p>
        </p:txBody>
      </p:sp>
      <p:sp>
        <p:nvSpPr>
          <p:cNvPr id="3" name="Content Placeholder 2"/>
          <p:cNvSpPr>
            <a:spLocks noGrp="1"/>
          </p:cNvSpPr>
          <p:nvPr>
            <p:ph sz="half" idx="1"/>
          </p:nvPr>
        </p:nvSpPr>
        <p:spPr/>
        <p:txBody>
          <a:bodyPr/>
          <a:lstStyle/>
          <a:p>
            <a:r>
              <a:rPr lang="en-US" dirty="0"/>
              <a:t>Solve inventory problems</a:t>
            </a:r>
          </a:p>
          <a:p>
            <a:pPr lvl="1"/>
            <a:r>
              <a:rPr lang="en-US" dirty="0"/>
              <a:t>EOQ models</a:t>
            </a:r>
          </a:p>
          <a:p>
            <a:pPr lvl="1"/>
            <a:r>
              <a:rPr lang="en-US" dirty="0"/>
              <a:t>Newsboy models</a:t>
            </a:r>
          </a:p>
          <a:p>
            <a:pPr lvl="1"/>
            <a:r>
              <a:rPr lang="en-US" dirty="0"/>
              <a:t>(R,Q) models</a:t>
            </a:r>
          </a:p>
          <a:p>
            <a:pPr lvl="1"/>
            <a:r>
              <a:rPr lang="en-US" dirty="0"/>
              <a:t>…</a:t>
            </a:r>
          </a:p>
          <a:p>
            <a:endParaRPr lang="en-US" dirty="0"/>
          </a:p>
        </p:txBody>
      </p:sp>
      <p:sp>
        <p:nvSpPr>
          <p:cNvPr id="4" name="Content Placeholder 3"/>
          <p:cNvSpPr>
            <a:spLocks noGrp="1"/>
          </p:cNvSpPr>
          <p:nvPr>
            <p:ph sz="half" idx="2"/>
          </p:nvPr>
        </p:nvSpPr>
        <p:spPr>
          <a:xfrm>
            <a:off x="5659820" y="1866900"/>
            <a:ext cx="6096000" cy="4344988"/>
          </a:xfrm>
        </p:spPr>
        <p:txBody>
          <a:bodyPr/>
          <a:lstStyle/>
          <a:p>
            <a:r>
              <a:rPr lang="en-US" dirty="0"/>
              <a:t>Discover inventory problems</a:t>
            </a:r>
          </a:p>
          <a:p>
            <a:pPr lvl="1"/>
            <a:r>
              <a:rPr lang="en-US" dirty="0"/>
              <a:t>For which industries is inventory important?</a:t>
            </a:r>
          </a:p>
          <a:p>
            <a:pPr lvl="1"/>
            <a:r>
              <a:rPr lang="en-US" dirty="0"/>
              <a:t>How may inventory affect companies’ financial performance?</a:t>
            </a:r>
          </a:p>
          <a:p>
            <a:pPr lvl="1"/>
            <a:r>
              <a:rPr lang="en-US" dirty="0"/>
              <a:t>How do I know if I have an inventory problem?</a:t>
            </a:r>
          </a:p>
          <a:p>
            <a:pPr lvl="1"/>
            <a:endParaRPr lang="en-US" dirty="0"/>
          </a:p>
        </p:txBody>
      </p:sp>
      <p:grpSp>
        <p:nvGrpSpPr>
          <p:cNvPr id="8" name="Group 7">
            <a:extLst>
              <a:ext uri="{FF2B5EF4-FFF2-40B4-BE49-F238E27FC236}">
                <a16:creationId xmlns:a16="http://schemas.microsoft.com/office/drawing/2014/main" id="{C1F471FE-FBE1-4F83-AE27-9E8290953DEF}"/>
              </a:ext>
            </a:extLst>
          </p:cNvPr>
          <p:cNvGrpSpPr/>
          <p:nvPr/>
        </p:nvGrpSpPr>
        <p:grpSpPr>
          <a:xfrm>
            <a:off x="1839310" y="4366984"/>
            <a:ext cx="2590800" cy="2491016"/>
            <a:chOff x="1394457" y="3671885"/>
            <a:chExt cx="2590800" cy="2491016"/>
          </a:xfrm>
        </p:grpSpPr>
        <p:pic>
          <p:nvPicPr>
            <p:cNvPr id="5" name="Picture 4">
              <a:extLst>
                <a:ext uri="{FF2B5EF4-FFF2-40B4-BE49-F238E27FC236}">
                  <a16:creationId xmlns:a16="http://schemas.microsoft.com/office/drawing/2014/main" id="{7E9EB433-0522-4300-8B19-0B3D48EB9C21}"/>
                </a:ext>
              </a:extLst>
            </p:cNvPr>
            <p:cNvPicPr>
              <a:picLocks noChangeAspect="1"/>
            </p:cNvPicPr>
            <p:nvPr/>
          </p:nvPicPr>
          <p:blipFill>
            <a:blip r:embed="rId3"/>
            <a:stretch>
              <a:fillRect/>
            </a:stretch>
          </p:blipFill>
          <p:spPr>
            <a:xfrm>
              <a:off x="1729740" y="3671885"/>
              <a:ext cx="2057400" cy="2219325"/>
            </a:xfrm>
            <a:prstGeom prst="rect">
              <a:avLst/>
            </a:prstGeom>
          </p:spPr>
        </p:pic>
        <p:sp>
          <p:nvSpPr>
            <p:cNvPr id="7" name="Rectangle 6">
              <a:extLst>
                <a:ext uri="{FF2B5EF4-FFF2-40B4-BE49-F238E27FC236}">
                  <a16:creationId xmlns:a16="http://schemas.microsoft.com/office/drawing/2014/main" id="{85DF975E-0297-4879-A584-9D843858E728}"/>
                </a:ext>
              </a:extLst>
            </p:cNvPr>
            <p:cNvSpPr/>
            <p:nvPr/>
          </p:nvSpPr>
          <p:spPr>
            <a:xfrm>
              <a:off x="1394457" y="5681253"/>
              <a:ext cx="2590800" cy="481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grpSp>
      <p:pic>
        <p:nvPicPr>
          <p:cNvPr id="9" name="Picture 8">
            <a:extLst>
              <a:ext uri="{FF2B5EF4-FFF2-40B4-BE49-F238E27FC236}">
                <a16:creationId xmlns:a16="http://schemas.microsoft.com/office/drawing/2014/main" id="{D1C9DD9F-E47C-4FCE-B1C9-8FEDEF40AB16}"/>
              </a:ext>
            </a:extLst>
          </p:cNvPr>
          <p:cNvPicPr>
            <a:picLocks noChangeAspect="1"/>
          </p:cNvPicPr>
          <p:nvPr/>
        </p:nvPicPr>
        <p:blipFill>
          <a:blip r:embed="rId4"/>
          <a:stretch>
            <a:fillRect/>
          </a:stretch>
        </p:blipFill>
        <p:spPr>
          <a:xfrm>
            <a:off x="7944332" y="4731931"/>
            <a:ext cx="2073075" cy="1743075"/>
          </a:xfrm>
          <a:prstGeom prst="rect">
            <a:avLst/>
          </a:prstGeom>
        </p:spPr>
      </p:pic>
    </p:spTree>
    <p:extLst>
      <p:ext uri="{BB962C8B-B14F-4D97-AF65-F5344CB8AC3E}">
        <p14:creationId xmlns:p14="http://schemas.microsoft.com/office/powerpoint/2010/main" val="40868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973808-2459-3197-44E0-6EA8FA0AEADD}"/>
              </a:ext>
            </a:extLst>
          </p:cNvPr>
          <p:cNvSpPr>
            <a:spLocks noGrp="1"/>
          </p:cNvSpPr>
          <p:nvPr>
            <p:ph type="title"/>
          </p:nvPr>
        </p:nvSpPr>
        <p:spPr>
          <a:xfrm>
            <a:off x="963084" y="4406901"/>
            <a:ext cx="8560478" cy="1362075"/>
          </a:xfrm>
        </p:spPr>
        <p:txBody>
          <a:bodyPr/>
          <a:lstStyle/>
          <a:p>
            <a:r>
              <a:rPr lang="en-US" dirty="0"/>
              <a:t>For which industries is inventory important?</a:t>
            </a:r>
          </a:p>
        </p:txBody>
      </p:sp>
      <p:sp>
        <p:nvSpPr>
          <p:cNvPr id="6" name="Text Placeholder 5">
            <a:extLst>
              <a:ext uri="{FF2B5EF4-FFF2-40B4-BE49-F238E27FC236}">
                <a16:creationId xmlns:a16="http://schemas.microsoft.com/office/drawing/2014/main" id="{E255E003-BD32-0D34-3A20-83F1B5EB834F}"/>
              </a:ext>
            </a:extLst>
          </p:cNvPr>
          <p:cNvSpPr>
            <a:spLocks noGrp="1"/>
          </p:cNvSpPr>
          <p:nvPr>
            <p:ph type="body" idx="1"/>
          </p:nvPr>
        </p:nvSpPr>
        <p:spPr/>
        <p:txBody>
          <a:bodyPr/>
          <a:lstStyle/>
          <a:p>
            <a:r>
              <a:rPr lang="en-US" dirty="0"/>
              <a:t>Inventory distribution by country, industry, over time, along supply chains.</a:t>
            </a:r>
          </a:p>
          <a:p>
            <a:endParaRPr lang="en-US" dirty="0"/>
          </a:p>
        </p:txBody>
      </p:sp>
      <p:pic>
        <p:nvPicPr>
          <p:cNvPr id="2" name="Picture 1">
            <a:extLst>
              <a:ext uri="{FF2B5EF4-FFF2-40B4-BE49-F238E27FC236}">
                <a16:creationId xmlns:a16="http://schemas.microsoft.com/office/drawing/2014/main" id="{2BE2B032-E7C6-7642-E286-9F76A9C634C6}"/>
              </a:ext>
            </a:extLst>
          </p:cNvPr>
          <p:cNvPicPr>
            <a:picLocks noChangeAspect="1"/>
          </p:cNvPicPr>
          <p:nvPr/>
        </p:nvPicPr>
        <p:blipFill>
          <a:blip r:embed="rId3"/>
          <a:stretch>
            <a:fillRect/>
          </a:stretch>
        </p:blipFill>
        <p:spPr>
          <a:xfrm>
            <a:off x="9523562" y="3898"/>
            <a:ext cx="2668438" cy="6854102"/>
          </a:xfrm>
          <a:prstGeom prst="rect">
            <a:avLst/>
          </a:prstGeom>
        </p:spPr>
      </p:pic>
    </p:spTree>
    <p:extLst>
      <p:ext uri="{BB962C8B-B14F-4D97-AF65-F5344CB8AC3E}">
        <p14:creationId xmlns:p14="http://schemas.microsoft.com/office/powerpoint/2010/main" val="3100773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Inventory Importance</a:t>
            </a:r>
          </a:p>
        </p:txBody>
      </p:sp>
      <p:sp>
        <p:nvSpPr>
          <p:cNvPr id="7" name="Content Placeholder 6"/>
          <p:cNvSpPr>
            <a:spLocks noGrp="1"/>
          </p:cNvSpPr>
          <p:nvPr>
            <p:ph idx="1"/>
          </p:nvPr>
        </p:nvSpPr>
        <p:spPr/>
        <p:txBody>
          <a:bodyPr/>
          <a:lstStyle/>
          <a:p>
            <a:pPr>
              <a:spcBef>
                <a:spcPts val="1200"/>
              </a:spcBef>
              <a:spcAft>
                <a:spcPts val="600"/>
              </a:spcAft>
            </a:pPr>
            <a:r>
              <a:rPr lang="en-US" dirty="0"/>
              <a:t>A $4.0B sports retailer may hold $1.0B of inventory. A $45B pharmacy chain may invest $8.5B in inventory.</a:t>
            </a:r>
          </a:p>
          <a:p>
            <a:pPr>
              <a:spcBef>
                <a:spcPts val="1200"/>
              </a:spcBef>
              <a:spcAft>
                <a:spcPts val="600"/>
              </a:spcAft>
            </a:pPr>
            <a:r>
              <a:rPr lang="en-US" dirty="0"/>
              <a:t>SP500 retailing companies typically have 25-40% of their total assets in inventory.</a:t>
            </a:r>
          </a:p>
          <a:p>
            <a:pPr>
              <a:spcBef>
                <a:spcPts val="1200"/>
              </a:spcBef>
              <a:spcAft>
                <a:spcPts val="600"/>
              </a:spcAft>
            </a:pPr>
            <a:r>
              <a:rPr lang="en-US" dirty="0"/>
              <a:t>Other countries? </a:t>
            </a:r>
          </a:p>
          <a:p>
            <a:pPr>
              <a:spcBef>
                <a:spcPts val="1200"/>
              </a:spcBef>
              <a:spcAft>
                <a:spcPts val="600"/>
              </a:spcAft>
            </a:pPr>
            <a:r>
              <a:rPr lang="en-US" dirty="0"/>
              <a:t>Other industries? </a:t>
            </a:r>
          </a:p>
          <a:p>
            <a:pPr>
              <a:spcBef>
                <a:spcPts val="1200"/>
              </a:spcBef>
              <a:spcAft>
                <a:spcPts val="600"/>
              </a:spcAft>
            </a:pPr>
            <a:r>
              <a:rPr lang="en-US" dirty="0"/>
              <a:t>Other years?</a:t>
            </a:r>
          </a:p>
          <a:p>
            <a:pPr>
              <a:spcBef>
                <a:spcPts val="1200"/>
              </a:spcBef>
              <a:spcAft>
                <a:spcPts val="600"/>
              </a:spcAft>
            </a:pPr>
            <a:r>
              <a:rPr lang="en-US" dirty="0"/>
              <a:t>Other supply chain segments?</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7723" y="4180844"/>
            <a:ext cx="3121934" cy="1710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4589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5484033C-5D9A-6A2F-FA5F-54B36AAD5E7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0650" y="934292"/>
            <a:ext cx="11950700" cy="4989416"/>
          </a:xfrm>
          <a:noFill/>
        </p:spPr>
      </p:pic>
      <p:sp>
        <p:nvSpPr>
          <p:cNvPr id="6" name="TextBox 5">
            <a:extLst>
              <a:ext uri="{FF2B5EF4-FFF2-40B4-BE49-F238E27FC236}">
                <a16:creationId xmlns:a16="http://schemas.microsoft.com/office/drawing/2014/main" id="{1388EA4E-6633-1817-62AA-103A8668FFC1}"/>
              </a:ext>
            </a:extLst>
          </p:cNvPr>
          <p:cNvSpPr txBox="1"/>
          <p:nvPr/>
        </p:nvSpPr>
        <p:spPr>
          <a:xfrm>
            <a:off x="2563586" y="234777"/>
            <a:ext cx="6979920" cy="369332"/>
          </a:xfrm>
          <a:prstGeom prst="rect">
            <a:avLst/>
          </a:prstGeom>
          <a:noFill/>
          <a:ln>
            <a:solidFill>
              <a:srgbClr val="FF000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For which countries is inventory important?</a:t>
            </a:r>
          </a:p>
        </p:txBody>
      </p:sp>
      <p:sp>
        <p:nvSpPr>
          <p:cNvPr id="3" name="TextBox 2">
            <a:extLst>
              <a:ext uri="{FF2B5EF4-FFF2-40B4-BE49-F238E27FC236}">
                <a16:creationId xmlns:a16="http://schemas.microsoft.com/office/drawing/2014/main" id="{4784C06B-55D0-E7A5-6E69-33C6852B5DB1}"/>
              </a:ext>
            </a:extLst>
          </p:cNvPr>
          <p:cNvSpPr txBox="1"/>
          <p:nvPr/>
        </p:nvSpPr>
        <p:spPr>
          <a:xfrm>
            <a:off x="3046563" y="5954333"/>
            <a:ext cx="6098874"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2021 reporting year: 7/2021-7/2022</a:t>
            </a:r>
          </a:p>
        </p:txBody>
      </p:sp>
      <p:sp>
        <p:nvSpPr>
          <p:cNvPr id="4" name="TextBox 3">
            <a:extLst>
              <a:ext uri="{FF2B5EF4-FFF2-40B4-BE49-F238E27FC236}">
                <a16:creationId xmlns:a16="http://schemas.microsoft.com/office/drawing/2014/main" id="{93246768-6D64-92EF-ECBB-8655109E688B}"/>
              </a:ext>
            </a:extLst>
          </p:cNvPr>
          <p:cNvSpPr txBox="1"/>
          <p:nvPr/>
        </p:nvSpPr>
        <p:spPr>
          <a:xfrm>
            <a:off x="120650" y="6488668"/>
            <a:ext cx="6093372"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Data source: </a:t>
            </a:r>
            <a:r>
              <a:rPr kumimoji="0" lang="en-US" sz="1600" b="0" i="0" u="none" strike="noStrike" kern="1200" cap="none" spc="0" normalizeH="0" baseline="0" noProof="0" dirty="0">
                <a:ln>
                  <a:noFill/>
                </a:ln>
                <a:solidFill>
                  <a:srgbClr val="000000"/>
                </a:solidFill>
                <a:effectLst/>
                <a:uLnTx/>
                <a:uFillTx/>
                <a:latin typeface="Arial" charset="0"/>
                <a:ea typeface="+mn-ea"/>
                <a:cs typeface="+mn-cs"/>
                <a:hlinkClick r:id="rId4"/>
              </a:rPr>
              <a:t>https://www.scdata.ai/project/30268</a:t>
            </a:r>
            <a:r>
              <a:rPr kumimoji="0" lang="en-US" sz="1600" b="0" i="0" u="none" strike="noStrike" kern="1200" cap="none" spc="0" normalizeH="0" baseline="0" noProof="0" dirty="0">
                <a:ln>
                  <a:noFill/>
                </a:ln>
                <a:solidFill>
                  <a:srgbClr val="000000"/>
                </a:solidFill>
                <a:effectLst/>
                <a:uLnTx/>
                <a:uFillTx/>
                <a:latin typeface="Arial" charset="0"/>
                <a:ea typeface="+mn-ea"/>
                <a:cs typeface="+mn-cs"/>
              </a:rPr>
              <a:t> </a:t>
            </a:r>
          </a:p>
        </p:txBody>
      </p:sp>
    </p:spTree>
    <p:extLst>
      <p:ext uri="{BB962C8B-B14F-4D97-AF65-F5344CB8AC3E}">
        <p14:creationId xmlns:p14="http://schemas.microsoft.com/office/powerpoint/2010/main" val="628783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bar chart&#10;&#10;Description automatically generated">
            <a:extLst>
              <a:ext uri="{FF2B5EF4-FFF2-40B4-BE49-F238E27FC236}">
                <a16:creationId xmlns:a16="http://schemas.microsoft.com/office/drawing/2014/main" id="{66D90329-4C55-6B69-45CE-D1A40079506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0650" y="934292"/>
            <a:ext cx="11950700" cy="4989416"/>
          </a:xfrm>
          <a:noFill/>
        </p:spPr>
      </p:pic>
      <p:sp>
        <p:nvSpPr>
          <p:cNvPr id="6" name="TextBox 5">
            <a:extLst>
              <a:ext uri="{FF2B5EF4-FFF2-40B4-BE49-F238E27FC236}">
                <a16:creationId xmlns:a16="http://schemas.microsoft.com/office/drawing/2014/main" id="{04C359DE-BF76-E8E9-4825-FF3C6DEC253F}"/>
              </a:ext>
            </a:extLst>
          </p:cNvPr>
          <p:cNvSpPr txBox="1"/>
          <p:nvPr/>
        </p:nvSpPr>
        <p:spPr>
          <a:xfrm>
            <a:off x="2563586" y="234777"/>
            <a:ext cx="6979920" cy="369332"/>
          </a:xfrm>
          <a:prstGeom prst="rect">
            <a:avLst/>
          </a:prstGeom>
          <a:noFill/>
          <a:ln>
            <a:solidFill>
              <a:srgbClr val="FF000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For which countries is inventory important?</a:t>
            </a:r>
          </a:p>
        </p:txBody>
      </p:sp>
      <p:sp>
        <p:nvSpPr>
          <p:cNvPr id="2" name="TextBox 1">
            <a:extLst>
              <a:ext uri="{FF2B5EF4-FFF2-40B4-BE49-F238E27FC236}">
                <a16:creationId xmlns:a16="http://schemas.microsoft.com/office/drawing/2014/main" id="{DAE2B9F6-C9C8-2746-7C11-D9493E81C3D5}"/>
              </a:ext>
            </a:extLst>
          </p:cNvPr>
          <p:cNvSpPr txBox="1"/>
          <p:nvPr/>
        </p:nvSpPr>
        <p:spPr>
          <a:xfrm>
            <a:off x="120650" y="6488668"/>
            <a:ext cx="6093372"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Data source: </a:t>
            </a:r>
            <a:r>
              <a:rPr kumimoji="0" lang="en-US" sz="1600" b="0" i="0" u="none" strike="noStrike" kern="1200" cap="none" spc="0" normalizeH="0" baseline="0" noProof="0" dirty="0">
                <a:ln>
                  <a:noFill/>
                </a:ln>
                <a:solidFill>
                  <a:srgbClr val="000000"/>
                </a:solidFill>
                <a:effectLst/>
                <a:uLnTx/>
                <a:uFillTx/>
                <a:latin typeface="Arial" charset="0"/>
                <a:ea typeface="+mn-ea"/>
                <a:cs typeface="+mn-cs"/>
                <a:hlinkClick r:id="rId4"/>
              </a:rPr>
              <a:t>https://www.scdata.ai/project/30268</a:t>
            </a:r>
            <a:r>
              <a:rPr kumimoji="0" lang="en-US" sz="1600"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3" name="Arrow: Down 2">
            <a:extLst>
              <a:ext uri="{FF2B5EF4-FFF2-40B4-BE49-F238E27FC236}">
                <a16:creationId xmlns:a16="http://schemas.microsoft.com/office/drawing/2014/main" id="{7780771F-2CE1-5387-BB44-BE7D5DEF4219}"/>
              </a:ext>
            </a:extLst>
          </p:cNvPr>
          <p:cNvSpPr/>
          <p:nvPr/>
        </p:nvSpPr>
        <p:spPr>
          <a:xfrm>
            <a:off x="2695904" y="3429000"/>
            <a:ext cx="204952" cy="323193"/>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4" name="Arrow: Down 3">
            <a:extLst>
              <a:ext uri="{FF2B5EF4-FFF2-40B4-BE49-F238E27FC236}">
                <a16:creationId xmlns:a16="http://schemas.microsoft.com/office/drawing/2014/main" id="{223696A1-0D6A-095C-EDD8-B4E748CD2899}"/>
              </a:ext>
            </a:extLst>
          </p:cNvPr>
          <p:cNvSpPr/>
          <p:nvPr/>
        </p:nvSpPr>
        <p:spPr>
          <a:xfrm>
            <a:off x="1713188" y="964314"/>
            <a:ext cx="204952" cy="323193"/>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7" name="Arrow: Down 6">
            <a:extLst>
              <a:ext uri="{FF2B5EF4-FFF2-40B4-BE49-F238E27FC236}">
                <a16:creationId xmlns:a16="http://schemas.microsoft.com/office/drawing/2014/main" id="{F1C893B0-DEB0-1191-5EEE-A48E80F8BE0E}"/>
              </a:ext>
            </a:extLst>
          </p:cNvPr>
          <p:cNvSpPr/>
          <p:nvPr/>
        </p:nvSpPr>
        <p:spPr>
          <a:xfrm>
            <a:off x="3668116" y="3944010"/>
            <a:ext cx="204952" cy="323193"/>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4139343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4E05A717-DCD0-A139-0F16-319002D4F7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161" y="12372"/>
            <a:ext cx="10873677" cy="6707128"/>
          </a:xfrm>
          <a:prstGeom prst="rect">
            <a:avLst/>
          </a:prstGeom>
        </p:spPr>
      </p:pic>
      <p:sp>
        <p:nvSpPr>
          <p:cNvPr id="10" name="&quot;Not Allowed&quot; Symbol 9">
            <a:extLst>
              <a:ext uri="{FF2B5EF4-FFF2-40B4-BE49-F238E27FC236}">
                <a16:creationId xmlns:a16="http://schemas.microsoft.com/office/drawing/2014/main" id="{C5441390-B5F5-4CC5-AB76-BBCD0A6DFEE6}"/>
              </a:ext>
            </a:extLst>
          </p:cNvPr>
          <p:cNvSpPr/>
          <p:nvPr/>
        </p:nvSpPr>
        <p:spPr>
          <a:xfrm>
            <a:off x="8386915" y="4173023"/>
            <a:ext cx="274320" cy="281940"/>
          </a:xfrm>
          <a:prstGeom prst="noSmoking">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1" name="&quot;Not Allowed&quot; Symbol 10">
            <a:extLst>
              <a:ext uri="{FF2B5EF4-FFF2-40B4-BE49-F238E27FC236}">
                <a16:creationId xmlns:a16="http://schemas.microsoft.com/office/drawing/2014/main" id="{31C04160-FF50-40DC-AED4-CF38E4F6BB72}"/>
              </a:ext>
            </a:extLst>
          </p:cNvPr>
          <p:cNvSpPr/>
          <p:nvPr/>
        </p:nvSpPr>
        <p:spPr>
          <a:xfrm>
            <a:off x="8386915" y="4600538"/>
            <a:ext cx="274320" cy="281940"/>
          </a:xfrm>
          <a:prstGeom prst="noSmoking">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2" name="&quot;Not Allowed&quot; Symbol 11">
            <a:extLst>
              <a:ext uri="{FF2B5EF4-FFF2-40B4-BE49-F238E27FC236}">
                <a16:creationId xmlns:a16="http://schemas.microsoft.com/office/drawing/2014/main" id="{A20A9933-5327-4716-B478-25AAB888864D}"/>
              </a:ext>
            </a:extLst>
          </p:cNvPr>
          <p:cNvSpPr/>
          <p:nvPr/>
        </p:nvSpPr>
        <p:spPr>
          <a:xfrm>
            <a:off x="8386915" y="6168743"/>
            <a:ext cx="274320" cy="281940"/>
          </a:xfrm>
          <a:prstGeom prst="noSmoking">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3" name="Lightning Bolt 12">
            <a:extLst>
              <a:ext uri="{FF2B5EF4-FFF2-40B4-BE49-F238E27FC236}">
                <a16:creationId xmlns:a16="http://schemas.microsoft.com/office/drawing/2014/main" id="{D8D34AA6-6940-42E0-8779-7BC282F31C94}"/>
              </a:ext>
            </a:extLst>
          </p:cNvPr>
          <p:cNvSpPr/>
          <p:nvPr/>
        </p:nvSpPr>
        <p:spPr>
          <a:xfrm>
            <a:off x="8372170" y="2618158"/>
            <a:ext cx="274320" cy="281940"/>
          </a:xfrm>
          <a:prstGeom prst="lightningBol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14" name="Lightning Bolt 13">
            <a:extLst>
              <a:ext uri="{FF2B5EF4-FFF2-40B4-BE49-F238E27FC236}">
                <a16:creationId xmlns:a16="http://schemas.microsoft.com/office/drawing/2014/main" id="{63AAA12C-7078-4CC9-8639-333CB8EBD506}"/>
              </a:ext>
            </a:extLst>
          </p:cNvPr>
          <p:cNvSpPr/>
          <p:nvPr/>
        </p:nvSpPr>
        <p:spPr>
          <a:xfrm>
            <a:off x="8356930" y="2183262"/>
            <a:ext cx="274320" cy="281940"/>
          </a:xfrm>
          <a:prstGeom prst="lightningBol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15" name="Lightning Bolt 14">
            <a:extLst>
              <a:ext uri="{FF2B5EF4-FFF2-40B4-BE49-F238E27FC236}">
                <a16:creationId xmlns:a16="http://schemas.microsoft.com/office/drawing/2014/main" id="{06E155CE-A241-4BA6-999A-60188927C922}"/>
              </a:ext>
            </a:extLst>
          </p:cNvPr>
          <p:cNvSpPr/>
          <p:nvPr/>
        </p:nvSpPr>
        <p:spPr>
          <a:xfrm>
            <a:off x="8356930" y="1733619"/>
            <a:ext cx="274320" cy="281940"/>
          </a:xfrm>
          <a:prstGeom prst="lightningBol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18" name="Lightning Bolt 17">
            <a:extLst>
              <a:ext uri="{FF2B5EF4-FFF2-40B4-BE49-F238E27FC236}">
                <a16:creationId xmlns:a16="http://schemas.microsoft.com/office/drawing/2014/main" id="{6BFB21F6-A9E9-4E1F-9338-C732CADAD3A4}"/>
              </a:ext>
            </a:extLst>
          </p:cNvPr>
          <p:cNvSpPr/>
          <p:nvPr/>
        </p:nvSpPr>
        <p:spPr>
          <a:xfrm>
            <a:off x="8371189" y="1256354"/>
            <a:ext cx="274320" cy="281940"/>
          </a:xfrm>
          <a:prstGeom prst="lightningBol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pic>
        <p:nvPicPr>
          <p:cNvPr id="3" name="Picture 2">
            <a:extLst>
              <a:ext uri="{FF2B5EF4-FFF2-40B4-BE49-F238E27FC236}">
                <a16:creationId xmlns:a16="http://schemas.microsoft.com/office/drawing/2014/main" id="{C8F9E0F4-7B70-79A1-278E-BE04C9965AC9}"/>
              </a:ext>
            </a:extLst>
          </p:cNvPr>
          <p:cNvPicPr>
            <a:picLocks noChangeAspect="1"/>
          </p:cNvPicPr>
          <p:nvPr/>
        </p:nvPicPr>
        <p:blipFill>
          <a:blip r:embed="rId4"/>
          <a:stretch>
            <a:fillRect/>
          </a:stretch>
        </p:blipFill>
        <p:spPr>
          <a:xfrm>
            <a:off x="5754816" y="1713630"/>
            <a:ext cx="298730" cy="310923"/>
          </a:xfrm>
          <a:prstGeom prst="rect">
            <a:avLst/>
          </a:prstGeom>
        </p:spPr>
      </p:pic>
      <p:sp>
        <p:nvSpPr>
          <p:cNvPr id="6" name="Lightning Bolt 5">
            <a:extLst>
              <a:ext uri="{FF2B5EF4-FFF2-40B4-BE49-F238E27FC236}">
                <a16:creationId xmlns:a16="http://schemas.microsoft.com/office/drawing/2014/main" id="{44AA0499-BBDF-0E3C-1E93-33892D4B3C4B}"/>
              </a:ext>
            </a:extLst>
          </p:cNvPr>
          <p:cNvSpPr/>
          <p:nvPr/>
        </p:nvSpPr>
        <p:spPr>
          <a:xfrm>
            <a:off x="8376109" y="5095853"/>
            <a:ext cx="274320" cy="281940"/>
          </a:xfrm>
          <a:prstGeom prst="lightningBol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8" name="TextBox 7">
            <a:extLst>
              <a:ext uri="{FF2B5EF4-FFF2-40B4-BE49-F238E27FC236}">
                <a16:creationId xmlns:a16="http://schemas.microsoft.com/office/drawing/2014/main" id="{B6BB8CE0-22C2-A366-3A7E-53C8E4BD22D6}"/>
              </a:ext>
            </a:extLst>
          </p:cNvPr>
          <p:cNvSpPr txBox="1"/>
          <p:nvPr/>
        </p:nvSpPr>
        <p:spPr>
          <a:xfrm>
            <a:off x="7776275" y="6948"/>
            <a:ext cx="2390613"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United States 2021</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Star: 5 Points 1">
            <a:extLst>
              <a:ext uri="{FF2B5EF4-FFF2-40B4-BE49-F238E27FC236}">
                <a16:creationId xmlns:a16="http://schemas.microsoft.com/office/drawing/2014/main" id="{7EE39478-DC7D-6306-D36C-AD7C6F408545}"/>
              </a:ext>
            </a:extLst>
          </p:cNvPr>
          <p:cNvSpPr/>
          <p:nvPr/>
        </p:nvSpPr>
        <p:spPr>
          <a:xfrm>
            <a:off x="8386915" y="3596698"/>
            <a:ext cx="258594" cy="237261"/>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4" name="TextBox 3">
            <a:extLst>
              <a:ext uri="{FF2B5EF4-FFF2-40B4-BE49-F238E27FC236}">
                <a16:creationId xmlns:a16="http://schemas.microsoft.com/office/drawing/2014/main" id="{E99A9A23-5BB0-2E4E-0149-12E5AD4F834A}"/>
              </a:ext>
            </a:extLst>
          </p:cNvPr>
          <p:cNvSpPr txBox="1"/>
          <p:nvPr/>
        </p:nvSpPr>
        <p:spPr>
          <a:xfrm>
            <a:off x="104884" y="6520200"/>
            <a:ext cx="6093372"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Data source: </a:t>
            </a:r>
            <a:r>
              <a:rPr kumimoji="0" lang="en-US" sz="1600" b="0" i="0" u="none" strike="noStrike" kern="1200" cap="none" spc="0" normalizeH="0" baseline="0" noProof="0" dirty="0">
                <a:ln>
                  <a:noFill/>
                </a:ln>
                <a:solidFill>
                  <a:srgbClr val="000000"/>
                </a:solidFill>
                <a:effectLst/>
                <a:uLnTx/>
                <a:uFillTx/>
                <a:latin typeface="Arial" charset="0"/>
                <a:ea typeface="+mn-ea"/>
                <a:cs typeface="+mn-cs"/>
                <a:hlinkClick r:id="rId5"/>
              </a:rPr>
              <a:t>https://www.scdata.ai/project/30268</a:t>
            </a:r>
            <a:r>
              <a:rPr kumimoji="0" lang="en-US" sz="1600" b="0" i="0" u="none" strike="noStrike" kern="1200" cap="none" spc="0" normalizeH="0" baseline="0" noProof="0" dirty="0">
                <a:ln>
                  <a:noFill/>
                </a:ln>
                <a:solidFill>
                  <a:srgbClr val="000000"/>
                </a:solidFill>
                <a:effectLst/>
                <a:uLnTx/>
                <a:uFillTx/>
                <a:latin typeface="Arial" charset="0"/>
                <a:ea typeface="+mn-ea"/>
                <a:cs typeface="+mn-cs"/>
              </a:rPr>
              <a:t> </a:t>
            </a:r>
          </a:p>
        </p:txBody>
      </p:sp>
    </p:spTree>
    <p:extLst>
      <p:ext uri="{BB962C8B-B14F-4D97-AF65-F5344CB8AC3E}">
        <p14:creationId xmlns:p14="http://schemas.microsoft.com/office/powerpoint/2010/main" val="286340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8" grpId="0" animBg="1"/>
      <p:bldP spid="6"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able&#10;&#10;Description automatically generated">
            <a:extLst>
              <a:ext uri="{FF2B5EF4-FFF2-40B4-BE49-F238E27FC236}">
                <a16:creationId xmlns:a16="http://schemas.microsoft.com/office/drawing/2014/main" id="{5B615CD7-BA44-6F03-45A8-8F7AC7FDF5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107" y="443820"/>
            <a:ext cx="10911786" cy="5970360"/>
          </a:xfrm>
          <a:prstGeom prst="rect">
            <a:avLst/>
          </a:prstGeom>
        </p:spPr>
      </p:pic>
      <p:sp>
        <p:nvSpPr>
          <p:cNvPr id="10" name="&quot;Not Allowed&quot; Symbol 9">
            <a:extLst>
              <a:ext uri="{FF2B5EF4-FFF2-40B4-BE49-F238E27FC236}">
                <a16:creationId xmlns:a16="http://schemas.microsoft.com/office/drawing/2014/main" id="{5850D4F2-28BA-4360-9DC1-62A663E40D0A}"/>
              </a:ext>
            </a:extLst>
          </p:cNvPr>
          <p:cNvSpPr/>
          <p:nvPr/>
        </p:nvSpPr>
        <p:spPr>
          <a:xfrm>
            <a:off x="8466311" y="4213862"/>
            <a:ext cx="274320" cy="281940"/>
          </a:xfrm>
          <a:prstGeom prst="noSmoking">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1" name="&quot;Not Allowed&quot; Symbol 10">
            <a:extLst>
              <a:ext uri="{FF2B5EF4-FFF2-40B4-BE49-F238E27FC236}">
                <a16:creationId xmlns:a16="http://schemas.microsoft.com/office/drawing/2014/main" id="{389342C3-D434-4432-B416-EFB2445E8F18}"/>
              </a:ext>
            </a:extLst>
          </p:cNvPr>
          <p:cNvSpPr/>
          <p:nvPr/>
        </p:nvSpPr>
        <p:spPr>
          <a:xfrm>
            <a:off x="8466311" y="4552889"/>
            <a:ext cx="274320" cy="281940"/>
          </a:xfrm>
          <a:prstGeom prst="noSmoking">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3" name="Lightning Bolt 12">
            <a:extLst>
              <a:ext uri="{FF2B5EF4-FFF2-40B4-BE49-F238E27FC236}">
                <a16:creationId xmlns:a16="http://schemas.microsoft.com/office/drawing/2014/main" id="{CB4043AA-BA20-4AAD-9B13-F10679D5D6B9}"/>
              </a:ext>
            </a:extLst>
          </p:cNvPr>
          <p:cNvSpPr/>
          <p:nvPr/>
        </p:nvSpPr>
        <p:spPr>
          <a:xfrm>
            <a:off x="8462667" y="5970794"/>
            <a:ext cx="274320" cy="281940"/>
          </a:xfrm>
          <a:prstGeom prst="lightningBol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14" name="Lightning Bolt 13">
            <a:extLst>
              <a:ext uri="{FF2B5EF4-FFF2-40B4-BE49-F238E27FC236}">
                <a16:creationId xmlns:a16="http://schemas.microsoft.com/office/drawing/2014/main" id="{32EA24F4-19DF-48CC-9C73-F67815E94E9E}"/>
              </a:ext>
            </a:extLst>
          </p:cNvPr>
          <p:cNvSpPr/>
          <p:nvPr/>
        </p:nvSpPr>
        <p:spPr>
          <a:xfrm>
            <a:off x="8458610" y="3265463"/>
            <a:ext cx="274320" cy="281940"/>
          </a:xfrm>
          <a:prstGeom prst="lightningBol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15" name="Lightning Bolt 14">
            <a:extLst>
              <a:ext uri="{FF2B5EF4-FFF2-40B4-BE49-F238E27FC236}">
                <a16:creationId xmlns:a16="http://schemas.microsoft.com/office/drawing/2014/main" id="{FBCCF112-EC63-4FEF-9889-A0C7BF1D014B}"/>
              </a:ext>
            </a:extLst>
          </p:cNvPr>
          <p:cNvSpPr/>
          <p:nvPr/>
        </p:nvSpPr>
        <p:spPr>
          <a:xfrm>
            <a:off x="8471800" y="1953081"/>
            <a:ext cx="274320" cy="281940"/>
          </a:xfrm>
          <a:prstGeom prst="lightningBol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17" name="Lightning Bolt 16">
            <a:extLst>
              <a:ext uri="{FF2B5EF4-FFF2-40B4-BE49-F238E27FC236}">
                <a16:creationId xmlns:a16="http://schemas.microsoft.com/office/drawing/2014/main" id="{305F4E87-4408-4358-AFD7-D38632D90478}"/>
              </a:ext>
            </a:extLst>
          </p:cNvPr>
          <p:cNvSpPr/>
          <p:nvPr/>
        </p:nvSpPr>
        <p:spPr>
          <a:xfrm>
            <a:off x="8466311" y="2791264"/>
            <a:ext cx="274320" cy="281940"/>
          </a:xfrm>
          <a:prstGeom prst="lightningBol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pic>
        <p:nvPicPr>
          <p:cNvPr id="5" name="Picture 4">
            <a:extLst>
              <a:ext uri="{FF2B5EF4-FFF2-40B4-BE49-F238E27FC236}">
                <a16:creationId xmlns:a16="http://schemas.microsoft.com/office/drawing/2014/main" id="{E4B9D4B8-E24A-2EBB-2B17-5E63622C6465}"/>
              </a:ext>
            </a:extLst>
          </p:cNvPr>
          <p:cNvPicPr>
            <a:picLocks noChangeAspect="1"/>
          </p:cNvPicPr>
          <p:nvPr/>
        </p:nvPicPr>
        <p:blipFill>
          <a:blip r:embed="rId4"/>
          <a:stretch>
            <a:fillRect/>
          </a:stretch>
        </p:blipFill>
        <p:spPr>
          <a:xfrm>
            <a:off x="5505511" y="5947740"/>
            <a:ext cx="298730" cy="304826"/>
          </a:xfrm>
          <a:prstGeom prst="rect">
            <a:avLst/>
          </a:prstGeom>
        </p:spPr>
      </p:pic>
      <p:sp>
        <p:nvSpPr>
          <p:cNvPr id="12" name="Lightning Bolt 11">
            <a:extLst>
              <a:ext uri="{FF2B5EF4-FFF2-40B4-BE49-F238E27FC236}">
                <a16:creationId xmlns:a16="http://schemas.microsoft.com/office/drawing/2014/main" id="{072EDC86-FB33-304C-2D7F-C1D294C4EEC5}"/>
              </a:ext>
            </a:extLst>
          </p:cNvPr>
          <p:cNvSpPr/>
          <p:nvPr/>
        </p:nvSpPr>
        <p:spPr>
          <a:xfrm>
            <a:off x="8466311" y="2400131"/>
            <a:ext cx="274320" cy="281940"/>
          </a:xfrm>
          <a:prstGeom prst="lightningBol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18" name="Lightning Bolt 17">
            <a:extLst>
              <a:ext uri="{FF2B5EF4-FFF2-40B4-BE49-F238E27FC236}">
                <a16:creationId xmlns:a16="http://schemas.microsoft.com/office/drawing/2014/main" id="{AFD10FE1-6CF8-ED4E-0AF9-90DCB3C8F423}"/>
              </a:ext>
            </a:extLst>
          </p:cNvPr>
          <p:cNvSpPr/>
          <p:nvPr/>
        </p:nvSpPr>
        <p:spPr>
          <a:xfrm>
            <a:off x="8466311" y="5092328"/>
            <a:ext cx="274320" cy="281940"/>
          </a:xfrm>
          <a:prstGeom prst="lightningBol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20" name="TextBox 19">
            <a:extLst>
              <a:ext uri="{FF2B5EF4-FFF2-40B4-BE49-F238E27FC236}">
                <a16:creationId xmlns:a16="http://schemas.microsoft.com/office/drawing/2014/main" id="{B08FEAC8-84CF-9B06-6A7A-D8B50C417D9F}"/>
              </a:ext>
            </a:extLst>
          </p:cNvPr>
          <p:cNvSpPr txBox="1"/>
          <p:nvPr/>
        </p:nvSpPr>
        <p:spPr>
          <a:xfrm>
            <a:off x="7745278" y="443091"/>
            <a:ext cx="2390613"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China 2021</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Lightning Bolt 1">
            <a:extLst>
              <a:ext uri="{FF2B5EF4-FFF2-40B4-BE49-F238E27FC236}">
                <a16:creationId xmlns:a16="http://schemas.microsoft.com/office/drawing/2014/main" id="{8556AB7B-89E6-5FE8-E096-E2FAD12EE56B}"/>
              </a:ext>
            </a:extLst>
          </p:cNvPr>
          <p:cNvSpPr/>
          <p:nvPr/>
        </p:nvSpPr>
        <p:spPr>
          <a:xfrm>
            <a:off x="8477846" y="1551718"/>
            <a:ext cx="274320" cy="281940"/>
          </a:xfrm>
          <a:prstGeom prst="lightningBol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3" name="TextBox 2">
            <a:extLst>
              <a:ext uri="{FF2B5EF4-FFF2-40B4-BE49-F238E27FC236}">
                <a16:creationId xmlns:a16="http://schemas.microsoft.com/office/drawing/2014/main" id="{485C20C5-AF78-2D81-29E7-A1C69B35D67F}"/>
              </a:ext>
            </a:extLst>
          </p:cNvPr>
          <p:cNvSpPr txBox="1"/>
          <p:nvPr/>
        </p:nvSpPr>
        <p:spPr>
          <a:xfrm>
            <a:off x="104884" y="6520200"/>
            <a:ext cx="6093372"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Data source: </a:t>
            </a:r>
            <a:r>
              <a:rPr kumimoji="0" lang="en-US" sz="1600" b="0" i="0" u="none" strike="noStrike" kern="1200" cap="none" spc="0" normalizeH="0" baseline="0" noProof="0" dirty="0">
                <a:ln>
                  <a:noFill/>
                </a:ln>
                <a:solidFill>
                  <a:srgbClr val="000000"/>
                </a:solidFill>
                <a:effectLst/>
                <a:uLnTx/>
                <a:uFillTx/>
                <a:latin typeface="Arial" charset="0"/>
                <a:ea typeface="+mn-ea"/>
                <a:cs typeface="+mn-cs"/>
                <a:hlinkClick r:id="rId5"/>
              </a:rPr>
              <a:t>https://www.scdata.ai/project/30268</a:t>
            </a:r>
            <a:r>
              <a:rPr kumimoji="0" lang="en-US" sz="1600" b="0" i="0" u="none" strike="noStrike" kern="1200" cap="none" spc="0" normalizeH="0" baseline="0" noProof="0" dirty="0">
                <a:ln>
                  <a:noFill/>
                </a:ln>
                <a:solidFill>
                  <a:srgbClr val="000000"/>
                </a:solidFill>
                <a:effectLst/>
                <a:uLnTx/>
                <a:uFillTx/>
                <a:latin typeface="Arial" charset="0"/>
                <a:ea typeface="+mn-ea"/>
                <a:cs typeface="+mn-cs"/>
              </a:rPr>
              <a:t> </a:t>
            </a:r>
          </a:p>
        </p:txBody>
      </p:sp>
    </p:spTree>
    <p:extLst>
      <p:ext uri="{BB962C8B-B14F-4D97-AF65-F5344CB8AC3E}">
        <p14:creationId xmlns:p14="http://schemas.microsoft.com/office/powerpoint/2010/main" val="365696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P spid="15" grpId="0" animBg="1"/>
      <p:bldP spid="17" grpId="0" animBg="1"/>
      <p:bldP spid="12" grpId="0" animBg="1"/>
      <p:bldP spid="18"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yramid Diagram Template | Miro">
            <a:extLst>
              <a:ext uri="{FF2B5EF4-FFF2-40B4-BE49-F238E27FC236}">
                <a16:creationId xmlns:a16="http://schemas.microsoft.com/office/drawing/2014/main" id="{E1987612-6F9C-377E-88E5-425280CFFF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04" y="-356032"/>
            <a:ext cx="12178962" cy="812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BB42EDD8-DA88-503C-E801-4E9FD4C2D11D}"/>
              </a:ext>
            </a:extLst>
          </p:cNvPr>
          <p:cNvGrpSpPr/>
          <p:nvPr/>
        </p:nvGrpSpPr>
        <p:grpSpPr>
          <a:xfrm>
            <a:off x="554314" y="1449307"/>
            <a:ext cx="2109625" cy="1721799"/>
            <a:chOff x="-629587" y="1277936"/>
            <a:chExt cx="2109625" cy="1721799"/>
          </a:xfrm>
        </p:grpSpPr>
        <p:sp>
          <p:nvSpPr>
            <p:cNvPr id="4" name="Left Brace 3">
              <a:extLst>
                <a:ext uri="{FF2B5EF4-FFF2-40B4-BE49-F238E27FC236}">
                  <a16:creationId xmlns:a16="http://schemas.microsoft.com/office/drawing/2014/main" id="{74789C77-A40F-D890-B84D-B2E11A191495}"/>
                </a:ext>
              </a:extLst>
            </p:cNvPr>
            <p:cNvSpPr/>
            <p:nvPr/>
          </p:nvSpPr>
          <p:spPr>
            <a:xfrm>
              <a:off x="1052146" y="1277936"/>
              <a:ext cx="427892" cy="1721799"/>
            </a:xfrm>
            <a:prstGeom prst="leftBrace">
              <a:avLst/>
            </a:prstGeom>
            <a:ln>
              <a:solidFill>
                <a:srgbClr val="0C495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3F6C9C7D-9BE0-B4ED-8A30-8D4CCA048107}"/>
                </a:ext>
              </a:extLst>
            </p:cNvPr>
            <p:cNvSpPr txBox="1"/>
            <p:nvPr/>
          </p:nvSpPr>
          <p:spPr>
            <a:xfrm>
              <a:off x="-629587" y="1356573"/>
              <a:ext cx="1681733" cy="1569660"/>
            </a:xfrm>
            <a:prstGeom prst="rect">
              <a:avLst/>
            </a:prstGeom>
            <a:noFill/>
          </p:spPr>
          <p:txBody>
            <a:bodyPr wrap="square" rtlCol="0">
              <a:spAutoFit/>
            </a:bodyPr>
            <a:lstStyle/>
            <a:p>
              <a:pPr algn="ctr"/>
              <a:r>
                <a:rPr lang="en-US" sz="2400" dirty="0"/>
                <a:t>Model Driven Problem Solving</a:t>
              </a:r>
            </a:p>
          </p:txBody>
        </p:sp>
      </p:grpSp>
      <p:grpSp>
        <p:nvGrpSpPr>
          <p:cNvPr id="13" name="Group 12">
            <a:extLst>
              <a:ext uri="{FF2B5EF4-FFF2-40B4-BE49-F238E27FC236}">
                <a16:creationId xmlns:a16="http://schemas.microsoft.com/office/drawing/2014/main" id="{63CD2AE8-FFE9-5E6C-3CB5-07D824DD4A12}"/>
              </a:ext>
            </a:extLst>
          </p:cNvPr>
          <p:cNvGrpSpPr/>
          <p:nvPr/>
        </p:nvGrpSpPr>
        <p:grpSpPr>
          <a:xfrm>
            <a:off x="554314" y="3801060"/>
            <a:ext cx="2109625" cy="1721799"/>
            <a:chOff x="-629587" y="3629689"/>
            <a:chExt cx="2109625" cy="1721799"/>
          </a:xfrm>
        </p:grpSpPr>
        <p:sp>
          <p:nvSpPr>
            <p:cNvPr id="3" name="Left Brace 2">
              <a:extLst>
                <a:ext uri="{FF2B5EF4-FFF2-40B4-BE49-F238E27FC236}">
                  <a16:creationId xmlns:a16="http://schemas.microsoft.com/office/drawing/2014/main" id="{F8F2C260-4B26-1752-F2BC-2EE369BBA8A1}"/>
                </a:ext>
              </a:extLst>
            </p:cNvPr>
            <p:cNvSpPr/>
            <p:nvPr/>
          </p:nvSpPr>
          <p:spPr>
            <a:xfrm>
              <a:off x="1052146" y="3629689"/>
              <a:ext cx="427892" cy="1721799"/>
            </a:xfrm>
            <a:prstGeom prst="leftBrace">
              <a:avLst/>
            </a:prstGeom>
            <a:ln>
              <a:solidFill>
                <a:srgbClr val="0C495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15473BBA-007F-3D12-5FC7-F6B06B68E009}"/>
                </a:ext>
              </a:extLst>
            </p:cNvPr>
            <p:cNvSpPr txBox="1"/>
            <p:nvPr/>
          </p:nvSpPr>
          <p:spPr>
            <a:xfrm>
              <a:off x="-629587" y="3704180"/>
              <a:ext cx="1681733" cy="1569660"/>
            </a:xfrm>
            <a:prstGeom prst="rect">
              <a:avLst/>
            </a:prstGeom>
            <a:noFill/>
          </p:spPr>
          <p:txBody>
            <a:bodyPr wrap="square" rtlCol="0">
              <a:spAutoFit/>
            </a:bodyPr>
            <a:lstStyle/>
            <a:p>
              <a:pPr algn="ctr"/>
              <a:r>
                <a:rPr lang="en-US" sz="2400" dirty="0"/>
                <a:t>Data Driven Problem Discovery</a:t>
              </a:r>
            </a:p>
          </p:txBody>
        </p:sp>
      </p:grpSp>
      <p:sp>
        <p:nvSpPr>
          <p:cNvPr id="14" name="Rectangle 13">
            <a:extLst>
              <a:ext uri="{FF2B5EF4-FFF2-40B4-BE49-F238E27FC236}">
                <a16:creationId xmlns:a16="http://schemas.microsoft.com/office/drawing/2014/main" id="{4B20E664-61A9-425A-D8A2-BE7ED7AC8724}"/>
              </a:ext>
            </a:extLst>
          </p:cNvPr>
          <p:cNvSpPr/>
          <p:nvPr/>
        </p:nvSpPr>
        <p:spPr>
          <a:xfrm>
            <a:off x="5663283" y="5701246"/>
            <a:ext cx="883403" cy="324092"/>
          </a:xfrm>
          <a:prstGeom prst="rect">
            <a:avLst/>
          </a:prstGeom>
          <a:solidFill>
            <a:srgbClr val="20A5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7A132BE-0D38-F635-FC53-8AC7E7FBB744}"/>
              </a:ext>
            </a:extLst>
          </p:cNvPr>
          <p:cNvSpPr/>
          <p:nvPr/>
        </p:nvSpPr>
        <p:spPr>
          <a:xfrm>
            <a:off x="5638025" y="4490083"/>
            <a:ext cx="1068089" cy="218323"/>
          </a:xfrm>
          <a:prstGeom prst="rect">
            <a:avLst/>
          </a:prstGeom>
          <a:solidFill>
            <a:srgbClr val="FD67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42C7B1-1A38-A1EC-52A8-F43CD46EED1A}"/>
              </a:ext>
            </a:extLst>
          </p:cNvPr>
          <p:cNvSpPr/>
          <p:nvPr/>
        </p:nvSpPr>
        <p:spPr>
          <a:xfrm>
            <a:off x="5533458" y="3268811"/>
            <a:ext cx="1244552" cy="246226"/>
          </a:xfrm>
          <a:prstGeom prst="rect">
            <a:avLst/>
          </a:prstGeom>
          <a:solidFill>
            <a:srgbClr val="FEC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D2BE7A7-2F56-AD98-433B-E0D845981D17}"/>
              </a:ext>
            </a:extLst>
          </p:cNvPr>
          <p:cNvSpPr/>
          <p:nvPr/>
        </p:nvSpPr>
        <p:spPr>
          <a:xfrm>
            <a:off x="5738932" y="2080400"/>
            <a:ext cx="834189" cy="185236"/>
          </a:xfrm>
          <a:prstGeom prst="rect">
            <a:avLst/>
          </a:prstGeom>
          <a:solidFill>
            <a:srgbClr val="415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F8C07AF-461A-91D2-00BE-C68714F94196}"/>
              </a:ext>
            </a:extLst>
          </p:cNvPr>
          <p:cNvSpPr txBox="1"/>
          <p:nvPr/>
        </p:nvSpPr>
        <p:spPr>
          <a:xfrm>
            <a:off x="5267253" y="1764743"/>
            <a:ext cx="1719304" cy="523220"/>
          </a:xfrm>
          <a:prstGeom prst="rect">
            <a:avLst/>
          </a:prstGeom>
          <a:noFill/>
        </p:spPr>
        <p:txBody>
          <a:bodyPr wrap="square" rtlCol="0">
            <a:spAutoFit/>
          </a:bodyPr>
          <a:lstStyle/>
          <a:p>
            <a:pPr algn="ctr"/>
            <a:r>
              <a:rPr lang="en-US" sz="1400" b="1" dirty="0">
                <a:solidFill>
                  <a:schemeClr val="bg1"/>
                </a:solidFill>
              </a:rPr>
              <a:t>Prescriptive Analytics</a:t>
            </a:r>
          </a:p>
        </p:txBody>
      </p:sp>
      <p:sp>
        <p:nvSpPr>
          <p:cNvPr id="7" name="TextBox 6">
            <a:extLst>
              <a:ext uri="{FF2B5EF4-FFF2-40B4-BE49-F238E27FC236}">
                <a16:creationId xmlns:a16="http://schemas.microsoft.com/office/drawing/2014/main" id="{D3EB19D9-35BD-0679-1F11-2086CFFA84D3}"/>
              </a:ext>
            </a:extLst>
          </p:cNvPr>
          <p:cNvSpPr txBox="1"/>
          <p:nvPr/>
        </p:nvSpPr>
        <p:spPr>
          <a:xfrm>
            <a:off x="4917262" y="3061818"/>
            <a:ext cx="2476943" cy="369332"/>
          </a:xfrm>
          <a:prstGeom prst="rect">
            <a:avLst/>
          </a:prstGeom>
          <a:noFill/>
        </p:spPr>
        <p:txBody>
          <a:bodyPr wrap="square" rtlCol="0">
            <a:spAutoFit/>
          </a:bodyPr>
          <a:lstStyle/>
          <a:p>
            <a:pPr algn="ctr"/>
            <a:r>
              <a:rPr lang="en-US" b="1" dirty="0"/>
              <a:t>Predictive Analytics</a:t>
            </a:r>
          </a:p>
        </p:txBody>
      </p:sp>
      <p:sp>
        <p:nvSpPr>
          <p:cNvPr id="8" name="TextBox 7">
            <a:extLst>
              <a:ext uri="{FF2B5EF4-FFF2-40B4-BE49-F238E27FC236}">
                <a16:creationId xmlns:a16="http://schemas.microsoft.com/office/drawing/2014/main" id="{6242043C-64ED-1809-132D-3341B3FA853A}"/>
              </a:ext>
            </a:extLst>
          </p:cNvPr>
          <p:cNvSpPr txBox="1"/>
          <p:nvPr/>
        </p:nvSpPr>
        <p:spPr>
          <a:xfrm>
            <a:off x="4583358" y="4217977"/>
            <a:ext cx="3270739" cy="430887"/>
          </a:xfrm>
          <a:prstGeom prst="rect">
            <a:avLst/>
          </a:prstGeom>
          <a:noFill/>
        </p:spPr>
        <p:txBody>
          <a:bodyPr wrap="square" rtlCol="0">
            <a:spAutoFit/>
          </a:bodyPr>
          <a:lstStyle/>
          <a:p>
            <a:pPr algn="ctr"/>
            <a:r>
              <a:rPr lang="en-US" sz="2200" b="1" dirty="0"/>
              <a:t>Diagnostic Analytics</a:t>
            </a:r>
          </a:p>
        </p:txBody>
      </p:sp>
      <p:sp>
        <p:nvSpPr>
          <p:cNvPr id="9" name="TextBox 8">
            <a:extLst>
              <a:ext uri="{FF2B5EF4-FFF2-40B4-BE49-F238E27FC236}">
                <a16:creationId xmlns:a16="http://schemas.microsoft.com/office/drawing/2014/main" id="{2303E718-D425-6EBC-4C55-0AB142E6FD73}"/>
              </a:ext>
            </a:extLst>
          </p:cNvPr>
          <p:cNvSpPr txBox="1"/>
          <p:nvPr/>
        </p:nvSpPr>
        <p:spPr>
          <a:xfrm>
            <a:off x="4209182" y="5421876"/>
            <a:ext cx="3925773" cy="523220"/>
          </a:xfrm>
          <a:prstGeom prst="rect">
            <a:avLst/>
          </a:prstGeom>
          <a:noFill/>
        </p:spPr>
        <p:txBody>
          <a:bodyPr wrap="square" rtlCol="0">
            <a:spAutoFit/>
          </a:bodyPr>
          <a:lstStyle/>
          <a:p>
            <a:pPr algn="ctr"/>
            <a:r>
              <a:rPr lang="en-US" sz="2800" b="1" dirty="0"/>
              <a:t>Descriptive Analytics</a:t>
            </a:r>
          </a:p>
        </p:txBody>
      </p:sp>
      <p:sp>
        <p:nvSpPr>
          <p:cNvPr id="10" name="Speech Bubble: Rectangle with Corners Rounded 9">
            <a:extLst>
              <a:ext uri="{FF2B5EF4-FFF2-40B4-BE49-F238E27FC236}">
                <a16:creationId xmlns:a16="http://schemas.microsoft.com/office/drawing/2014/main" id="{EE868072-E1A6-CB01-1BC3-99266A92439B}"/>
              </a:ext>
            </a:extLst>
          </p:cNvPr>
          <p:cNvSpPr/>
          <p:nvPr/>
        </p:nvSpPr>
        <p:spPr>
          <a:xfrm>
            <a:off x="9759523" y="4806469"/>
            <a:ext cx="2043546" cy="978263"/>
          </a:xfrm>
          <a:prstGeom prst="wedgeRoundRectCallout">
            <a:avLst>
              <a:gd name="adj1" fmla="val -95114"/>
              <a:gd name="adj2" fmla="val 24936"/>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What happened?</a:t>
            </a:r>
          </a:p>
        </p:txBody>
      </p:sp>
      <p:sp>
        <p:nvSpPr>
          <p:cNvPr id="20" name="TextBox 19">
            <a:extLst>
              <a:ext uri="{FF2B5EF4-FFF2-40B4-BE49-F238E27FC236}">
                <a16:creationId xmlns:a16="http://schemas.microsoft.com/office/drawing/2014/main" id="{6773B5F7-C6D3-71A0-85BC-9EC9DA525C40}"/>
              </a:ext>
            </a:extLst>
          </p:cNvPr>
          <p:cNvSpPr txBox="1"/>
          <p:nvPr/>
        </p:nvSpPr>
        <p:spPr>
          <a:xfrm>
            <a:off x="4273062" y="6207369"/>
            <a:ext cx="3974123" cy="369332"/>
          </a:xfrm>
          <a:prstGeom prst="rect">
            <a:avLst/>
          </a:prstGeom>
          <a:noFill/>
        </p:spPr>
        <p:txBody>
          <a:bodyPr wrap="square" rtlCol="0">
            <a:spAutoFit/>
          </a:bodyPr>
          <a:lstStyle/>
          <a:p>
            <a:pPr algn="ctr"/>
            <a:r>
              <a:rPr lang="en-US" dirty="0"/>
              <a:t>Demand or User Base</a:t>
            </a:r>
          </a:p>
        </p:txBody>
      </p:sp>
      <p:sp>
        <p:nvSpPr>
          <p:cNvPr id="21" name="Speech Bubble: Rectangle with Corners Rounded 20">
            <a:extLst>
              <a:ext uri="{FF2B5EF4-FFF2-40B4-BE49-F238E27FC236}">
                <a16:creationId xmlns:a16="http://schemas.microsoft.com/office/drawing/2014/main" id="{A32D9A1E-A688-04B4-DC24-AD9BF3B6D351}"/>
              </a:ext>
            </a:extLst>
          </p:cNvPr>
          <p:cNvSpPr/>
          <p:nvPr/>
        </p:nvSpPr>
        <p:spPr>
          <a:xfrm>
            <a:off x="9751331" y="3515037"/>
            <a:ext cx="2043546" cy="978263"/>
          </a:xfrm>
          <a:prstGeom prst="wedgeRoundRectCallout">
            <a:avLst>
              <a:gd name="adj1" fmla="val -95114"/>
              <a:gd name="adj2" fmla="val 24936"/>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How did it happen?</a:t>
            </a:r>
          </a:p>
        </p:txBody>
      </p:sp>
      <p:sp>
        <p:nvSpPr>
          <p:cNvPr id="22" name="Speech Bubble: Rectangle with Corners Rounded 21">
            <a:extLst>
              <a:ext uri="{FF2B5EF4-FFF2-40B4-BE49-F238E27FC236}">
                <a16:creationId xmlns:a16="http://schemas.microsoft.com/office/drawing/2014/main" id="{7E74CA21-2159-09EF-FEFA-07BE403923A1}"/>
              </a:ext>
            </a:extLst>
          </p:cNvPr>
          <p:cNvSpPr/>
          <p:nvPr/>
        </p:nvSpPr>
        <p:spPr>
          <a:xfrm>
            <a:off x="9759523" y="2327019"/>
            <a:ext cx="2043546" cy="978263"/>
          </a:xfrm>
          <a:prstGeom prst="wedgeRoundRectCallout">
            <a:avLst>
              <a:gd name="adj1" fmla="val -95114"/>
              <a:gd name="adj2" fmla="val 24936"/>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What will happen?</a:t>
            </a:r>
          </a:p>
        </p:txBody>
      </p:sp>
      <p:sp>
        <p:nvSpPr>
          <p:cNvPr id="23" name="Speech Bubble: Rectangle with Corners Rounded 22">
            <a:extLst>
              <a:ext uri="{FF2B5EF4-FFF2-40B4-BE49-F238E27FC236}">
                <a16:creationId xmlns:a16="http://schemas.microsoft.com/office/drawing/2014/main" id="{86BE72D9-F23A-66EC-DDFC-95A9CCEF03D8}"/>
              </a:ext>
            </a:extLst>
          </p:cNvPr>
          <p:cNvSpPr/>
          <p:nvPr/>
        </p:nvSpPr>
        <p:spPr>
          <a:xfrm>
            <a:off x="9759523" y="1087294"/>
            <a:ext cx="2043546" cy="978263"/>
          </a:xfrm>
          <a:prstGeom prst="wedgeRoundRectCallout">
            <a:avLst>
              <a:gd name="adj1" fmla="val -95114"/>
              <a:gd name="adj2" fmla="val 24936"/>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How to make it happen?</a:t>
            </a:r>
          </a:p>
        </p:txBody>
      </p:sp>
    </p:spTree>
    <p:extLst>
      <p:ext uri="{BB962C8B-B14F-4D97-AF65-F5344CB8AC3E}">
        <p14:creationId xmlns:p14="http://schemas.microsoft.com/office/powerpoint/2010/main" val="62832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B4CC473E-3FE8-53B4-CD62-95453D1B10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676" y="9534"/>
            <a:ext cx="10746648" cy="6618208"/>
          </a:xfrm>
          <a:prstGeom prst="rect">
            <a:avLst/>
          </a:prstGeom>
        </p:spPr>
      </p:pic>
      <p:sp>
        <p:nvSpPr>
          <p:cNvPr id="7" name="Rectangle 6">
            <a:extLst>
              <a:ext uri="{FF2B5EF4-FFF2-40B4-BE49-F238E27FC236}">
                <a16:creationId xmlns:a16="http://schemas.microsoft.com/office/drawing/2014/main" id="{77FD0904-E05D-CEEB-1E3B-2A8FC02A900D}"/>
              </a:ext>
            </a:extLst>
          </p:cNvPr>
          <p:cNvSpPr/>
          <p:nvPr/>
        </p:nvSpPr>
        <p:spPr>
          <a:xfrm>
            <a:off x="800166" y="1697825"/>
            <a:ext cx="10035315" cy="3097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8" name="Oval 7">
            <a:extLst>
              <a:ext uri="{FF2B5EF4-FFF2-40B4-BE49-F238E27FC236}">
                <a16:creationId xmlns:a16="http://schemas.microsoft.com/office/drawing/2014/main" id="{2A0D2B2B-46A2-A86E-0AB0-F3F7EE725DF3}"/>
              </a:ext>
            </a:extLst>
          </p:cNvPr>
          <p:cNvSpPr/>
          <p:nvPr/>
        </p:nvSpPr>
        <p:spPr>
          <a:xfrm>
            <a:off x="5160544" y="2519392"/>
            <a:ext cx="624822" cy="4764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9" name="Oval 8">
            <a:extLst>
              <a:ext uri="{FF2B5EF4-FFF2-40B4-BE49-F238E27FC236}">
                <a16:creationId xmlns:a16="http://schemas.microsoft.com/office/drawing/2014/main" id="{4D5A3706-707A-966C-9CC8-8F2FCDD863E5}"/>
              </a:ext>
            </a:extLst>
          </p:cNvPr>
          <p:cNvSpPr/>
          <p:nvPr/>
        </p:nvSpPr>
        <p:spPr>
          <a:xfrm>
            <a:off x="10100766" y="2528356"/>
            <a:ext cx="624822" cy="4764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10" name="Rectangle 9">
            <a:extLst>
              <a:ext uri="{FF2B5EF4-FFF2-40B4-BE49-F238E27FC236}">
                <a16:creationId xmlns:a16="http://schemas.microsoft.com/office/drawing/2014/main" id="{2441710D-02E7-A840-8D2F-336674546548}"/>
              </a:ext>
            </a:extLst>
          </p:cNvPr>
          <p:cNvSpPr/>
          <p:nvPr/>
        </p:nvSpPr>
        <p:spPr>
          <a:xfrm>
            <a:off x="5123260" y="3533739"/>
            <a:ext cx="677603" cy="4686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11" name="Rectangle 10">
            <a:extLst>
              <a:ext uri="{FF2B5EF4-FFF2-40B4-BE49-F238E27FC236}">
                <a16:creationId xmlns:a16="http://schemas.microsoft.com/office/drawing/2014/main" id="{D8F2C217-C7E0-DAA3-9867-5AB2716F6C94}"/>
              </a:ext>
            </a:extLst>
          </p:cNvPr>
          <p:cNvSpPr/>
          <p:nvPr/>
        </p:nvSpPr>
        <p:spPr>
          <a:xfrm>
            <a:off x="10117671" y="3547240"/>
            <a:ext cx="624821" cy="4686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13" name="Rectangle 12">
            <a:extLst>
              <a:ext uri="{FF2B5EF4-FFF2-40B4-BE49-F238E27FC236}">
                <a16:creationId xmlns:a16="http://schemas.microsoft.com/office/drawing/2014/main" id="{E842F7FE-331D-5C43-7826-D7B2F3388448}"/>
              </a:ext>
            </a:extLst>
          </p:cNvPr>
          <p:cNvSpPr/>
          <p:nvPr/>
        </p:nvSpPr>
        <p:spPr>
          <a:xfrm>
            <a:off x="7409620" y="34500"/>
            <a:ext cx="3015415" cy="369332"/>
          </a:xfrm>
          <a:prstGeom prst="rect">
            <a:avLst/>
          </a:prstGeom>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United States 2021</a:t>
            </a:r>
          </a:p>
        </p:txBody>
      </p:sp>
      <p:cxnSp>
        <p:nvCxnSpPr>
          <p:cNvPr id="4" name="Straight Connector 3">
            <a:extLst>
              <a:ext uri="{FF2B5EF4-FFF2-40B4-BE49-F238E27FC236}">
                <a16:creationId xmlns:a16="http://schemas.microsoft.com/office/drawing/2014/main" id="{82142C54-2F0C-5832-FEDA-97CA7266C679}"/>
              </a:ext>
            </a:extLst>
          </p:cNvPr>
          <p:cNvCxnSpPr>
            <a:cxnSpLocks/>
          </p:cNvCxnSpPr>
          <p:nvPr/>
        </p:nvCxnSpPr>
        <p:spPr>
          <a:xfrm>
            <a:off x="7966129" y="4002429"/>
            <a:ext cx="5269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EBB266D-13BF-E45F-0EFA-C41C8D5B1099}"/>
              </a:ext>
            </a:extLst>
          </p:cNvPr>
          <p:cNvSpPr txBox="1"/>
          <p:nvPr/>
        </p:nvSpPr>
        <p:spPr>
          <a:xfrm>
            <a:off x="104884" y="6520200"/>
            <a:ext cx="6093372"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Data source: </a:t>
            </a:r>
            <a:r>
              <a:rPr kumimoji="0" lang="en-US" sz="1600" b="0" i="0" u="none" strike="noStrike" kern="1200" cap="none" spc="0" normalizeH="0" baseline="0" noProof="0" dirty="0">
                <a:ln>
                  <a:noFill/>
                </a:ln>
                <a:solidFill>
                  <a:srgbClr val="000000"/>
                </a:solidFill>
                <a:effectLst/>
                <a:uLnTx/>
                <a:uFillTx/>
                <a:latin typeface="Arial" charset="0"/>
                <a:ea typeface="+mn-ea"/>
                <a:cs typeface="+mn-cs"/>
                <a:hlinkClick r:id="rId4"/>
              </a:rPr>
              <a:t>https://www.scdata.ai/project/30268</a:t>
            </a:r>
            <a:r>
              <a:rPr kumimoji="0" lang="en-US" sz="1600" b="0" i="0" u="none" strike="noStrike" kern="1200" cap="none" spc="0" normalizeH="0" baseline="0" noProof="0" dirty="0">
                <a:ln>
                  <a:noFill/>
                </a:ln>
                <a:solidFill>
                  <a:srgbClr val="000000"/>
                </a:solidFill>
                <a:effectLst/>
                <a:uLnTx/>
                <a:uFillTx/>
                <a:latin typeface="Arial" charset="0"/>
                <a:ea typeface="+mn-ea"/>
                <a:cs typeface="+mn-cs"/>
              </a:rPr>
              <a:t> </a:t>
            </a:r>
          </a:p>
        </p:txBody>
      </p:sp>
    </p:spTree>
    <p:extLst>
      <p:ext uri="{BB962C8B-B14F-4D97-AF65-F5344CB8AC3E}">
        <p14:creationId xmlns:p14="http://schemas.microsoft.com/office/powerpoint/2010/main" val="32244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able&#10;&#10;Description automatically generated">
            <a:extLst>
              <a:ext uri="{FF2B5EF4-FFF2-40B4-BE49-F238E27FC236}">
                <a16:creationId xmlns:a16="http://schemas.microsoft.com/office/drawing/2014/main" id="{65BFC83E-5DE8-3BE1-CA0F-6A1AEC4AEB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973" y="221519"/>
            <a:ext cx="10772054" cy="6414961"/>
          </a:xfrm>
          <a:prstGeom prst="rect">
            <a:avLst/>
          </a:prstGeom>
        </p:spPr>
      </p:pic>
      <p:sp>
        <p:nvSpPr>
          <p:cNvPr id="4" name="Rectangle 3">
            <a:extLst>
              <a:ext uri="{FF2B5EF4-FFF2-40B4-BE49-F238E27FC236}">
                <a16:creationId xmlns:a16="http://schemas.microsoft.com/office/drawing/2014/main" id="{8926415B-6306-687E-0120-EFA93D9A42CB}"/>
              </a:ext>
            </a:extLst>
          </p:cNvPr>
          <p:cNvSpPr/>
          <p:nvPr/>
        </p:nvSpPr>
        <p:spPr>
          <a:xfrm>
            <a:off x="907102" y="1917963"/>
            <a:ext cx="10035315" cy="3097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5" name="Oval 4">
            <a:extLst>
              <a:ext uri="{FF2B5EF4-FFF2-40B4-BE49-F238E27FC236}">
                <a16:creationId xmlns:a16="http://schemas.microsoft.com/office/drawing/2014/main" id="{0FF4D732-31F8-29C6-FCA9-481E2048BB20}"/>
              </a:ext>
            </a:extLst>
          </p:cNvPr>
          <p:cNvSpPr/>
          <p:nvPr/>
        </p:nvSpPr>
        <p:spPr>
          <a:xfrm>
            <a:off x="4985251" y="2774876"/>
            <a:ext cx="598378" cy="4064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6" name="Oval 5">
            <a:extLst>
              <a:ext uri="{FF2B5EF4-FFF2-40B4-BE49-F238E27FC236}">
                <a16:creationId xmlns:a16="http://schemas.microsoft.com/office/drawing/2014/main" id="{D8891EE9-D0F3-A72C-222F-AF97813F4918}"/>
              </a:ext>
            </a:extLst>
          </p:cNvPr>
          <p:cNvSpPr/>
          <p:nvPr/>
        </p:nvSpPr>
        <p:spPr>
          <a:xfrm>
            <a:off x="10137637" y="2737143"/>
            <a:ext cx="598378" cy="4653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9" name="Star: 7 Points 8">
            <a:extLst>
              <a:ext uri="{FF2B5EF4-FFF2-40B4-BE49-F238E27FC236}">
                <a16:creationId xmlns:a16="http://schemas.microsoft.com/office/drawing/2014/main" id="{5D8D0ED6-35A9-6C4A-4EDF-DDE26CE29D21}"/>
              </a:ext>
            </a:extLst>
          </p:cNvPr>
          <p:cNvSpPr/>
          <p:nvPr/>
        </p:nvSpPr>
        <p:spPr>
          <a:xfrm>
            <a:off x="7630951" y="5901188"/>
            <a:ext cx="1110095" cy="739840"/>
          </a:xfrm>
          <a:prstGeom prst="star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10" name="Rectangle 9">
            <a:extLst>
              <a:ext uri="{FF2B5EF4-FFF2-40B4-BE49-F238E27FC236}">
                <a16:creationId xmlns:a16="http://schemas.microsoft.com/office/drawing/2014/main" id="{E5A020E6-7096-8465-4A0C-2D18528B624F}"/>
              </a:ext>
            </a:extLst>
          </p:cNvPr>
          <p:cNvSpPr/>
          <p:nvPr/>
        </p:nvSpPr>
        <p:spPr>
          <a:xfrm>
            <a:off x="7603482" y="248519"/>
            <a:ext cx="1961919" cy="369332"/>
          </a:xfrm>
          <a:prstGeom prst="rect">
            <a:avLst/>
          </a:prstGeom>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China 2021</a:t>
            </a:r>
          </a:p>
        </p:txBody>
      </p:sp>
      <p:sp>
        <p:nvSpPr>
          <p:cNvPr id="2" name="Explosion: 8 Points 1">
            <a:extLst>
              <a:ext uri="{FF2B5EF4-FFF2-40B4-BE49-F238E27FC236}">
                <a16:creationId xmlns:a16="http://schemas.microsoft.com/office/drawing/2014/main" id="{2A9B4F06-4F6E-6F6F-8352-104B2EDC8D6E}"/>
              </a:ext>
            </a:extLst>
          </p:cNvPr>
          <p:cNvSpPr/>
          <p:nvPr/>
        </p:nvSpPr>
        <p:spPr>
          <a:xfrm>
            <a:off x="4756540" y="5859510"/>
            <a:ext cx="1256806" cy="975239"/>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7" name="TextBox 6">
            <a:extLst>
              <a:ext uri="{FF2B5EF4-FFF2-40B4-BE49-F238E27FC236}">
                <a16:creationId xmlns:a16="http://schemas.microsoft.com/office/drawing/2014/main" id="{1F998F1E-7A0D-7FBA-0E00-6FC9FC61F1C2}"/>
              </a:ext>
            </a:extLst>
          </p:cNvPr>
          <p:cNvSpPr txBox="1"/>
          <p:nvPr/>
        </p:nvSpPr>
        <p:spPr>
          <a:xfrm>
            <a:off x="104884" y="6520200"/>
            <a:ext cx="6093372"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Data source: </a:t>
            </a:r>
            <a:r>
              <a:rPr kumimoji="0" lang="en-US" sz="1600" b="0" i="0" u="none" strike="noStrike" kern="1200" cap="none" spc="0" normalizeH="0" baseline="0" noProof="0" dirty="0">
                <a:ln>
                  <a:noFill/>
                </a:ln>
                <a:solidFill>
                  <a:srgbClr val="000000"/>
                </a:solidFill>
                <a:effectLst/>
                <a:uLnTx/>
                <a:uFillTx/>
                <a:latin typeface="Arial" charset="0"/>
                <a:ea typeface="+mn-ea"/>
                <a:cs typeface="+mn-cs"/>
                <a:hlinkClick r:id="rId4"/>
              </a:rPr>
              <a:t>https://www.scdata.ai/project/30268</a:t>
            </a:r>
            <a:r>
              <a:rPr kumimoji="0" lang="en-US" sz="1600" b="0" i="0" u="none" strike="noStrike" kern="1200" cap="none" spc="0" normalizeH="0" baseline="0" noProof="0" dirty="0">
                <a:ln>
                  <a:noFill/>
                </a:ln>
                <a:solidFill>
                  <a:srgbClr val="000000"/>
                </a:solidFill>
                <a:effectLst/>
                <a:uLnTx/>
                <a:uFillTx/>
                <a:latin typeface="Arial" charset="0"/>
                <a:ea typeface="+mn-ea"/>
                <a:cs typeface="+mn-cs"/>
              </a:rPr>
              <a:t> </a:t>
            </a:r>
          </a:p>
        </p:txBody>
      </p:sp>
    </p:spTree>
    <p:extLst>
      <p:ext uri="{BB962C8B-B14F-4D97-AF65-F5344CB8AC3E}">
        <p14:creationId xmlns:p14="http://schemas.microsoft.com/office/powerpoint/2010/main" val="59865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41403"/>
            <a:ext cx="10972800" cy="808037"/>
          </a:xfrm>
        </p:spPr>
        <p:txBody>
          <a:bodyPr/>
          <a:lstStyle/>
          <a:p>
            <a:r>
              <a:rPr lang="en-US" dirty="0"/>
              <a:t>For which industries is inventory important (2021)?</a:t>
            </a:r>
          </a:p>
        </p:txBody>
      </p:sp>
      <p:sp>
        <p:nvSpPr>
          <p:cNvPr id="4" name="Content Placeholder 3"/>
          <p:cNvSpPr>
            <a:spLocks noGrp="1"/>
          </p:cNvSpPr>
          <p:nvPr>
            <p:ph sz="half" idx="1"/>
          </p:nvPr>
        </p:nvSpPr>
        <p:spPr>
          <a:xfrm>
            <a:off x="609600" y="1567955"/>
            <a:ext cx="5384800" cy="4344988"/>
          </a:xfrm>
        </p:spPr>
        <p:txBody>
          <a:bodyPr/>
          <a:lstStyle/>
          <a:p>
            <a:pPr marL="0" indent="0" algn="ctr">
              <a:buNone/>
            </a:pPr>
            <a:r>
              <a:rPr lang="en-US" dirty="0"/>
              <a:t>US</a:t>
            </a:r>
          </a:p>
        </p:txBody>
      </p:sp>
      <p:sp>
        <p:nvSpPr>
          <p:cNvPr id="5" name="Content Placeholder 4"/>
          <p:cNvSpPr>
            <a:spLocks noGrp="1"/>
          </p:cNvSpPr>
          <p:nvPr>
            <p:ph sz="half" idx="2"/>
          </p:nvPr>
        </p:nvSpPr>
        <p:spPr>
          <a:xfrm>
            <a:off x="6197600" y="1567955"/>
            <a:ext cx="5384800" cy="4344988"/>
          </a:xfrm>
        </p:spPr>
        <p:txBody>
          <a:bodyPr/>
          <a:lstStyle/>
          <a:p>
            <a:pPr marL="0" indent="0" algn="ctr">
              <a:buNone/>
            </a:pPr>
            <a:r>
              <a:rPr lang="en-US" dirty="0"/>
              <a:t>China</a:t>
            </a:r>
          </a:p>
        </p:txBody>
      </p:sp>
      <p:pic>
        <p:nvPicPr>
          <p:cNvPr id="6" name="Picture 5"/>
          <p:cNvPicPr>
            <a:picLocks noChangeAspect="1"/>
          </p:cNvPicPr>
          <p:nvPr/>
        </p:nvPicPr>
        <p:blipFill>
          <a:blip r:embed="rId4"/>
          <a:stretch>
            <a:fillRect/>
          </a:stretch>
        </p:blipFill>
        <p:spPr>
          <a:xfrm>
            <a:off x="4863216" y="1879123"/>
            <a:ext cx="2465567" cy="1846795"/>
          </a:xfrm>
          <a:prstGeom prst="rect">
            <a:avLst/>
          </a:prstGeom>
        </p:spPr>
      </p:pic>
      <p:pic>
        <p:nvPicPr>
          <p:cNvPr id="7" name="Picture 6"/>
          <p:cNvPicPr>
            <a:picLocks noChangeAspect="1"/>
          </p:cNvPicPr>
          <p:nvPr/>
        </p:nvPicPr>
        <p:blipFill>
          <a:blip r:embed="rId5"/>
          <a:stretch>
            <a:fillRect/>
          </a:stretch>
        </p:blipFill>
        <p:spPr>
          <a:xfrm>
            <a:off x="4880858" y="4125898"/>
            <a:ext cx="2447925" cy="1866900"/>
          </a:xfrm>
          <a:prstGeom prst="rect">
            <a:avLst/>
          </a:prstGeom>
        </p:spPr>
      </p:pic>
      <p:pic>
        <p:nvPicPr>
          <p:cNvPr id="8" name="Picture 7"/>
          <p:cNvPicPr>
            <a:picLocks noChangeAspect="1"/>
          </p:cNvPicPr>
          <p:nvPr/>
        </p:nvPicPr>
        <p:blipFill>
          <a:blip r:embed="rId6"/>
          <a:stretch>
            <a:fillRect/>
          </a:stretch>
        </p:blipFill>
        <p:spPr>
          <a:xfrm>
            <a:off x="1188180" y="2474418"/>
            <a:ext cx="2905125" cy="1571625"/>
          </a:xfrm>
          <a:prstGeom prst="rect">
            <a:avLst/>
          </a:prstGeom>
        </p:spPr>
      </p:pic>
      <p:pic>
        <p:nvPicPr>
          <p:cNvPr id="9" name="Picture 8"/>
          <p:cNvPicPr>
            <a:picLocks noChangeAspect="1"/>
          </p:cNvPicPr>
          <p:nvPr/>
        </p:nvPicPr>
        <p:blipFill>
          <a:blip r:embed="rId7"/>
          <a:stretch>
            <a:fillRect/>
          </a:stretch>
        </p:blipFill>
        <p:spPr>
          <a:xfrm>
            <a:off x="8139593" y="2486604"/>
            <a:ext cx="2857500" cy="1600200"/>
          </a:xfrm>
          <a:prstGeom prst="rect">
            <a:avLst/>
          </a:prstGeom>
        </p:spPr>
      </p:pic>
      <p:sp>
        <p:nvSpPr>
          <p:cNvPr id="10" name="TextBox 9"/>
          <p:cNvSpPr txBox="1"/>
          <p:nvPr/>
        </p:nvSpPr>
        <p:spPr>
          <a:xfrm>
            <a:off x="4776951" y="3741242"/>
            <a:ext cx="2691069"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Food / staples retailing</a:t>
            </a:r>
          </a:p>
        </p:txBody>
      </p:sp>
      <p:sp>
        <p:nvSpPr>
          <p:cNvPr id="11" name="TextBox 10"/>
          <p:cNvSpPr txBox="1"/>
          <p:nvPr/>
        </p:nvSpPr>
        <p:spPr>
          <a:xfrm>
            <a:off x="4863216" y="5985546"/>
            <a:ext cx="2465567"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Retailing</a:t>
            </a:r>
          </a:p>
        </p:txBody>
      </p:sp>
      <p:sp>
        <p:nvSpPr>
          <p:cNvPr id="12" name="TextBox 11"/>
          <p:cNvSpPr txBox="1"/>
          <p:nvPr/>
        </p:nvSpPr>
        <p:spPr>
          <a:xfrm>
            <a:off x="1527451" y="4083165"/>
            <a:ext cx="2215636"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Consumer durables / apparel</a:t>
            </a:r>
          </a:p>
        </p:txBody>
      </p:sp>
      <p:sp>
        <p:nvSpPr>
          <p:cNvPr id="13" name="TextBox 12"/>
          <p:cNvSpPr txBox="1"/>
          <p:nvPr/>
        </p:nvSpPr>
        <p:spPr>
          <a:xfrm>
            <a:off x="8641064" y="4083493"/>
            <a:ext cx="1854558"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Real estate</a:t>
            </a:r>
          </a:p>
        </p:txBody>
      </p:sp>
      <p:sp>
        <p:nvSpPr>
          <p:cNvPr id="3" name="Speech Bubble: Rectangle with Corners Rounded 2">
            <a:extLst>
              <a:ext uri="{FF2B5EF4-FFF2-40B4-BE49-F238E27FC236}">
                <a16:creationId xmlns:a16="http://schemas.microsoft.com/office/drawing/2014/main" id="{CCCFDB49-381E-437C-9DA8-38D8CB2F74EA}"/>
              </a:ext>
            </a:extLst>
          </p:cNvPr>
          <p:cNvSpPr/>
          <p:nvPr/>
        </p:nvSpPr>
        <p:spPr>
          <a:xfrm>
            <a:off x="609600" y="5040463"/>
            <a:ext cx="3131345" cy="743610"/>
          </a:xfrm>
          <a:prstGeom prst="wedgeRoundRectCallout">
            <a:avLst>
              <a:gd name="adj1" fmla="val 9417"/>
              <a:gd name="adj2" fmla="val -9714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Verdana"/>
                <a:ea typeface="+mn-ea"/>
                <a:cs typeface="+mn-cs"/>
              </a:rPr>
              <a:t>Median:23% of assets is inventory, 132 days </a:t>
            </a:r>
          </a:p>
        </p:txBody>
      </p:sp>
      <p:sp>
        <p:nvSpPr>
          <p:cNvPr id="14" name="Speech Bubble: Rectangle with Corners Rounded 13">
            <a:extLst>
              <a:ext uri="{FF2B5EF4-FFF2-40B4-BE49-F238E27FC236}">
                <a16:creationId xmlns:a16="http://schemas.microsoft.com/office/drawing/2014/main" id="{962759A8-2164-4941-A439-98A24AFFBB23}"/>
              </a:ext>
            </a:extLst>
          </p:cNvPr>
          <p:cNvSpPr/>
          <p:nvPr/>
        </p:nvSpPr>
        <p:spPr>
          <a:xfrm>
            <a:off x="8451056" y="5040462"/>
            <a:ext cx="3131344" cy="743609"/>
          </a:xfrm>
          <a:prstGeom prst="wedgeRoundRectCallout">
            <a:avLst>
              <a:gd name="adj1" fmla="val -16570"/>
              <a:gd name="adj2" fmla="val -12611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Verdana"/>
                <a:ea typeface="+mn-ea"/>
                <a:cs typeface="+mn-cs"/>
              </a:rPr>
              <a:t>Median:35% of assets is inventory, 1200 days.</a:t>
            </a:r>
          </a:p>
        </p:txBody>
      </p:sp>
    </p:spTree>
    <p:custDataLst>
      <p:tags r:id="rId1"/>
    </p:custDataLst>
    <p:extLst>
      <p:ext uri="{BB962C8B-B14F-4D97-AF65-F5344CB8AC3E}">
        <p14:creationId xmlns:p14="http://schemas.microsoft.com/office/powerpoint/2010/main" val="109221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line chart&#10;&#10;Description automatically generated">
            <a:extLst>
              <a:ext uri="{FF2B5EF4-FFF2-40B4-BE49-F238E27FC236}">
                <a16:creationId xmlns:a16="http://schemas.microsoft.com/office/drawing/2014/main" id="{57BE078E-F543-7B73-C64C-80F188E134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071011"/>
            <a:ext cx="6823075" cy="3581400"/>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36AA812D-6CAC-E66E-88F3-74551390D6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9682" y="2279177"/>
            <a:ext cx="3272111" cy="2875684"/>
          </a:xfrm>
          <a:prstGeom prst="rect">
            <a:avLst/>
          </a:prstGeom>
        </p:spPr>
      </p:pic>
      <p:sp>
        <p:nvSpPr>
          <p:cNvPr id="8" name="Title 1">
            <a:extLst>
              <a:ext uri="{FF2B5EF4-FFF2-40B4-BE49-F238E27FC236}">
                <a16:creationId xmlns:a16="http://schemas.microsoft.com/office/drawing/2014/main" id="{024AC1AE-E0B6-FBCE-7376-19DD81F21DD0}"/>
              </a:ext>
            </a:extLst>
          </p:cNvPr>
          <p:cNvSpPr>
            <a:spLocks noGrp="1"/>
          </p:cNvSpPr>
          <p:nvPr>
            <p:ph type="title"/>
          </p:nvPr>
        </p:nvSpPr>
        <p:spPr>
          <a:xfrm>
            <a:off x="609600" y="583842"/>
            <a:ext cx="10972800" cy="646332"/>
          </a:xfrm>
        </p:spPr>
        <p:txBody>
          <a:bodyPr wrap="square" anchor="ctr">
            <a:normAutofit/>
          </a:bodyPr>
          <a:lstStyle/>
          <a:p>
            <a:pPr algn="ctr"/>
            <a:r>
              <a:rPr lang="en-US" sz="2000" b="1" dirty="0"/>
              <a:t>How Does Inventory Change Over Time? USA 2015-2021 </a:t>
            </a:r>
            <a:endParaRPr lang="en-US" sz="2000" dirty="0"/>
          </a:p>
        </p:txBody>
      </p:sp>
      <p:sp>
        <p:nvSpPr>
          <p:cNvPr id="2" name="TextBox 1">
            <a:extLst>
              <a:ext uri="{FF2B5EF4-FFF2-40B4-BE49-F238E27FC236}">
                <a16:creationId xmlns:a16="http://schemas.microsoft.com/office/drawing/2014/main" id="{F62496F9-2248-6907-3B56-D986B3069338}"/>
              </a:ext>
            </a:extLst>
          </p:cNvPr>
          <p:cNvSpPr txBox="1"/>
          <p:nvPr/>
        </p:nvSpPr>
        <p:spPr>
          <a:xfrm>
            <a:off x="104884" y="6520200"/>
            <a:ext cx="6093372"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Data source: </a:t>
            </a:r>
            <a:r>
              <a:rPr kumimoji="0" lang="en-US" sz="1600" b="0" i="0" u="none" strike="noStrike" kern="1200" cap="none" spc="0" normalizeH="0" baseline="0" noProof="0" dirty="0">
                <a:ln>
                  <a:noFill/>
                </a:ln>
                <a:solidFill>
                  <a:srgbClr val="000000"/>
                </a:solidFill>
                <a:effectLst/>
                <a:uLnTx/>
                <a:uFillTx/>
                <a:latin typeface="Arial" charset="0"/>
                <a:ea typeface="+mn-ea"/>
                <a:cs typeface="+mn-cs"/>
                <a:hlinkClick r:id="rId5"/>
              </a:rPr>
              <a:t>https://www.scdata.ai/project/30268</a:t>
            </a:r>
            <a:r>
              <a:rPr kumimoji="0" lang="en-US" sz="1600"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4" name="Speech Bubble: Rectangle with Corners Rounded 3">
            <a:extLst>
              <a:ext uri="{FF2B5EF4-FFF2-40B4-BE49-F238E27FC236}">
                <a16:creationId xmlns:a16="http://schemas.microsoft.com/office/drawing/2014/main" id="{042BE60D-F96B-439B-2282-926232672BF7}"/>
              </a:ext>
            </a:extLst>
          </p:cNvPr>
          <p:cNvSpPr/>
          <p:nvPr/>
        </p:nvSpPr>
        <p:spPr>
          <a:xfrm>
            <a:off x="4437227" y="1230174"/>
            <a:ext cx="2995448" cy="914400"/>
          </a:xfrm>
          <a:prstGeom prst="wedgeRoundRectCallout">
            <a:avLst>
              <a:gd name="adj1" fmla="val 23879"/>
              <a:gd name="adj2" fmla="val 93190"/>
              <a:gd name="adj3" fmla="val 16667"/>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Healthcare consistently has the highest inventory days</a:t>
            </a:r>
          </a:p>
        </p:txBody>
      </p:sp>
      <p:sp>
        <p:nvSpPr>
          <p:cNvPr id="7" name="Speech Bubble: Rectangle with Corners Rounded 6">
            <a:extLst>
              <a:ext uri="{FF2B5EF4-FFF2-40B4-BE49-F238E27FC236}">
                <a16:creationId xmlns:a16="http://schemas.microsoft.com/office/drawing/2014/main" id="{1B6D3286-233C-9BA7-8E81-8A6F4C9BD6B3}"/>
              </a:ext>
            </a:extLst>
          </p:cNvPr>
          <p:cNvSpPr/>
          <p:nvPr/>
        </p:nvSpPr>
        <p:spPr>
          <a:xfrm>
            <a:off x="6842399" y="5461077"/>
            <a:ext cx="2410262" cy="914400"/>
          </a:xfrm>
          <a:prstGeom prst="wedgeRoundRectCallout">
            <a:avLst>
              <a:gd name="adj1" fmla="val -51685"/>
              <a:gd name="adj2" fmla="val -122328"/>
              <a:gd name="adj3" fmla="val 16667"/>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Energy has the lowest inventory days</a:t>
            </a:r>
          </a:p>
        </p:txBody>
      </p:sp>
      <p:sp>
        <p:nvSpPr>
          <p:cNvPr id="9" name="Speech Bubble: Rectangle with Corners Rounded 8">
            <a:extLst>
              <a:ext uri="{FF2B5EF4-FFF2-40B4-BE49-F238E27FC236}">
                <a16:creationId xmlns:a16="http://schemas.microsoft.com/office/drawing/2014/main" id="{A7F94B0A-C065-B6DE-79EE-711441783847}"/>
              </a:ext>
            </a:extLst>
          </p:cNvPr>
          <p:cNvSpPr/>
          <p:nvPr/>
        </p:nvSpPr>
        <p:spPr>
          <a:xfrm>
            <a:off x="7192797" y="2774542"/>
            <a:ext cx="1469587" cy="1308916"/>
          </a:xfrm>
          <a:prstGeom prst="wedgeRoundRectCallout">
            <a:avLst>
              <a:gd name="adj1" fmla="val -75121"/>
              <a:gd name="adj2" fmla="val 8634"/>
              <a:gd name="adj3" fmla="val 16667"/>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Followed by IT &amp; consumer staples</a:t>
            </a:r>
          </a:p>
        </p:txBody>
      </p:sp>
    </p:spTree>
    <p:extLst>
      <p:ext uri="{BB962C8B-B14F-4D97-AF65-F5344CB8AC3E}">
        <p14:creationId xmlns:p14="http://schemas.microsoft.com/office/powerpoint/2010/main" val="45859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24AC1AE-E0B6-FBCE-7376-19DD81F21DD0}"/>
              </a:ext>
            </a:extLst>
          </p:cNvPr>
          <p:cNvSpPr>
            <a:spLocks noGrp="1"/>
          </p:cNvSpPr>
          <p:nvPr>
            <p:ph type="title"/>
          </p:nvPr>
        </p:nvSpPr>
        <p:spPr>
          <a:xfrm>
            <a:off x="609600" y="583842"/>
            <a:ext cx="10972800" cy="646332"/>
          </a:xfrm>
        </p:spPr>
        <p:txBody>
          <a:bodyPr wrap="square" anchor="ctr">
            <a:normAutofit/>
          </a:bodyPr>
          <a:lstStyle/>
          <a:p>
            <a:pPr algn="ctr"/>
            <a:r>
              <a:rPr lang="en-US" sz="2000" b="1" dirty="0"/>
              <a:t>How Does Inventory Change Over Time? China 2015-2021 </a:t>
            </a:r>
            <a:endParaRPr lang="en-US" sz="2000" dirty="0"/>
          </a:p>
        </p:txBody>
      </p:sp>
      <p:pic>
        <p:nvPicPr>
          <p:cNvPr id="4" name="Picture 3" descr="A picture containing text&#10;&#10;Description automatically generated">
            <a:extLst>
              <a:ext uri="{FF2B5EF4-FFF2-40B4-BE49-F238E27FC236}">
                <a16:creationId xmlns:a16="http://schemas.microsoft.com/office/drawing/2014/main" id="{77640E51-9BE2-CB61-3762-8B9A0687D0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8784" y="1986460"/>
            <a:ext cx="2958620" cy="3066862"/>
          </a:xfrm>
          <a:prstGeom prst="rect">
            <a:avLst/>
          </a:prstGeom>
        </p:spPr>
      </p:pic>
      <p:pic>
        <p:nvPicPr>
          <p:cNvPr id="9" name="Picture 8" descr="Chart, line chart&#10;&#10;Description automatically generated">
            <a:extLst>
              <a:ext uri="{FF2B5EF4-FFF2-40B4-BE49-F238E27FC236}">
                <a16:creationId xmlns:a16="http://schemas.microsoft.com/office/drawing/2014/main" id="{12C31699-707D-523F-CE01-0F3D730ADF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003" y="2023721"/>
            <a:ext cx="7070295" cy="3581400"/>
          </a:xfrm>
          <a:prstGeom prst="rect">
            <a:avLst/>
          </a:prstGeom>
        </p:spPr>
      </p:pic>
      <p:sp>
        <p:nvSpPr>
          <p:cNvPr id="2" name="TextBox 1">
            <a:extLst>
              <a:ext uri="{FF2B5EF4-FFF2-40B4-BE49-F238E27FC236}">
                <a16:creationId xmlns:a16="http://schemas.microsoft.com/office/drawing/2014/main" id="{00E2DCB7-48C0-342B-8C7F-6608BFF79B0C}"/>
              </a:ext>
            </a:extLst>
          </p:cNvPr>
          <p:cNvSpPr txBox="1"/>
          <p:nvPr/>
        </p:nvSpPr>
        <p:spPr>
          <a:xfrm>
            <a:off x="104884" y="6520200"/>
            <a:ext cx="6093372"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Data source: </a:t>
            </a:r>
            <a:r>
              <a:rPr kumimoji="0" lang="en-US" sz="1600" b="0" i="0" u="none" strike="noStrike" kern="1200" cap="none" spc="0" normalizeH="0" baseline="0" noProof="0" dirty="0">
                <a:ln>
                  <a:noFill/>
                </a:ln>
                <a:solidFill>
                  <a:srgbClr val="000000"/>
                </a:solidFill>
                <a:effectLst/>
                <a:uLnTx/>
                <a:uFillTx/>
                <a:latin typeface="Arial" charset="0"/>
                <a:ea typeface="+mn-ea"/>
                <a:cs typeface="+mn-cs"/>
                <a:hlinkClick r:id="rId5"/>
              </a:rPr>
              <a:t>https://www.scdata.ai/project/30268</a:t>
            </a:r>
            <a:r>
              <a:rPr kumimoji="0" lang="en-US" sz="1600"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3" name="Speech Bubble: Rectangle with Corners Rounded 2">
            <a:extLst>
              <a:ext uri="{FF2B5EF4-FFF2-40B4-BE49-F238E27FC236}">
                <a16:creationId xmlns:a16="http://schemas.microsoft.com/office/drawing/2014/main" id="{EB34EEC2-E913-D73F-5BF8-90F08BA15E81}"/>
              </a:ext>
            </a:extLst>
          </p:cNvPr>
          <p:cNvSpPr/>
          <p:nvPr/>
        </p:nvSpPr>
        <p:spPr>
          <a:xfrm>
            <a:off x="4437227" y="1372068"/>
            <a:ext cx="2995448" cy="914400"/>
          </a:xfrm>
          <a:prstGeom prst="wedgeRoundRectCallout">
            <a:avLst>
              <a:gd name="adj1" fmla="val -28753"/>
              <a:gd name="adj2" fmla="val 82845"/>
              <a:gd name="adj3" fmla="val 16667"/>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Real estate consistently has the highest inventory days</a:t>
            </a:r>
          </a:p>
        </p:txBody>
      </p:sp>
      <p:sp>
        <p:nvSpPr>
          <p:cNvPr id="5" name="Speech Bubble: Rectangle with Corners Rounded 4">
            <a:extLst>
              <a:ext uri="{FF2B5EF4-FFF2-40B4-BE49-F238E27FC236}">
                <a16:creationId xmlns:a16="http://schemas.microsoft.com/office/drawing/2014/main" id="{1C310FE2-1A01-8E69-970C-E4A003F44473}"/>
              </a:ext>
            </a:extLst>
          </p:cNvPr>
          <p:cNvSpPr/>
          <p:nvPr/>
        </p:nvSpPr>
        <p:spPr>
          <a:xfrm>
            <a:off x="7338079" y="3575213"/>
            <a:ext cx="1469587" cy="1088010"/>
          </a:xfrm>
          <a:prstGeom prst="wedgeRoundRectCallout">
            <a:avLst>
              <a:gd name="adj1" fmla="val -71903"/>
              <a:gd name="adj2" fmla="val 57901"/>
              <a:gd name="adj3" fmla="val 16667"/>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Followed by health care</a:t>
            </a:r>
          </a:p>
        </p:txBody>
      </p:sp>
      <p:sp>
        <p:nvSpPr>
          <p:cNvPr id="7" name="Speech Bubble: Rectangle with Corners Rounded 6">
            <a:extLst>
              <a:ext uri="{FF2B5EF4-FFF2-40B4-BE49-F238E27FC236}">
                <a16:creationId xmlns:a16="http://schemas.microsoft.com/office/drawing/2014/main" id="{3D04ADC0-776B-B928-2A3A-71177EDDF56B}"/>
              </a:ext>
            </a:extLst>
          </p:cNvPr>
          <p:cNvSpPr/>
          <p:nvPr/>
        </p:nvSpPr>
        <p:spPr>
          <a:xfrm>
            <a:off x="7156910" y="5447007"/>
            <a:ext cx="2410262" cy="914400"/>
          </a:xfrm>
          <a:prstGeom prst="wedgeRoundRectCallout">
            <a:avLst>
              <a:gd name="adj1" fmla="val -53648"/>
              <a:gd name="adj2" fmla="val -94742"/>
              <a:gd name="adj3" fmla="val 16667"/>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Telecom has the lowest inventory days</a:t>
            </a:r>
          </a:p>
        </p:txBody>
      </p:sp>
    </p:spTree>
    <p:extLst>
      <p:ext uri="{BB962C8B-B14F-4D97-AF65-F5344CB8AC3E}">
        <p14:creationId xmlns:p14="http://schemas.microsoft.com/office/powerpoint/2010/main" val="276578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7AD61-34F2-4F8E-4594-823604D2FE5D}"/>
              </a:ext>
            </a:extLst>
          </p:cNvPr>
          <p:cNvSpPr>
            <a:spLocks noGrp="1"/>
          </p:cNvSpPr>
          <p:nvPr>
            <p:ph type="title"/>
          </p:nvPr>
        </p:nvSpPr>
        <p:spPr>
          <a:xfrm>
            <a:off x="1155029" y="873803"/>
            <a:ext cx="9881937" cy="2353722"/>
          </a:xfrm>
        </p:spPr>
        <p:txBody>
          <a:bodyPr/>
          <a:lstStyle/>
          <a:p>
            <a:pPr algn="ctr">
              <a:lnSpc>
                <a:spcPct val="120000"/>
              </a:lnSpc>
            </a:pPr>
            <a:r>
              <a:rPr lang="en-US" sz="3200" b="1" dirty="0">
                <a:solidFill>
                  <a:srgbClr val="FF0000"/>
                </a:solidFill>
                <a:latin typeface="Calibri" panose="020F0502020204030204" pitchFamily="34" charset="0"/>
              </a:rPr>
              <a:t>Which segment(s) of a supply chain carry a large amount of inventory and thus likely to have inventory problems?</a:t>
            </a:r>
          </a:p>
        </p:txBody>
      </p:sp>
      <p:pic>
        <p:nvPicPr>
          <p:cNvPr id="4" name="Picture 3">
            <a:extLst>
              <a:ext uri="{FF2B5EF4-FFF2-40B4-BE49-F238E27FC236}">
                <a16:creationId xmlns:a16="http://schemas.microsoft.com/office/drawing/2014/main" id="{BBAB1E07-A903-F697-0BF2-9365804A0492}"/>
              </a:ext>
            </a:extLst>
          </p:cNvPr>
          <p:cNvPicPr>
            <a:picLocks noChangeAspect="1"/>
          </p:cNvPicPr>
          <p:nvPr/>
        </p:nvPicPr>
        <p:blipFill>
          <a:blip r:embed="rId3"/>
          <a:stretch>
            <a:fillRect/>
          </a:stretch>
        </p:blipFill>
        <p:spPr>
          <a:xfrm>
            <a:off x="2560012" y="3171083"/>
            <a:ext cx="7071973" cy="2761727"/>
          </a:xfrm>
          <a:prstGeom prst="rect">
            <a:avLst/>
          </a:prstGeom>
        </p:spPr>
      </p:pic>
    </p:spTree>
    <p:extLst>
      <p:ext uri="{BB962C8B-B14F-4D97-AF65-F5344CB8AC3E}">
        <p14:creationId xmlns:p14="http://schemas.microsoft.com/office/powerpoint/2010/main" val="11629973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10;&#10;Description automatically generated">
            <a:extLst>
              <a:ext uri="{FF2B5EF4-FFF2-40B4-BE49-F238E27FC236}">
                <a16:creationId xmlns:a16="http://schemas.microsoft.com/office/drawing/2014/main" id="{4876F745-E850-3840-386D-504C8C847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4092"/>
            <a:ext cx="12192000" cy="6123159"/>
          </a:xfrm>
          <a:prstGeom prst="rect">
            <a:avLst/>
          </a:prstGeom>
        </p:spPr>
      </p:pic>
      <p:sp>
        <p:nvSpPr>
          <p:cNvPr id="9" name="Title 1">
            <a:extLst>
              <a:ext uri="{FF2B5EF4-FFF2-40B4-BE49-F238E27FC236}">
                <a16:creationId xmlns:a16="http://schemas.microsoft.com/office/drawing/2014/main" id="{119FCD9E-824C-8BC0-029C-DF9CDF9A3655}"/>
              </a:ext>
            </a:extLst>
          </p:cNvPr>
          <p:cNvSpPr txBox="1">
            <a:spLocks/>
          </p:cNvSpPr>
          <p:nvPr/>
        </p:nvSpPr>
        <p:spPr>
          <a:xfrm>
            <a:off x="609599" y="35156"/>
            <a:ext cx="10972800" cy="409216"/>
          </a:xfrm>
          <a:prstGeom prst="rect">
            <a:avLst/>
          </a:prstGeom>
        </p:spPr>
        <p:txBody>
          <a:bodyPr wrap="square" anchor="ctr">
            <a:normAutofit/>
          </a:bodyPr>
          <a:lstStyle>
            <a:lvl1pPr algn="l" rtl="0" eaLnBrk="1" fontAlgn="base" hangingPunct="1">
              <a:spcBef>
                <a:spcPct val="0"/>
              </a:spcBef>
              <a:spcAft>
                <a:spcPct val="0"/>
              </a:spcAft>
              <a:defRPr sz="2400">
                <a:solidFill>
                  <a:schemeClr val="tx2"/>
                </a:solidFill>
                <a:latin typeface="Arial Black" pitchFamily="34" charset="0"/>
                <a:ea typeface="+mj-ea"/>
                <a:cs typeface="+mj-cs"/>
              </a:defRPr>
            </a:lvl1pPr>
            <a:lvl2pPr algn="l" rtl="0" eaLnBrk="1" fontAlgn="base" hangingPunct="1">
              <a:spcBef>
                <a:spcPct val="0"/>
              </a:spcBef>
              <a:spcAft>
                <a:spcPct val="0"/>
              </a:spcAft>
              <a:defRPr sz="3000">
                <a:solidFill>
                  <a:schemeClr val="tx2"/>
                </a:solidFill>
                <a:latin typeface="Verdana" pitchFamily="34" charset="0"/>
              </a:defRPr>
            </a:lvl2pPr>
            <a:lvl3pPr algn="l" rtl="0" eaLnBrk="1" fontAlgn="base" hangingPunct="1">
              <a:spcBef>
                <a:spcPct val="0"/>
              </a:spcBef>
              <a:spcAft>
                <a:spcPct val="0"/>
              </a:spcAft>
              <a:defRPr sz="3000">
                <a:solidFill>
                  <a:schemeClr val="tx2"/>
                </a:solidFill>
                <a:latin typeface="Verdana" pitchFamily="34" charset="0"/>
              </a:defRPr>
            </a:lvl3pPr>
            <a:lvl4pPr algn="l" rtl="0" eaLnBrk="1" fontAlgn="base" hangingPunct="1">
              <a:spcBef>
                <a:spcPct val="0"/>
              </a:spcBef>
              <a:spcAft>
                <a:spcPct val="0"/>
              </a:spcAft>
              <a:defRPr sz="3000">
                <a:solidFill>
                  <a:schemeClr val="tx2"/>
                </a:solidFill>
                <a:latin typeface="Verdana" pitchFamily="34" charset="0"/>
              </a:defRPr>
            </a:lvl4pPr>
            <a:lvl5pPr algn="l" rtl="0" eaLnBrk="1" fontAlgn="base" hangingPunct="1">
              <a:spcBef>
                <a:spcPct val="0"/>
              </a:spcBef>
              <a:spcAft>
                <a:spcPct val="0"/>
              </a:spcAft>
              <a:defRPr sz="3000">
                <a:solidFill>
                  <a:schemeClr val="tx2"/>
                </a:solidFill>
                <a:latin typeface="Verdana" pitchFamily="34" charset="0"/>
              </a:defRPr>
            </a:lvl5pPr>
            <a:lvl6pPr marL="457200" algn="l" rtl="0" eaLnBrk="1" fontAlgn="base" hangingPunct="1">
              <a:spcBef>
                <a:spcPct val="0"/>
              </a:spcBef>
              <a:spcAft>
                <a:spcPct val="0"/>
              </a:spcAft>
              <a:defRPr sz="3000">
                <a:solidFill>
                  <a:schemeClr val="tx2"/>
                </a:solidFill>
                <a:latin typeface="Verdana" pitchFamily="34" charset="0"/>
              </a:defRPr>
            </a:lvl6pPr>
            <a:lvl7pPr marL="914400" algn="l" rtl="0" eaLnBrk="1" fontAlgn="base" hangingPunct="1">
              <a:spcBef>
                <a:spcPct val="0"/>
              </a:spcBef>
              <a:spcAft>
                <a:spcPct val="0"/>
              </a:spcAft>
              <a:defRPr sz="3000">
                <a:solidFill>
                  <a:schemeClr val="tx2"/>
                </a:solidFill>
                <a:latin typeface="Verdana" pitchFamily="34" charset="0"/>
              </a:defRPr>
            </a:lvl7pPr>
            <a:lvl8pPr marL="1371600" algn="l" rtl="0" eaLnBrk="1" fontAlgn="base" hangingPunct="1">
              <a:spcBef>
                <a:spcPct val="0"/>
              </a:spcBef>
              <a:spcAft>
                <a:spcPct val="0"/>
              </a:spcAft>
              <a:defRPr sz="3000">
                <a:solidFill>
                  <a:schemeClr val="tx2"/>
                </a:solidFill>
                <a:latin typeface="Verdana" pitchFamily="34" charset="0"/>
              </a:defRPr>
            </a:lvl8pPr>
            <a:lvl9pPr marL="1828800" algn="l" rtl="0" eaLnBrk="1" fontAlgn="base" hangingPunct="1">
              <a:spcBef>
                <a:spcPct val="0"/>
              </a:spcBef>
              <a:spcAft>
                <a:spcPct val="0"/>
              </a:spcAft>
              <a:defRPr sz="3000">
                <a:solidFill>
                  <a:schemeClr val="tx2"/>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Black" pitchFamily="34" charset="0"/>
                <a:ea typeface="+mj-ea"/>
                <a:cs typeface="+mj-cs"/>
              </a:rPr>
              <a:t>Inventory in the food supply chain? World 2021</a:t>
            </a:r>
            <a:endParaRPr kumimoji="0" lang="en-US" sz="1800" b="0" i="0" u="none" strike="noStrike" kern="0" cap="none" spc="0" normalizeH="0" baseline="0" noProof="0" dirty="0">
              <a:ln>
                <a:noFill/>
              </a:ln>
              <a:solidFill>
                <a:srgbClr val="000000"/>
              </a:solidFill>
              <a:effectLst/>
              <a:uLnTx/>
              <a:uFillTx/>
              <a:latin typeface="Arial Black" pitchFamily="34" charset="0"/>
              <a:ea typeface="+mj-ea"/>
              <a:cs typeface="+mj-cs"/>
            </a:endParaRPr>
          </a:p>
        </p:txBody>
      </p:sp>
      <p:sp>
        <p:nvSpPr>
          <p:cNvPr id="2" name="TextBox 1">
            <a:extLst>
              <a:ext uri="{FF2B5EF4-FFF2-40B4-BE49-F238E27FC236}">
                <a16:creationId xmlns:a16="http://schemas.microsoft.com/office/drawing/2014/main" id="{4FD454D6-30DF-75B2-6844-90158B8C7165}"/>
              </a:ext>
            </a:extLst>
          </p:cNvPr>
          <p:cNvSpPr txBox="1"/>
          <p:nvPr/>
        </p:nvSpPr>
        <p:spPr>
          <a:xfrm>
            <a:off x="104884" y="6520200"/>
            <a:ext cx="6093372"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Data source: </a:t>
            </a:r>
            <a:r>
              <a:rPr kumimoji="0" lang="en-US" sz="1400" b="0" i="0" u="none" strike="noStrike" kern="1200" cap="none" spc="0" normalizeH="0" baseline="0" noProof="0" dirty="0">
                <a:ln>
                  <a:noFill/>
                </a:ln>
                <a:solidFill>
                  <a:srgbClr val="000000"/>
                </a:solidFill>
                <a:effectLst/>
                <a:uLnTx/>
                <a:uFillTx/>
                <a:latin typeface="Arial" charset="0"/>
                <a:ea typeface="+mn-ea"/>
                <a:cs typeface="+mn-cs"/>
                <a:hlinkClick r:id="rId4"/>
              </a:rPr>
              <a:t>https://www.scdata.ai/project/30268</a:t>
            </a:r>
            <a:r>
              <a:rPr kumimoji="0" lang="en-US" sz="1400"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3" name="Speech Bubble: Rectangle with Corners Rounded 2">
            <a:extLst>
              <a:ext uri="{FF2B5EF4-FFF2-40B4-BE49-F238E27FC236}">
                <a16:creationId xmlns:a16="http://schemas.microsoft.com/office/drawing/2014/main" id="{78593C8B-413C-3752-ABA5-E7AAF2428883}"/>
              </a:ext>
            </a:extLst>
          </p:cNvPr>
          <p:cNvSpPr/>
          <p:nvPr/>
        </p:nvSpPr>
        <p:spPr>
          <a:xfrm>
            <a:off x="4684449" y="5225552"/>
            <a:ext cx="3027614" cy="1294648"/>
          </a:xfrm>
          <a:prstGeom prst="wedgeRoundRectCallout">
            <a:avLst>
              <a:gd name="adj1" fmla="val -8865"/>
              <a:gd name="adj2" fmla="val -126163"/>
              <a:gd name="adj3" fmla="val 16667"/>
            </a:avLst>
          </a:prstGeom>
          <a:solidFill>
            <a:schemeClr val="lt1"/>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Hypermarkets &amp; Super Centers holds the highest inventory $, followed by Brewers.</a:t>
            </a:r>
          </a:p>
        </p:txBody>
      </p:sp>
    </p:spTree>
    <p:extLst>
      <p:ext uri="{BB962C8B-B14F-4D97-AF65-F5344CB8AC3E}">
        <p14:creationId xmlns:p14="http://schemas.microsoft.com/office/powerpoint/2010/main" val="28939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bubble chart&#10;&#10;Description automatically generated">
            <a:extLst>
              <a:ext uri="{FF2B5EF4-FFF2-40B4-BE49-F238E27FC236}">
                <a16:creationId xmlns:a16="http://schemas.microsoft.com/office/drawing/2014/main" id="{2573D509-A6A0-6D96-0E22-F1E4AA9E9602}"/>
              </a:ext>
            </a:extLst>
          </p:cNvPr>
          <p:cNvPicPr>
            <a:picLocks noChangeAspect="1"/>
          </p:cNvPicPr>
          <p:nvPr/>
        </p:nvPicPr>
        <p:blipFill rotWithShape="1">
          <a:blip r:embed="rId3">
            <a:extLst>
              <a:ext uri="{28A0092B-C50C-407E-A947-70E740481C1C}">
                <a14:useLocalDpi xmlns:a14="http://schemas.microsoft.com/office/drawing/2010/main" val="0"/>
              </a:ext>
            </a:extLst>
          </a:blip>
          <a:srcRect r="9777" b="-1"/>
          <a:stretch/>
        </p:blipFill>
        <p:spPr>
          <a:xfrm>
            <a:off x="20" y="10"/>
            <a:ext cx="12191980" cy="6857990"/>
          </a:xfrm>
          <a:prstGeom prst="rect">
            <a:avLst/>
          </a:prstGeom>
          <a:noFill/>
        </p:spPr>
      </p:pic>
      <p:sp>
        <p:nvSpPr>
          <p:cNvPr id="6" name="Title 1">
            <a:extLst>
              <a:ext uri="{FF2B5EF4-FFF2-40B4-BE49-F238E27FC236}">
                <a16:creationId xmlns:a16="http://schemas.microsoft.com/office/drawing/2014/main" id="{CA055A71-500E-AAB7-9645-9539867E6AEF}"/>
              </a:ext>
            </a:extLst>
          </p:cNvPr>
          <p:cNvSpPr txBox="1">
            <a:spLocks/>
          </p:cNvSpPr>
          <p:nvPr/>
        </p:nvSpPr>
        <p:spPr>
          <a:xfrm>
            <a:off x="2066441" y="751751"/>
            <a:ext cx="5682712" cy="409216"/>
          </a:xfrm>
          <a:prstGeom prst="rect">
            <a:avLst/>
          </a:prstGeom>
        </p:spPr>
        <p:txBody>
          <a:bodyPr wrap="square" anchor="ctr">
            <a:normAutofit/>
          </a:bodyPr>
          <a:lstStyle>
            <a:lvl1pPr algn="l" rtl="0" eaLnBrk="1" fontAlgn="base" hangingPunct="1">
              <a:spcBef>
                <a:spcPct val="0"/>
              </a:spcBef>
              <a:spcAft>
                <a:spcPct val="0"/>
              </a:spcAft>
              <a:defRPr sz="2400">
                <a:solidFill>
                  <a:schemeClr val="tx2"/>
                </a:solidFill>
                <a:latin typeface="Arial Black" pitchFamily="34" charset="0"/>
                <a:ea typeface="+mj-ea"/>
                <a:cs typeface="+mj-cs"/>
              </a:defRPr>
            </a:lvl1pPr>
            <a:lvl2pPr algn="l" rtl="0" eaLnBrk="1" fontAlgn="base" hangingPunct="1">
              <a:spcBef>
                <a:spcPct val="0"/>
              </a:spcBef>
              <a:spcAft>
                <a:spcPct val="0"/>
              </a:spcAft>
              <a:defRPr sz="3000">
                <a:solidFill>
                  <a:schemeClr val="tx2"/>
                </a:solidFill>
                <a:latin typeface="Verdana" pitchFamily="34" charset="0"/>
              </a:defRPr>
            </a:lvl2pPr>
            <a:lvl3pPr algn="l" rtl="0" eaLnBrk="1" fontAlgn="base" hangingPunct="1">
              <a:spcBef>
                <a:spcPct val="0"/>
              </a:spcBef>
              <a:spcAft>
                <a:spcPct val="0"/>
              </a:spcAft>
              <a:defRPr sz="3000">
                <a:solidFill>
                  <a:schemeClr val="tx2"/>
                </a:solidFill>
                <a:latin typeface="Verdana" pitchFamily="34" charset="0"/>
              </a:defRPr>
            </a:lvl3pPr>
            <a:lvl4pPr algn="l" rtl="0" eaLnBrk="1" fontAlgn="base" hangingPunct="1">
              <a:spcBef>
                <a:spcPct val="0"/>
              </a:spcBef>
              <a:spcAft>
                <a:spcPct val="0"/>
              </a:spcAft>
              <a:defRPr sz="3000">
                <a:solidFill>
                  <a:schemeClr val="tx2"/>
                </a:solidFill>
                <a:latin typeface="Verdana" pitchFamily="34" charset="0"/>
              </a:defRPr>
            </a:lvl4pPr>
            <a:lvl5pPr algn="l" rtl="0" eaLnBrk="1" fontAlgn="base" hangingPunct="1">
              <a:spcBef>
                <a:spcPct val="0"/>
              </a:spcBef>
              <a:spcAft>
                <a:spcPct val="0"/>
              </a:spcAft>
              <a:defRPr sz="3000">
                <a:solidFill>
                  <a:schemeClr val="tx2"/>
                </a:solidFill>
                <a:latin typeface="Verdana" pitchFamily="34" charset="0"/>
              </a:defRPr>
            </a:lvl5pPr>
            <a:lvl6pPr marL="457200" algn="l" rtl="0" eaLnBrk="1" fontAlgn="base" hangingPunct="1">
              <a:spcBef>
                <a:spcPct val="0"/>
              </a:spcBef>
              <a:spcAft>
                <a:spcPct val="0"/>
              </a:spcAft>
              <a:defRPr sz="3000">
                <a:solidFill>
                  <a:schemeClr val="tx2"/>
                </a:solidFill>
                <a:latin typeface="Verdana" pitchFamily="34" charset="0"/>
              </a:defRPr>
            </a:lvl6pPr>
            <a:lvl7pPr marL="914400" algn="l" rtl="0" eaLnBrk="1" fontAlgn="base" hangingPunct="1">
              <a:spcBef>
                <a:spcPct val="0"/>
              </a:spcBef>
              <a:spcAft>
                <a:spcPct val="0"/>
              </a:spcAft>
              <a:defRPr sz="3000">
                <a:solidFill>
                  <a:schemeClr val="tx2"/>
                </a:solidFill>
                <a:latin typeface="Verdana" pitchFamily="34" charset="0"/>
              </a:defRPr>
            </a:lvl7pPr>
            <a:lvl8pPr marL="1371600" algn="l" rtl="0" eaLnBrk="1" fontAlgn="base" hangingPunct="1">
              <a:spcBef>
                <a:spcPct val="0"/>
              </a:spcBef>
              <a:spcAft>
                <a:spcPct val="0"/>
              </a:spcAft>
              <a:defRPr sz="3000">
                <a:solidFill>
                  <a:schemeClr val="tx2"/>
                </a:solidFill>
                <a:latin typeface="Verdana" pitchFamily="34" charset="0"/>
              </a:defRPr>
            </a:lvl8pPr>
            <a:lvl9pPr marL="1828800" algn="l" rtl="0" eaLnBrk="1" fontAlgn="base" hangingPunct="1">
              <a:spcBef>
                <a:spcPct val="0"/>
              </a:spcBef>
              <a:spcAft>
                <a:spcPct val="0"/>
              </a:spcAft>
              <a:defRPr sz="3000">
                <a:solidFill>
                  <a:schemeClr val="tx2"/>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Black" pitchFamily="34" charset="0"/>
                <a:ea typeface="+mj-ea"/>
                <a:cs typeface="+mj-cs"/>
              </a:rPr>
              <a:t>Technology supply chain? World 2021</a:t>
            </a:r>
            <a:endParaRPr kumimoji="0" lang="en-US" sz="1800" b="0" i="0" u="none" strike="noStrike" kern="0" cap="none" spc="0" normalizeH="0" baseline="0" noProof="0" dirty="0">
              <a:ln>
                <a:noFill/>
              </a:ln>
              <a:solidFill>
                <a:srgbClr val="000000"/>
              </a:solidFill>
              <a:effectLst/>
              <a:uLnTx/>
              <a:uFillTx/>
              <a:latin typeface="Arial Black" pitchFamily="34" charset="0"/>
              <a:ea typeface="+mj-ea"/>
              <a:cs typeface="+mj-cs"/>
            </a:endParaRPr>
          </a:p>
        </p:txBody>
      </p:sp>
      <p:sp>
        <p:nvSpPr>
          <p:cNvPr id="2" name="TextBox 1">
            <a:extLst>
              <a:ext uri="{FF2B5EF4-FFF2-40B4-BE49-F238E27FC236}">
                <a16:creationId xmlns:a16="http://schemas.microsoft.com/office/drawing/2014/main" id="{FDBD2782-54F1-B398-F166-E56EA4930666}"/>
              </a:ext>
            </a:extLst>
          </p:cNvPr>
          <p:cNvSpPr txBox="1"/>
          <p:nvPr/>
        </p:nvSpPr>
        <p:spPr>
          <a:xfrm>
            <a:off x="6096000" y="6550213"/>
            <a:ext cx="6093372" cy="307777"/>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Data source: </a:t>
            </a:r>
            <a:r>
              <a:rPr kumimoji="0" lang="en-US" sz="1400" b="0" i="0" u="none" strike="noStrike" kern="1200" cap="none" spc="0" normalizeH="0" baseline="0" noProof="0" dirty="0">
                <a:ln>
                  <a:noFill/>
                </a:ln>
                <a:solidFill>
                  <a:srgbClr val="000000"/>
                </a:solidFill>
                <a:effectLst/>
                <a:uLnTx/>
                <a:uFillTx/>
                <a:latin typeface="Arial" charset="0"/>
                <a:ea typeface="+mn-ea"/>
                <a:cs typeface="+mn-cs"/>
                <a:hlinkClick r:id="rId4"/>
              </a:rPr>
              <a:t>https://www.scdata.ai/project/30268</a:t>
            </a:r>
            <a:r>
              <a:rPr kumimoji="0" lang="en-US" sz="1400"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3" name="Speech Bubble: Rectangle with Corners Rounded 2">
            <a:extLst>
              <a:ext uri="{FF2B5EF4-FFF2-40B4-BE49-F238E27FC236}">
                <a16:creationId xmlns:a16="http://schemas.microsoft.com/office/drawing/2014/main" id="{A46422E1-8479-E60B-303A-9939A9FFE3CF}"/>
              </a:ext>
            </a:extLst>
          </p:cNvPr>
          <p:cNvSpPr/>
          <p:nvPr/>
        </p:nvSpPr>
        <p:spPr>
          <a:xfrm>
            <a:off x="7881777" y="4356329"/>
            <a:ext cx="3437863" cy="1807987"/>
          </a:xfrm>
          <a:prstGeom prst="wedgeRoundRectCallout">
            <a:avLst>
              <a:gd name="adj1" fmla="val -72756"/>
              <a:gd name="adj2" fmla="val -30544"/>
              <a:gd name="adj3" fmla="val 16667"/>
            </a:avLst>
          </a:prstGeom>
          <a:solidFill>
            <a:schemeClr val="lt1"/>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Semiconductor Equipment hold the highest inventory $, followed by Computer &amp; Electronics Retail, and Auto Parts &amp; Equipment.</a:t>
            </a:r>
          </a:p>
        </p:txBody>
      </p:sp>
    </p:spTree>
    <p:extLst>
      <p:ext uri="{BB962C8B-B14F-4D97-AF65-F5344CB8AC3E}">
        <p14:creationId xmlns:p14="http://schemas.microsoft.com/office/powerpoint/2010/main" val="40021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63084" y="4406901"/>
            <a:ext cx="8560478" cy="1362075"/>
          </a:xfrm>
        </p:spPr>
        <p:txBody>
          <a:bodyPr/>
          <a:lstStyle/>
          <a:p>
            <a:r>
              <a:rPr lang="en-US" dirty="0"/>
              <a:t>How may inventory affect financial performance?</a:t>
            </a:r>
          </a:p>
        </p:txBody>
      </p:sp>
      <p:sp>
        <p:nvSpPr>
          <p:cNvPr id="5" name="Text Placeholder 4"/>
          <p:cNvSpPr>
            <a:spLocks noGrp="1"/>
          </p:cNvSpPr>
          <p:nvPr>
            <p:ph type="body" idx="1"/>
          </p:nvPr>
        </p:nvSpPr>
        <p:spPr/>
        <p:txBody>
          <a:bodyPr/>
          <a:lstStyle/>
          <a:p>
            <a:r>
              <a:rPr lang="en-US" dirty="0"/>
              <a:t>SG&amp;A Cost, Gross Margin, …</a:t>
            </a:r>
          </a:p>
          <a:p>
            <a:endParaRPr lang="en-US" dirty="0"/>
          </a:p>
        </p:txBody>
      </p:sp>
      <p:pic>
        <p:nvPicPr>
          <p:cNvPr id="2" name="Picture 1">
            <a:extLst>
              <a:ext uri="{FF2B5EF4-FFF2-40B4-BE49-F238E27FC236}">
                <a16:creationId xmlns:a16="http://schemas.microsoft.com/office/drawing/2014/main" id="{EEA77BDD-07A0-EFAD-C347-A72D30D766FB}"/>
              </a:ext>
            </a:extLst>
          </p:cNvPr>
          <p:cNvPicPr>
            <a:picLocks noChangeAspect="1"/>
          </p:cNvPicPr>
          <p:nvPr/>
        </p:nvPicPr>
        <p:blipFill>
          <a:blip r:embed="rId3"/>
          <a:stretch>
            <a:fillRect/>
          </a:stretch>
        </p:blipFill>
        <p:spPr>
          <a:xfrm>
            <a:off x="9523562" y="3898"/>
            <a:ext cx="2668438" cy="6854102"/>
          </a:xfrm>
          <a:prstGeom prst="rect">
            <a:avLst/>
          </a:prstGeom>
        </p:spPr>
      </p:pic>
    </p:spTree>
    <p:extLst>
      <p:ext uri="{BB962C8B-B14F-4D97-AF65-F5344CB8AC3E}">
        <p14:creationId xmlns:p14="http://schemas.microsoft.com/office/powerpoint/2010/main" val="15039689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FF24441-89CA-492A-9C21-3FEE5D25D558}"/>
              </a:ext>
            </a:extLst>
          </p:cNvPr>
          <p:cNvSpPr/>
          <p:nvPr/>
        </p:nvSpPr>
        <p:spPr>
          <a:xfrm>
            <a:off x="3048000" y="5966391"/>
            <a:ext cx="6096000" cy="369332"/>
          </a:xfrm>
          <a:prstGeom prst="rect">
            <a:avLst/>
          </a:prstGeom>
          <a:ln>
            <a:no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US retailing (S&amp;P500)</a:t>
            </a:r>
          </a:p>
        </p:txBody>
      </p:sp>
      <p:sp>
        <p:nvSpPr>
          <p:cNvPr id="5" name="TextBox 4">
            <a:extLst>
              <a:ext uri="{FF2B5EF4-FFF2-40B4-BE49-F238E27FC236}">
                <a16:creationId xmlns:a16="http://schemas.microsoft.com/office/drawing/2014/main" id="{C66B5209-99BD-41A7-A3A8-94B375B26DE9}"/>
              </a:ext>
            </a:extLst>
          </p:cNvPr>
          <p:cNvSpPr txBox="1"/>
          <p:nvPr/>
        </p:nvSpPr>
        <p:spPr>
          <a:xfrm>
            <a:off x="2502415" y="338712"/>
            <a:ext cx="7187169" cy="369332"/>
          </a:xfrm>
          <a:prstGeom prst="rect">
            <a:avLst/>
          </a:prstGeom>
          <a:noFill/>
          <a:ln>
            <a:solidFill>
              <a:srgbClr val="FF000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Inventory turnover negatively correlates with SG&amp;A cost / revenue</a:t>
            </a:r>
          </a:p>
        </p:txBody>
      </p:sp>
      <p:pic>
        <p:nvPicPr>
          <p:cNvPr id="3" name="Picture 2" descr="Chart, scatter chart&#10;&#10;Description automatically generated">
            <a:extLst>
              <a:ext uri="{FF2B5EF4-FFF2-40B4-BE49-F238E27FC236}">
                <a16:creationId xmlns:a16="http://schemas.microsoft.com/office/drawing/2014/main" id="{EF2AA189-4858-68F1-B390-4DD62BD9E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3810"/>
            <a:ext cx="12192000" cy="5070380"/>
          </a:xfrm>
          <a:prstGeom prst="rect">
            <a:avLst/>
          </a:prstGeom>
        </p:spPr>
      </p:pic>
      <p:sp>
        <p:nvSpPr>
          <p:cNvPr id="2" name="TextBox 1">
            <a:extLst>
              <a:ext uri="{FF2B5EF4-FFF2-40B4-BE49-F238E27FC236}">
                <a16:creationId xmlns:a16="http://schemas.microsoft.com/office/drawing/2014/main" id="{494BFE83-C179-23F5-288F-66547886EA92}"/>
              </a:ext>
            </a:extLst>
          </p:cNvPr>
          <p:cNvSpPr txBox="1"/>
          <p:nvPr/>
        </p:nvSpPr>
        <p:spPr>
          <a:xfrm>
            <a:off x="104884" y="6520200"/>
            <a:ext cx="6093372"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Data source: </a:t>
            </a:r>
            <a:r>
              <a:rPr kumimoji="0" lang="en-US" sz="1600" b="0" i="0" u="none" strike="noStrike" kern="1200" cap="none" spc="0" normalizeH="0" baseline="0" noProof="0" dirty="0">
                <a:ln>
                  <a:noFill/>
                </a:ln>
                <a:solidFill>
                  <a:srgbClr val="000000"/>
                </a:solidFill>
                <a:effectLst/>
                <a:uLnTx/>
                <a:uFillTx/>
                <a:latin typeface="Arial" charset="0"/>
                <a:ea typeface="+mn-ea"/>
                <a:cs typeface="+mn-cs"/>
                <a:hlinkClick r:id="rId4"/>
              </a:rPr>
              <a:t>https://www.scdata.ai/project/30268</a:t>
            </a:r>
            <a:r>
              <a:rPr kumimoji="0" lang="en-US" sz="1600" b="0" i="0" u="none" strike="noStrike" kern="1200" cap="none" spc="0" normalizeH="0" baseline="0" noProof="0" dirty="0">
                <a:ln>
                  <a:noFill/>
                </a:ln>
                <a:solidFill>
                  <a:srgbClr val="000000"/>
                </a:solidFill>
                <a:effectLst/>
                <a:uLnTx/>
                <a:uFillTx/>
                <a:latin typeface="Arial" charset="0"/>
                <a:ea typeface="+mn-ea"/>
                <a:cs typeface="+mn-cs"/>
              </a:rPr>
              <a:t> </a:t>
            </a:r>
          </a:p>
        </p:txBody>
      </p:sp>
    </p:spTree>
    <p:extLst>
      <p:ext uri="{BB962C8B-B14F-4D97-AF65-F5344CB8AC3E}">
        <p14:creationId xmlns:p14="http://schemas.microsoft.com/office/powerpoint/2010/main" val="2879818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8C480-CFAE-A38C-1F70-9D8D5766C92A}"/>
              </a:ext>
            </a:extLst>
          </p:cNvPr>
          <p:cNvSpPr>
            <a:spLocks noGrp="1"/>
          </p:cNvSpPr>
          <p:nvPr>
            <p:ph type="title"/>
          </p:nvPr>
        </p:nvSpPr>
        <p:spPr/>
        <p:txBody>
          <a:bodyPr/>
          <a:lstStyle/>
          <a:p>
            <a:r>
              <a:rPr lang="en-US" dirty="0"/>
              <a:t>Recap</a:t>
            </a:r>
          </a:p>
        </p:txBody>
      </p:sp>
      <p:sp>
        <p:nvSpPr>
          <p:cNvPr id="8" name="TextBox 7">
            <a:extLst>
              <a:ext uri="{FF2B5EF4-FFF2-40B4-BE49-F238E27FC236}">
                <a16:creationId xmlns:a16="http://schemas.microsoft.com/office/drawing/2014/main" id="{CAEE0A59-6942-47DE-D8C2-A652C080458C}"/>
              </a:ext>
            </a:extLst>
          </p:cNvPr>
          <p:cNvSpPr txBox="1"/>
          <p:nvPr/>
        </p:nvSpPr>
        <p:spPr>
          <a:xfrm>
            <a:off x="3049292" y="3248208"/>
            <a:ext cx="2452606" cy="369332"/>
          </a:xfrm>
          <a:prstGeom prst="rect">
            <a:avLst/>
          </a:prstGeom>
          <a:noFill/>
        </p:spPr>
        <p:txBody>
          <a:bodyPr wrap="square">
            <a:spAutoFit/>
          </a:bodyPr>
          <a:lstStyle/>
          <a:p>
            <a:r>
              <a:rPr lang="en-US" dirty="0"/>
              <a:t>Knowing the problem</a:t>
            </a:r>
          </a:p>
        </p:txBody>
      </p:sp>
      <p:sp>
        <p:nvSpPr>
          <p:cNvPr id="10" name="TextBox 9">
            <a:extLst>
              <a:ext uri="{FF2B5EF4-FFF2-40B4-BE49-F238E27FC236}">
                <a16:creationId xmlns:a16="http://schemas.microsoft.com/office/drawing/2014/main" id="{6EADF671-0627-B591-6E64-712540E8C553}"/>
              </a:ext>
            </a:extLst>
          </p:cNvPr>
          <p:cNvSpPr txBox="1"/>
          <p:nvPr/>
        </p:nvSpPr>
        <p:spPr>
          <a:xfrm>
            <a:off x="5110566" y="4360716"/>
            <a:ext cx="2452606" cy="369332"/>
          </a:xfrm>
          <a:prstGeom prst="rect">
            <a:avLst/>
          </a:prstGeom>
          <a:noFill/>
        </p:spPr>
        <p:txBody>
          <a:bodyPr wrap="square">
            <a:spAutoFit/>
          </a:bodyPr>
          <a:lstStyle/>
          <a:p>
            <a:r>
              <a:rPr lang="en-US" dirty="0"/>
              <a:t>Finding the solution</a:t>
            </a:r>
          </a:p>
        </p:txBody>
      </p:sp>
      <p:pic>
        <p:nvPicPr>
          <p:cNvPr id="12" name="Picture 11" descr="A picture containing text, outdoor, nature, shore&#10;&#10;Description automatically generated">
            <a:extLst>
              <a:ext uri="{FF2B5EF4-FFF2-40B4-BE49-F238E27FC236}">
                <a16:creationId xmlns:a16="http://schemas.microsoft.com/office/drawing/2014/main" id="{4D485C16-F254-F500-A996-0497FB046E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118472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AF12F3-362A-8C9F-A75B-4D1F0C6DFDDB}"/>
              </a:ext>
            </a:extLst>
          </p:cNvPr>
          <p:cNvSpPr/>
          <p:nvPr/>
        </p:nvSpPr>
        <p:spPr>
          <a:xfrm>
            <a:off x="3048000" y="5904399"/>
            <a:ext cx="6096000" cy="369332"/>
          </a:xfrm>
          <a:prstGeom prst="rect">
            <a:avLst/>
          </a:prstGeom>
          <a:ln>
            <a:no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US retailing (S&amp;P500)</a:t>
            </a:r>
          </a:p>
        </p:txBody>
      </p:sp>
      <p:sp>
        <p:nvSpPr>
          <p:cNvPr id="5" name="TextBox 4">
            <a:extLst>
              <a:ext uri="{FF2B5EF4-FFF2-40B4-BE49-F238E27FC236}">
                <a16:creationId xmlns:a16="http://schemas.microsoft.com/office/drawing/2014/main" id="{14444228-0027-E2C3-860B-885526AA0FC8}"/>
              </a:ext>
            </a:extLst>
          </p:cNvPr>
          <p:cNvSpPr txBox="1"/>
          <p:nvPr/>
        </p:nvSpPr>
        <p:spPr>
          <a:xfrm>
            <a:off x="2731015" y="355450"/>
            <a:ext cx="6729969" cy="369332"/>
          </a:xfrm>
          <a:prstGeom prst="rect">
            <a:avLst/>
          </a:prstGeom>
          <a:noFill/>
          <a:ln>
            <a:solidFill>
              <a:srgbClr val="FF000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Inventory turnover negatively correlates with gross margin*</a:t>
            </a:r>
          </a:p>
        </p:txBody>
      </p:sp>
      <p:sp>
        <p:nvSpPr>
          <p:cNvPr id="8" name="TextBox 7">
            <a:extLst>
              <a:ext uri="{FF2B5EF4-FFF2-40B4-BE49-F238E27FC236}">
                <a16:creationId xmlns:a16="http://schemas.microsoft.com/office/drawing/2014/main" id="{343C3C40-62F0-515D-5D81-F64A5BA4E20D}"/>
              </a:ext>
            </a:extLst>
          </p:cNvPr>
          <p:cNvSpPr txBox="1"/>
          <p:nvPr/>
        </p:nvSpPr>
        <p:spPr>
          <a:xfrm>
            <a:off x="347468" y="6302247"/>
            <a:ext cx="11177515" cy="52322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 V. Gaur, M. L. Fisher, and A. Raman. An econometric analysis of inventory turnover performance in retail services. Management Science, 51(2):181–194, 2005.</a:t>
            </a:r>
          </a:p>
        </p:txBody>
      </p:sp>
      <p:pic>
        <p:nvPicPr>
          <p:cNvPr id="3" name="Picture 2" descr="Chart, scatter chart&#10;&#10;Description automatically generated">
            <a:extLst>
              <a:ext uri="{FF2B5EF4-FFF2-40B4-BE49-F238E27FC236}">
                <a16:creationId xmlns:a16="http://schemas.microsoft.com/office/drawing/2014/main" id="{8984FECA-016F-707E-3DF0-EB45CF4854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3810"/>
            <a:ext cx="12192000" cy="5070380"/>
          </a:xfrm>
          <a:prstGeom prst="rect">
            <a:avLst/>
          </a:prstGeom>
        </p:spPr>
      </p:pic>
    </p:spTree>
    <p:extLst>
      <p:ext uri="{BB962C8B-B14F-4D97-AF65-F5344CB8AC3E}">
        <p14:creationId xmlns:p14="http://schemas.microsoft.com/office/powerpoint/2010/main" val="41399766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5C46DB-2850-105D-B3CE-3216133DDDBB}"/>
              </a:ext>
            </a:extLst>
          </p:cNvPr>
          <p:cNvSpPr txBox="1"/>
          <p:nvPr/>
        </p:nvSpPr>
        <p:spPr>
          <a:xfrm>
            <a:off x="2886997" y="374703"/>
            <a:ext cx="6098458" cy="369332"/>
          </a:xfrm>
          <a:prstGeom prst="rect">
            <a:avLst/>
          </a:prstGeom>
          <a:noFill/>
          <a:ln>
            <a:solidFill>
              <a:srgbClr val="FF000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Different slopes for different industries</a:t>
            </a:r>
          </a:p>
        </p:txBody>
      </p:sp>
      <p:sp>
        <p:nvSpPr>
          <p:cNvPr id="5" name="Rectangle 4">
            <a:extLst>
              <a:ext uri="{FF2B5EF4-FFF2-40B4-BE49-F238E27FC236}">
                <a16:creationId xmlns:a16="http://schemas.microsoft.com/office/drawing/2014/main" id="{7E4F9ECC-7717-2FE8-45D6-7B0B3EDCF8B2}"/>
              </a:ext>
            </a:extLst>
          </p:cNvPr>
          <p:cNvSpPr/>
          <p:nvPr/>
        </p:nvSpPr>
        <p:spPr>
          <a:xfrm>
            <a:off x="3048000" y="5904399"/>
            <a:ext cx="6096000" cy="369332"/>
          </a:xfrm>
          <a:prstGeom prst="rect">
            <a:avLst/>
          </a:prstGeom>
          <a:ln>
            <a:no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US (S&amp;P500)</a:t>
            </a:r>
          </a:p>
        </p:txBody>
      </p:sp>
      <p:sp>
        <p:nvSpPr>
          <p:cNvPr id="2" name="TextBox 1">
            <a:extLst>
              <a:ext uri="{FF2B5EF4-FFF2-40B4-BE49-F238E27FC236}">
                <a16:creationId xmlns:a16="http://schemas.microsoft.com/office/drawing/2014/main" id="{B43B7D75-488D-C0A4-3FB7-53482AC54949}"/>
              </a:ext>
            </a:extLst>
          </p:cNvPr>
          <p:cNvSpPr txBox="1"/>
          <p:nvPr/>
        </p:nvSpPr>
        <p:spPr>
          <a:xfrm>
            <a:off x="104884" y="6520200"/>
            <a:ext cx="6093372"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Data source: </a:t>
            </a:r>
            <a:r>
              <a:rPr kumimoji="0" lang="en-US" sz="1600" b="0" i="0" u="none" strike="noStrike" kern="1200" cap="none" spc="0" normalizeH="0" baseline="0" noProof="0" dirty="0">
                <a:ln>
                  <a:noFill/>
                </a:ln>
                <a:solidFill>
                  <a:srgbClr val="000000"/>
                </a:solidFill>
                <a:effectLst/>
                <a:uLnTx/>
                <a:uFillTx/>
                <a:latin typeface="Arial" charset="0"/>
                <a:ea typeface="+mn-ea"/>
                <a:cs typeface="+mn-cs"/>
                <a:hlinkClick r:id="rId3"/>
              </a:rPr>
              <a:t>https://www.scdata.ai/project/30268</a:t>
            </a:r>
            <a:r>
              <a:rPr kumimoji="0" lang="en-US" sz="1600" b="0" i="0" u="none" strike="noStrike" kern="1200" cap="none" spc="0" normalizeH="0" baseline="0" noProof="0" dirty="0">
                <a:ln>
                  <a:noFill/>
                </a:ln>
                <a:solidFill>
                  <a:srgbClr val="000000"/>
                </a:solidFill>
                <a:effectLst/>
                <a:uLnTx/>
                <a:uFillTx/>
                <a:latin typeface="Arial" charset="0"/>
                <a:ea typeface="+mn-ea"/>
                <a:cs typeface="+mn-cs"/>
              </a:rPr>
              <a:t> </a:t>
            </a:r>
          </a:p>
        </p:txBody>
      </p:sp>
      <p:pic>
        <p:nvPicPr>
          <p:cNvPr id="8" name="Picture 7" descr="Chart, line chart&#10;&#10;Description automatically generated">
            <a:extLst>
              <a:ext uri="{FF2B5EF4-FFF2-40B4-BE49-F238E27FC236}">
                <a16:creationId xmlns:a16="http://schemas.microsoft.com/office/drawing/2014/main" id="{A5062F71-1376-B3CE-DC66-EC7086233C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93810"/>
            <a:ext cx="12192000" cy="5070380"/>
          </a:xfrm>
          <a:prstGeom prst="rect">
            <a:avLst/>
          </a:prstGeom>
        </p:spPr>
      </p:pic>
    </p:spTree>
    <p:extLst>
      <p:ext uri="{BB962C8B-B14F-4D97-AF65-F5344CB8AC3E}">
        <p14:creationId xmlns:p14="http://schemas.microsoft.com/office/powerpoint/2010/main" val="8293683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63084" y="4406901"/>
            <a:ext cx="8560478" cy="1362075"/>
          </a:xfrm>
        </p:spPr>
        <p:txBody>
          <a:bodyPr/>
          <a:lstStyle/>
          <a:p>
            <a:r>
              <a:rPr lang="en-US" dirty="0"/>
              <a:t>How do I know if I have an inventory problem?</a:t>
            </a:r>
          </a:p>
        </p:txBody>
      </p:sp>
      <p:sp>
        <p:nvSpPr>
          <p:cNvPr id="5" name="Text Placeholder 4"/>
          <p:cNvSpPr>
            <a:spLocks noGrp="1"/>
          </p:cNvSpPr>
          <p:nvPr>
            <p:ph type="body" idx="1"/>
          </p:nvPr>
        </p:nvSpPr>
        <p:spPr>
          <a:xfrm>
            <a:off x="963084" y="2906714"/>
            <a:ext cx="10363200" cy="1500187"/>
          </a:xfrm>
        </p:spPr>
        <p:txBody>
          <a:bodyPr/>
          <a:lstStyle/>
          <a:p>
            <a:endParaRPr lang="en-US" dirty="0"/>
          </a:p>
          <a:p>
            <a:r>
              <a:rPr lang="en-US" dirty="0"/>
              <a:t>Define and discover inventory problems.</a:t>
            </a:r>
          </a:p>
          <a:p>
            <a:endParaRPr lang="en-US" dirty="0"/>
          </a:p>
        </p:txBody>
      </p:sp>
      <p:pic>
        <p:nvPicPr>
          <p:cNvPr id="2" name="Picture 1">
            <a:extLst>
              <a:ext uri="{FF2B5EF4-FFF2-40B4-BE49-F238E27FC236}">
                <a16:creationId xmlns:a16="http://schemas.microsoft.com/office/drawing/2014/main" id="{70380125-D4BD-006B-D439-860222828B4E}"/>
              </a:ext>
            </a:extLst>
          </p:cNvPr>
          <p:cNvPicPr>
            <a:picLocks noChangeAspect="1"/>
          </p:cNvPicPr>
          <p:nvPr/>
        </p:nvPicPr>
        <p:blipFill>
          <a:blip r:embed="rId3"/>
          <a:stretch>
            <a:fillRect/>
          </a:stretch>
        </p:blipFill>
        <p:spPr>
          <a:xfrm>
            <a:off x="9523562" y="3898"/>
            <a:ext cx="2668438" cy="6854102"/>
          </a:xfrm>
          <a:prstGeom prst="rect">
            <a:avLst/>
          </a:prstGeom>
        </p:spPr>
      </p:pic>
    </p:spTree>
    <p:extLst>
      <p:ext uri="{BB962C8B-B14F-4D97-AF65-F5344CB8AC3E}">
        <p14:creationId xmlns:p14="http://schemas.microsoft.com/office/powerpoint/2010/main" val="11071909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82595" y="2492633"/>
            <a:ext cx="7826809" cy="21737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If my revenue is half of yours but I hold the same amount of inventory as you do, then I must have an inventory problem!</a:t>
            </a:r>
          </a:p>
        </p:txBody>
      </p:sp>
      <p:sp>
        <p:nvSpPr>
          <p:cNvPr id="2" name="Title 1">
            <a:extLst>
              <a:ext uri="{FF2B5EF4-FFF2-40B4-BE49-F238E27FC236}">
                <a16:creationId xmlns:a16="http://schemas.microsoft.com/office/drawing/2014/main" id="{F106DDCC-CBEB-3429-8082-CB8FF4D81679}"/>
              </a:ext>
            </a:extLst>
          </p:cNvPr>
          <p:cNvSpPr>
            <a:spLocks noGrp="1"/>
          </p:cNvSpPr>
          <p:nvPr>
            <p:ph type="title"/>
          </p:nvPr>
        </p:nvSpPr>
        <p:spPr/>
        <p:txBody>
          <a:bodyPr/>
          <a:lstStyle/>
          <a:p>
            <a:r>
              <a:rPr lang="en-US" dirty="0"/>
              <a:t>Benchmarking</a:t>
            </a:r>
          </a:p>
        </p:txBody>
      </p:sp>
    </p:spTree>
    <p:custDataLst>
      <p:tags r:id="rId1"/>
    </p:custDataLst>
    <p:extLst>
      <p:ext uri="{BB962C8B-B14F-4D97-AF65-F5344CB8AC3E}">
        <p14:creationId xmlns:p14="http://schemas.microsoft.com/office/powerpoint/2010/main" val="104162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running in a parade with a large balloon&#10;&#10;Description automatically generated with low confidence">
            <a:extLst>
              <a:ext uri="{FF2B5EF4-FFF2-40B4-BE49-F238E27FC236}">
                <a16:creationId xmlns:a16="http://schemas.microsoft.com/office/drawing/2014/main" id="{6FA6B391-AE2C-A5B8-9515-545F215B1E1F}"/>
              </a:ext>
            </a:extLst>
          </p:cNvPr>
          <p:cNvPicPr>
            <a:picLocks noGrp="1" noChangeAspect="1"/>
          </p:cNvPicPr>
          <p:nvPr>
            <p:ph sz="half" idx="1"/>
          </p:nvPr>
        </p:nvPicPr>
        <p:blipFill>
          <a:blip r:embed="rId3"/>
          <a:stretch>
            <a:fillRect/>
          </a:stretch>
        </p:blipFill>
        <p:spPr>
          <a:xfrm>
            <a:off x="809313" y="2400301"/>
            <a:ext cx="4815200" cy="3149162"/>
          </a:xfrm>
          <a:prstGeom prst="rect">
            <a:avLst/>
          </a:prstGeom>
        </p:spPr>
      </p:pic>
      <p:pic>
        <p:nvPicPr>
          <p:cNvPr id="6" name="Content Placeholder 4" descr="A person standing in a store&#10;&#10;Description automatically generated with low confidence">
            <a:extLst>
              <a:ext uri="{FF2B5EF4-FFF2-40B4-BE49-F238E27FC236}">
                <a16:creationId xmlns:a16="http://schemas.microsoft.com/office/drawing/2014/main" id="{EB29C9E5-378C-D054-648A-1177E71FC894}"/>
              </a:ext>
            </a:extLst>
          </p:cNvPr>
          <p:cNvPicPr>
            <a:picLocks noGrp="1" noChangeAspect="1"/>
          </p:cNvPicPr>
          <p:nvPr>
            <p:ph sz="half" idx="4294967295"/>
          </p:nvPr>
        </p:nvPicPr>
        <p:blipFill>
          <a:blip r:embed="rId4"/>
          <a:stretch>
            <a:fillRect/>
          </a:stretch>
        </p:blipFill>
        <p:spPr>
          <a:xfrm>
            <a:off x="5931832" y="2400301"/>
            <a:ext cx="5648981" cy="3149162"/>
          </a:xfrm>
          <a:prstGeom prst="rect">
            <a:avLst/>
          </a:prstGeom>
        </p:spPr>
      </p:pic>
      <p:sp>
        <p:nvSpPr>
          <p:cNvPr id="2" name="Title 1">
            <a:extLst>
              <a:ext uri="{FF2B5EF4-FFF2-40B4-BE49-F238E27FC236}">
                <a16:creationId xmlns:a16="http://schemas.microsoft.com/office/drawing/2014/main" id="{69C832B3-CC48-91AD-A58D-ABFB704663F9}"/>
              </a:ext>
            </a:extLst>
          </p:cNvPr>
          <p:cNvSpPr>
            <a:spLocks noGrp="1"/>
          </p:cNvSpPr>
          <p:nvPr>
            <p:ph type="title"/>
          </p:nvPr>
        </p:nvSpPr>
        <p:spPr>
          <a:xfrm>
            <a:off x="609600" y="966790"/>
            <a:ext cx="10972800" cy="808037"/>
          </a:xfrm>
        </p:spPr>
        <p:txBody>
          <a:bodyPr wrap="square" anchor="ctr">
            <a:normAutofit/>
          </a:bodyPr>
          <a:lstStyle/>
          <a:p>
            <a:r>
              <a:rPr lang="en-US" dirty="0"/>
              <a:t>Macy’s vs. Amazon</a:t>
            </a:r>
          </a:p>
        </p:txBody>
      </p:sp>
      <p:sp>
        <p:nvSpPr>
          <p:cNvPr id="7" name="TextBox 6">
            <a:extLst>
              <a:ext uri="{FF2B5EF4-FFF2-40B4-BE49-F238E27FC236}">
                <a16:creationId xmlns:a16="http://schemas.microsoft.com/office/drawing/2014/main" id="{EA3830F3-D02B-E7D1-5601-63F32EF0C0CC}"/>
              </a:ext>
            </a:extLst>
          </p:cNvPr>
          <p:cNvSpPr txBox="1"/>
          <p:nvPr/>
        </p:nvSpPr>
        <p:spPr>
          <a:xfrm>
            <a:off x="1134113" y="5791523"/>
            <a:ext cx="4165600"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The America’s Dept. Stores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founded in 1858</a:t>
            </a:r>
          </a:p>
        </p:txBody>
      </p:sp>
      <p:sp>
        <p:nvSpPr>
          <p:cNvPr id="8" name="TextBox 7">
            <a:extLst>
              <a:ext uri="{FF2B5EF4-FFF2-40B4-BE49-F238E27FC236}">
                <a16:creationId xmlns:a16="http://schemas.microsoft.com/office/drawing/2014/main" id="{F7C78819-DC10-A723-5EDE-25A9E27B5D59}"/>
              </a:ext>
            </a:extLst>
          </p:cNvPr>
          <p:cNvSpPr txBox="1"/>
          <p:nvPr/>
        </p:nvSpPr>
        <p:spPr>
          <a:xfrm>
            <a:off x="6892287" y="5791522"/>
            <a:ext cx="4165600"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The America’s Major Online Store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founded in 1994</a:t>
            </a:r>
          </a:p>
        </p:txBody>
      </p:sp>
    </p:spTree>
    <p:extLst>
      <p:ext uri="{BB962C8B-B14F-4D97-AF65-F5344CB8AC3E}">
        <p14:creationId xmlns:p14="http://schemas.microsoft.com/office/powerpoint/2010/main" val="21360855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86E0A08A-115C-76A8-EB3C-66DCF6FA2E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3810"/>
            <a:ext cx="12192000" cy="5070380"/>
          </a:xfrm>
          <a:prstGeom prst="rect">
            <a:avLst/>
          </a:prstGeom>
        </p:spPr>
      </p:pic>
      <p:sp>
        <p:nvSpPr>
          <p:cNvPr id="9" name="Rectangle 8">
            <a:extLst>
              <a:ext uri="{FF2B5EF4-FFF2-40B4-BE49-F238E27FC236}">
                <a16:creationId xmlns:a16="http://schemas.microsoft.com/office/drawing/2014/main" id="{14AB6834-D7F2-42D6-8076-A95AAD15D85A}"/>
              </a:ext>
            </a:extLst>
          </p:cNvPr>
          <p:cNvSpPr/>
          <p:nvPr/>
        </p:nvSpPr>
        <p:spPr>
          <a:xfrm>
            <a:off x="3048000" y="6062662"/>
            <a:ext cx="6096000" cy="369332"/>
          </a:xfrm>
          <a:prstGeom prst="rect">
            <a:avLst/>
          </a:prstGeom>
          <a:ln>
            <a:no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US retailing, 2021, S&amp;P500.</a:t>
            </a:r>
          </a:p>
        </p:txBody>
      </p:sp>
      <p:sp>
        <p:nvSpPr>
          <p:cNvPr id="10" name="Oval 9">
            <a:extLst>
              <a:ext uri="{FF2B5EF4-FFF2-40B4-BE49-F238E27FC236}">
                <a16:creationId xmlns:a16="http://schemas.microsoft.com/office/drawing/2014/main" id="{BE85D0B6-584C-4998-AD66-626CEF1D4626}"/>
              </a:ext>
            </a:extLst>
          </p:cNvPr>
          <p:cNvSpPr/>
          <p:nvPr/>
        </p:nvSpPr>
        <p:spPr>
          <a:xfrm>
            <a:off x="619932" y="1270861"/>
            <a:ext cx="1295161" cy="420435"/>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7" name="TextBox 6">
            <a:extLst>
              <a:ext uri="{FF2B5EF4-FFF2-40B4-BE49-F238E27FC236}">
                <a16:creationId xmlns:a16="http://schemas.microsoft.com/office/drawing/2014/main" id="{175B22E6-0F8B-4EDD-8B0A-6C25FA0C61C3}"/>
              </a:ext>
            </a:extLst>
          </p:cNvPr>
          <p:cNvSpPr txBox="1"/>
          <p:nvPr/>
        </p:nvSpPr>
        <p:spPr>
          <a:xfrm>
            <a:off x="7270955" y="1706794"/>
            <a:ext cx="3392129" cy="1092607"/>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Which retailer may have an inventory problem? </a:t>
            </a:r>
          </a:p>
          <a:p>
            <a:pPr marL="285750" marR="0" lvl="0" indent="-2857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Which may not?</a:t>
            </a:r>
          </a:p>
        </p:txBody>
      </p:sp>
      <p:grpSp>
        <p:nvGrpSpPr>
          <p:cNvPr id="8" name="Group 7">
            <a:extLst>
              <a:ext uri="{FF2B5EF4-FFF2-40B4-BE49-F238E27FC236}">
                <a16:creationId xmlns:a16="http://schemas.microsoft.com/office/drawing/2014/main" id="{B85C11BC-E9AF-9EA6-EB77-72D694EDEB53}"/>
              </a:ext>
            </a:extLst>
          </p:cNvPr>
          <p:cNvGrpSpPr/>
          <p:nvPr/>
        </p:nvGrpSpPr>
        <p:grpSpPr>
          <a:xfrm>
            <a:off x="5155672" y="3616758"/>
            <a:ext cx="1890792" cy="369332"/>
            <a:chOff x="5770536" y="3222608"/>
            <a:chExt cx="1890792" cy="369332"/>
          </a:xfrm>
        </p:grpSpPr>
        <p:sp>
          <p:nvSpPr>
            <p:cNvPr id="4" name="Arrow: Right 3">
              <a:extLst>
                <a:ext uri="{FF2B5EF4-FFF2-40B4-BE49-F238E27FC236}">
                  <a16:creationId xmlns:a16="http://schemas.microsoft.com/office/drawing/2014/main" id="{5CA1BC0C-6DE4-629E-1797-51CB095CD452}"/>
                </a:ext>
              </a:extLst>
            </p:cNvPr>
            <p:cNvSpPr/>
            <p:nvPr/>
          </p:nvSpPr>
          <p:spPr>
            <a:xfrm flipH="1">
              <a:off x="5770536" y="3352028"/>
              <a:ext cx="650928" cy="15394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5" name="TextBox 4">
              <a:extLst>
                <a:ext uri="{FF2B5EF4-FFF2-40B4-BE49-F238E27FC236}">
                  <a16:creationId xmlns:a16="http://schemas.microsoft.com/office/drawing/2014/main" id="{04F10F58-A341-6C01-8B4B-759880745411}"/>
                </a:ext>
              </a:extLst>
            </p:cNvPr>
            <p:cNvSpPr txBox="1"/>
            <p:nvPr/>
          </p:nvSpPr>
          <p:spPr>
            <a:xfrm>
              <a:off x="6421464" y="3222608"/>
              <a:ext cx="1239864"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Macy’s</a:t>
              </a:r>
            </a:p>
          </p:txBody>
        </p:sp>
      </p:grpSp>
      <p:sp>
        <p:nvSpPr>
          <p:cNvPr id="2" name="TextBox 1">
            <a:extLst>
              <a:ext uri="{FF2B5EF4-FFF2-40B4-BE49-F238E27FC236}">
                <a16:creationId xmlns:a16="http://schemas.microsoft.com/office/drawing/2014/main" id="{A02B27CD-E859-7AA0-CE46-B84C99D351E8}"/>
              </a:ext>
            </a:extLst>
          </p:cNvPr>
          <p:cNvSpPr txBox="1"/>
          <p:nvPr/>
        </p:nvSpPr>
        <p:spPr>
          <a:xfrm>
            <a:off x="104884" y="6520200"/>
            <a:ext cx="6093372"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Data source: </a:t>
            </a:r>
            <a:r>
              <a:rPr kumimoji="0" lang="en-US" sz="1600" b="0" i="0" u="none" strike="noStrike" kern="1200" cap="none" spc="0" normalizeH="0" baseline="0" noProof="0" dirty="0">
                <a:ln>
                  <a:noFill/>
                </a:ln>
                <a:solidFill>
                  <a:srgbClr val="000000"/>
                </a:solidFill>
                <a:effectLst/>
                <a:uLnTx/>
                <a:uFillTx/>
                <a:latin typeface="Arial" charset="0"/>
                <a:ea typeface="+mn-ea"/>
                <a:cs typeface="+mn-cs"/>
                <a:hlinkClick r:id="rId4"/>
              </a:rPr>
              <a:t>https://www.scdata.ai/project/30268</a:t>
            </a:r>
            <a:r>
              <a:rPr kumimoji="0" lang="en-US" sz="1600" b="0" i="0" u="none" strike="noStrike" kern="1200" cap="none" spc="0" normalizeH="0" baseline="0" noProof="0" dirty="0">
                <a:ln>
                  <a:noFill/>
                </a:ln>
                <a:solidFill>
                  <a:srgbClr val="000000"/>
                </a:solidFill>
                <a:effectLst/>
                <a:uLnTx/>
                <a:uFillTx/>
                <a:latin typeface="Arial" charset="0"/>
                <a:ea typeface="+mn-ea"/>
                <a:cs typeface="+mn-cs"/>
              </a:rPr>
              <a:t> </a:t>
            </a:r>
          </a:p>
        </p:txBody>
      </p:sp>
    </p:spTree>
    <p:extLst>
      <p:ext uri="{BB962C8B-B14F-4D97-AF65-F5344CB8AC3E}">
        <p14:creationId xmlns:p14="http://schemas.microsoft.com/office/powerpoint/2010/main" val="122131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2373263-CF88-B546-1571-26795139E251}"/>
              </a:ext>
            </a:extLst>
          </p:cNvPr>
          <p:cNvSpPr>
            <a:spLocks noGrp="1"/>
          </p:cNvSpPr>
          <p:nvPr>
            <p:ph type="title"/>
          </p:nvPr>
        </p:nvSpPr>
        <p:spPr>
          <a:xfrm>
            <a:off x="609600" y="489870"/>
            <a:ext cx="10972800" cy="552044"/>
          </a:xfrm>
        </p:spPr>
        <p:txBody>
          <a:bodyPr/>
          <a:lstStyle/>
          <a:p>
            <a:pPr algn="ctr"/>
            <a:r>
              <a:rPr lang="en-US" sz="2000" dirty="0"/>
              <a:t>Amazon vs. Macy’s 2021</a:t>
            </a:r>
          </a:p>
        </p:txBody>
      </p:sp>
      <p:pic>
        <p:nvPicPr>
          <p:cNvPr id="7" name="Content Placeholder 6" descr="Chart, radar chart&#10;&#10;Description automatically generated">
            <a:extLst>
              <a:ext uri="{FF2B5EF4-FFF2-40B4-BE49-F238E27FC236}">
                <a16:creationId xmlns:a16="http://schemas.microsoft.com/office/drawing/2014/main" id="{F4008E31-FDDF-E630-6731-C934CC41241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804242" y="1474830"/>
            <a:ext cx="6400650" cy="3687962"/>
          </a:xfrm>
        </p:spPr>
      </p:pic>
      <p:sp>
        <p:nvSpPr>
          <p:cNvPr id="9" name="Rectangle 8">
            <a:extLst>
              <a:ext uri="{FF2B5EF4-FFF2-40B4-BE49-F238E27FC236}">
                <a16:creationId xmlns:a16="http://schemas.microsoft.com/office/drawing/2014/main" id="{A33B0A33-0A97-1B0E-7989-658A14EA3F0A}"/>
              </a:ext>
            </a:extLst>
          </p:cNvPr>
          <p:cNvSpPr/>
          <p:nvPr/>
        </p:nvSpPr>
        <p:spPr>
          <a:xfrm>
            <a:off x="2073904" y="5595708"/>
            <a:ext cx="8248703" cy="646331"/>
          </a:xfrm>
          <a:prstGeom prst="rect">
            <a:avLst/>
          </a:prstGeom>
          <a:ln>
            <a:solidFill>
              <a:srgbClr val="FF000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Amazon outperforms Macy's in all dimensions except receivable days / payable days. Macy's payable days ~ 25x receivable days!</a:t>
            </a:r>
          </a:p>
        </p:txBody>
      </p:sp>
      <p:pic>
        <p:nvPicPr>
          <p:cNvPr id="3" name="Picture 2" descr="Chart, radar chart&#10;&#10;Description automatically generated">
            <a:extLst>
              <a:ext uri="{FF2B5EF4-FFF2-40B4-BE49-F238E27FC236}">
                <a16:creationId xmlns:a16="http://schemas.microsoft.com/office/drawing/2014/main" id="{C7F1AA37-CD2E-3228-710C-2BD3C2DFCE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74831"/>
            <a:ext cx="6386083" cy="3687962"/>
          </a:xfrm>
          <a:prstGeom prst="rect">
            <a:avLst/>
          </a:prstGeom>
          <a:noFill/>
        </p:spPr>
      </p:pic>
      <p:sp>
        <p:nvSpPr>
          <p:cNvPr id="2" name="TextBox 1">
            <a:extLst>
              <a:ext uri="{FF2B5EF4-FFF2-40B4-BE49-F238E27FC236}">
                <a16:creationId xmlns:a16="http://schemas.microsoft.com/office/drawing/2014/main" id="{53FE6510-0D1F-0F96-866A-71AA605B741C}"/>
              </a:ext>
            </a:extLst>
          </p:cNvPr>
          <p:cNvSpPr txBox="1"/>
          <p:nvPr/>
        </p:nvSpPr>
        <p:spPr>
          <a:xfrm>
            <a:off x="104884" y="6520200"/>
            <a:ext cx="6093372"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Data source: </a:t>
            </a:r>
            <a:r>
              <a:rPr kumimoji="0" lang="en-US" sz="1600" b="0" i="0" u="none" strike="noStrike" kern="1200" cap="none" spc="0" normalizeH="0" baseline="0" noProof="0" dirty="0">
                <a:ln>
                  <a:noFill/>
                </a:ln>
                <a:solidFill>
                  <a:srgbClr val="000000"/>
                </a:solidFill>
                <a:effectLst/>
                <a:uLnTx/>
                <a:uFillTx/>
                <a:latin typeface="Arial" charset="0"/>
                <a:ea typeface="+mn-ea"/>
                <a:cs typeface="+mn-cs"/>
                <a:hlinkClick r:id="rId5"/>
              </a:rPr>
              <a:t>https://www.scdata.ai/project/30268</a:t>
            </a:r>
            <a:r>
              <a:rPr kumimoji="0" lang="en-US" sz="1600" b="0" i="0" u="none" strike="noStrike" kern="1200" cap="none" spc="0" normalizeH="0" baseline="0" noProof="0" dirty="0">
                <a:ln>
                  <a:noFill/>
                </a:ln>
                <a:solidFill>
                  <a:srgbClr val="000000"/>
                </a:solidFill>
                <a:effectLst/>
                <a:uLnTx/>
                <a:uFillTx/>
                <a:latin typeface="Arial" charset="0"/>
                <a:ea typeface="+mn-ea"/>
                <a:cs typeface="+mn-cs"/>
              </a:rPr>
              <a:t> </a:t>
            </a:r>
          </a:p>
        </p:txBody>
      </p:sp>
    </p:spTree>
    <p:extLst>
      <p:ext uri="{BB962C8B-B14F-4D97-AF65-F5344CB8AC3E}">
        <p14:creationId xmlns:p14="http://schemas.microsoft.com/office/powerpoint/2010/main" val="210829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line chart&#10;&#10;Description automatically generated">
            <a:extLst>
              <a:ext uri="{FF2B5EF4-FFF2-40B4-BE49-F238E27FC236}">
                <a16:creationId xmlns:a16="http://schemas.microsoft.com/office/drawing/2014/main" id="{D10DDFCE-D021-71FE-D837-20BC1E693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3810"/>
            <a:ext cx="12192000" cy="5070380"/>
          </a:xfrm>
          <a:prstGeom prst="rect">
            <a:avLst/>
          </a:prstGeom>
        </p:spPr>
      </p:pic>
      <p:sp>
        <p:nvSpPr>
          <p:cNvPr id="7" name="Title 1">
            <a:extLst>
              <a:ext uri="{FF2B5EF4-FFF2-40B4-BE49-F238E27FC236}">
                <a16:creationId xmlns:a16="http://schemas.microsoft.com/office/drawing/2014/main" id="{3DA1645D-64D2-A69B-1EDA-8F96E2D2AFB8}"/>
              </a:ext>
            </a:extLst>
          </p:cNvPr>
          <p:cNvSpPr txBox="1">
            <a:spLocks/>
          </p:cNvSpPr>
          <p:nvPr/>
        </p:nvSpPr>
        <p:spPr>
          <a:xfrm>
            <a:off x="609600" y="412380"/>
            <a:ext cx="10972800" cy="552044"/>
          </a:xfrm>
          <a:prstGeom prst="rect">
            <a:avLst/>
          </a:prstGeom>
        </p:spPr>
        <p:txBody>
          <a:bodyPr/>
          <a:lstStyle>
            <a:lvl1pPr algn="l" rtl="0" eaLnBrk="1" fontAlgn="base" hangingPunct="1">
              <a:spcBef>
                <a:spcPct val="0"/>
              </a:spcBef>
              <a:spcAft>
                <a:spcPct val="0"/>
              </a:spcAft>
              <a:defRPr sz="2400">
                <a:solidFill>
                  <a:schemeClr val="tx2"/>
                </a:solidFill>
                <a:latin typeface="Arial Black" pitchFamily="34" charset="0"/>
                <a:ea typeface="+mj-ea"/>
                <a:cs typeface="+mj-cs"/>
              </a:defRPr>
            </a:lvl1pPr>
            <a:lvl2pPr algn="l" rtl="0" eaLnBrk="1" fontAlgn="base" hangingPunct="1">
              <a:spcBef>
                <a:spcPct val="0"/>
              </a:spcBef>
              <a:spcAft>
                <a:spcPct val="0"/>
              </a:spcAft>
              <a:defRPr sz="3000">
                <a:solidFill>
                  <a:schemeClr val="tx2"/>
                </a:solidFill>
                <a:latin typeface="Verdana" pitchFamily="34" charset="0"/>
              </a:defRPr>
            </a:lvl2pPr>
            <a:lvl3pPr algn="l" rtl="0" eaLnBrk="1" fontAlgn="base" hangingPunct="1">
              <a:spcBef>
                <a:spcPct val="0"/>
              </a:spcBef>
              <a:spcAft>
                <a:spcPct val="0"/>
              </a:spcAft>
              <a:defRPr sz="3000">
                <a:solidFill>
                  <a:schemeClr val="tx2"/>
                </a:solidFill>
                <a:latin typeface="Verdana" pitchFamily="34" charset="0"/>
              </a:defRPr>
            </a:lvl3pPr>
            <a:lvl4pPr algn="l" rtl="0" eaLnBrk="1" fontAlgn="base" hangingPunct="1">
              <a:spcBef>
                <a:spcPct val="0"/>
              </a:spcBef>
              <a:spcAft>
                <a:spcPct val="0"/>
              </a:spcAft>
              <a:defRPr sz="3000">
                <a:solidFill>
                  <a:schemeClr val="tx2"/>
                </a:solidFill>
                <a:latin typeface="Verdana" pitchFamily="34" charset="0"/>
              </a:defRPr>
            </a:lvl4pPr>
            <a:lvl5pPr algn="l" rtl="0" eaLnBrk="1" fontAlgn="base" hangingPunct="1">
              <a:spcBef>
                <a:spcPct val="0"/>
              </a:spcBef>
              <a:spcAft>
                <a:spcPct val="0"/>
              </a:spcAft>
              <a:defRPr sz="3000">
                <a:solidFill>
                  <a:schemeClr val="tx2"/>
                </a:solidFill>
                <a:latin typeface="Verdana" pitchFamily="34" charset="0"/>
              </a:defRPr>
            </a:lvl5pPr>
            <a:lvl6pPr marL="457200" algn="l" rtl="0" eaLnBrk="1" fontAlgn="base" hangingPunct="1">
              <a:spcBef>
                <a:spcPct val="0"/>
              </a:spcBef>
              <a:spcAft>
                <a:spcPct val="0"/>
              </a:spcAft>
              <a:defRPr sz="3000">
                <a:solidFill>
                  <a:schemeClr val="tx2"/>
                </a:solidFill>
                <a:latin typeface="Verdana" pitchFamily="34" charset="0"/>
              </a:defRPr>
            </a:lvl6pPr>
            <a:lvl7pPr marL="914400" algn="l" rtl="0" eaLnBrk="1" fontAlgn="base" hangingPunct="1">
              <a:spcBef>
                <a:spcPct val="0"/>
              </a:spcBef>
              <a:spcAft>
                <a:spcPct val="0"/>
              </a:spcAft>
              <a:defRPr sz="3000">
                <a:solidFill>
                  <a:schemeClr val="tx2"/>
                </a:solidFill>
                <a:latin typeface="Verdana" pitchFamily="34" charset="0"/>
              </a:defRPr>
            </a:lvl7pPr>
            <a:lvl8pPr marL="1371600" algn="l" rtl="0" eaLnBrk="1" fontAlgn="base" hangingPunct="1">
              <a:spcBef>
                <a:spcPct val="0"/>
              </a:spcBef>
              <a:spcAft>
                <a:spcPct val="0"/>
              </a:spcAft>
              <a:defRPr sz="3000">
                <a:solidFill>
                  <a:schemeClr val="tx2"/>
                </a:solidFill>
                <a:latin typeface="Verdana" pitchFamily="34" charset="0"/>
              </a:defRPr>
            </a:lvl8pPr>
            <a:lvl9pPr marL="1828800" algn="l" rtl="0" eaLnBrk="1" fontAlgn="base" hangingPunct="1">
              <a:spcBef>
                <a:spcPct val="0"/>
              </a:spcBef>
              <a:spcAft>
                <a:spcPct val="0"/>
              </a:spcAft>
              <a:defRPr sz="3000">
                <a:solidFill>
                  <a:schemeClr val="tx2"/>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Black" pitchFamily="34" charset="0"/>
                <a:ea typeface="+mj-ea"/>
                <a:cs typeface="+mj-cs"/>
              </a:rPr>
              <a:t>Amazon vs. Macy’s: Operating Efficiency</a:t>
            </a:r>
          </a:p>
        </p:txBody>
      </p:sp>
      <p:sp>
        <p:nvSpPr>
          <p:cNvPr id="2" name="TextBox 1">
            <a:extLst>
              <a:ext uri="{FF2B5EF4-FFF2-40B4-BE49-F238E27FC236}">
                <a16:creationId xmlns:a16="http://schemas.microsoft.com/office/drawing/2014/main" id="{EA620E2B-5449-26D6-BCEF-904EB5C1A2B4}"/>
              </a:ext>
            </a:extLst>
          </p:cNvPr>
          <p:cNvSpPr txBox="1"/>
          <p:nvPr/>
        </p:nvSpPr>
        <p:spPr>
          <a:xfrm>
            <a:off x="104884" y="6520200"/>
            <a:ext cx="6093372"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Data source: </a:t>
            </a:r>
            <a:r>
              <a:rPr kumimoji="0" lang="en-US" sz="1600" b="0" i="0" u="none" strike="noStrike" kern="1200" cap="none" spc="0" normalizeH="0" baseline="0" noProof="0" dirty="0">
                <a:ln>
                  <a:noFill/>
                </a:ln>
                <a:solidFill>
                  <a:srgbClr val="000000"/>
                </a:solidFill>
                <a:effectLst/>
                <a:uLnTx/>
                <a:uFillTx/>
                <a:latin typeface="Arial" charset="0"/>
                <a:ea typeface="+mn-ea"/>
                <a:cs typeface="+mn-cs"/>
                <a:hlinkClick r:id="rId4"/>
              </a:rPr>
              <a:t>https://www.scdata.ai/project/30268</a:t>
            </a:r>
            <a:r>
              <a:rPr kumimoji="0" lang="en-US" sz="1600"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3" name="Speech Bubble: Rectangle with Corners Rounded 2">
            <a:extLst>
              <a:ext uri="{FF2B5EF4-FFF2-40B4-BE49-F238E27FC236}">
                <a16:creationId xmlns:a16="http://schemas.microsoft.com/office/drawing/2014/main" id="{5A30BA0B-42C5-0755-7BFF-E3EF67BA855D}"/>
              </a:ext>
            </a:extLst>
          </p:cNvPr>
          <p:cNvSpPr/>
          <p:nvPr/>
        </p:nvSpPr>
        <p:spPr>
          <a:xfrm>
            <a:off x="4966138" y="5784995"/>
            <a:ext cx="2437249" cy="914400"/>
          </a:xfrm>
          <a:prstGeom prst="wedgeRoundRectCallout">
            <a:avLst>
              <a:gd name="adj1" fmla="val -45799"/>
              <a:gd name="adj2" fmla="val -208535"/>
              <a:gd name="adj3" fmla="val 16667"/>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AMZN labor productivity dropped in COVID.</a:t>
            </a:r>
          </a:p>
        </p:txBody>
      </p:sp>
      <p:sp>
        <p:nvSpPr>
          <p:cNvPr id="4" name="Arrow: Up-Down 3">
            <a:extLst>
              <a:ext uri="{FF2B5EF4-FFF2-40B4-BE49-F238E27FC236}">
                <a16:creationId xmlns:a16="http://schemas.microsoft.com/office/drawing/2014/main" id="{09747A99-D52A-B708-F052-3A72A4E1B45C}"/>
              </a:ext>
            </a:extLst>
          </p:cNvPr>
          <p:cNvSpPr/>
          <p:nvPr/>
        </p:nvSpPr>
        <p:spPr>
          <a:xfrm>
            <a:off x="3184635" y="1686911"/>
            <a:ext cx="204952" cy="867104"/>
          </a:xfrm>
          <a:prstGeom prst="up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5" name="Arrow: Up-Down 4">
            <a:extLst>
              <a:ext uri="{FF2B5EF4-FFF2-40B4-BE49-F238E27FC236}">
                <a16:creationId xmlns:a16="http://schemas.microsoft.com/office/drawing/2014/main" id="{9537813E-0BD8-4751-9883-EAF69F7F399A}"/>
              </a:ext>
            </a:extLst>
          </p:cNvPr>
          <p:cNvSpPr/>
          <p:nvPr/>
        </p:nvSpPr>
        <p:spPr>
          <a:xfrm>
            <a:off x="8760384" y="1792013"/>
            <a:ext cx="204952" cy="867104"/>
          </a:xfrm>
          <a:prstGeom prst="up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8" name="Speech Bubble: Rectangle with Corners Rounded 7">
            <a:extLst>
              <a:ext uri="{FF2B5EF4-FFF2-40B4-BE49-F238E27FC236}">
                <a16:creationId xmlns:a16="http://schemas.microsoft.com/office/drawing/2014/main" id="{9B6D6F95-3D55-7034-86AE-68C6A85BE360}"/>
              </a:ext>
            </a:extLst>
          </p:cNvPr>
          <p:cNvSpPr/>
          <p:nvPr/>
        </p:nvSpPr>
        <p:spPr>
          <a:xfrm>
            <a:off x="9364724" y="5779735"/>
            <a:ext cx="2731551" cy="914400"/>
          </a:xfrm>
          <a:prstGeom prst="wedgeRoundRectCallout">
            <a:avLst>
              <a:gd name="adj1" fmla="val -12162"/>
              <a:gd name="adj2" fmla="val -246466"/>
              <a:gd name="adj3" fmla="val 16667"/>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Macy’s increased payable days – hard time for its suppliers.</a:t>
            </a:r>
          </a:p>
        </p:txBody>
      </p:sp>
    </p:spTree>
    <p:extLst>
      <p:ext uri="{BB962C8B-B14F-4D97-AF65-F5344CB8AC3E}">
        <p14:creationId xmlns:p14="http://schemas.microsoft.com/office/powerpoint/2010/main" val="115745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D54313D1-6781-CA83-AEBB-E8B3C640A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3810"/>
            <a:ext cx="12192000" cy="5070380"/>
          </a:xfrm>
          <a:prstGeom prst="rect">
            <a:avLst/>
          </a:prstGeom>
        </p:spPr>
      </p:pic>
      <p:sp>
        <p:nvSpPr>
          <p:cNvPr id="6" name="Rectangle 5">
            <a:extLst>
              <a:ext uri="{FF2B5EF4-FFF2-40B4-BE49-F238E27FC236}">
                <a16:creationId xmlns:a16="http://schemas.microsoft.com/office/drawing/2014/main" id="{649A516C-350A-1B3F-EBAB-B8E8DEB3DE28}"/>
              </a:ext>
            </a:extLst>
          </p:cNvPr>
          <p:cNvSpPr/>
          <p:nvPr/>
        </p:nvSpPr>
        <p:spPr>
          <a:xfrm>
            <a:off x="3048000" y="5964190"/>
            <a:ext cx="6096000" cy="369332"/>
          </a:xfrm>
          <a:prstGeom prst="rect">
            <a:avLst/>
          </a:prstGeom>
          <a:ln>
            <a:no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US Retailing – Revenue Breakdown 2021</a:t>
            </a:r>
          </a:p>
        </p:txBody>
      </p:sp>
      <p:sp>
        <p:nvSpPr>
          <p:cNvPr id="7" name="TextBox 6">
            <a:extLst>
              <a:ext uri="{FF2B5EF4-FFF2-40B4-BE49-F238E27FC236}">
                <a16:creationId xmlns:a16="http://schemas.microsoft.com/office/drawing/2014/main" id="{084C1EA1-261D-CE7D-F74F-308BDBA17BA1}"/>
              </a:ext>
            </a:extLst>
          </p:cNvPr>
          <p:cNvSpPr txBox="1"/>
          <p:nvPr/>
        </p:nvSpPr>
        <p:spPr>
          <a:xfrm>
            <a:off x="1761037" y="398429"/>
            <a:ext cx="8563456" cy="754053"/>
          </a:xfrm>
          <a:prstGeom prst="rect">
            <a:avLst/>
          </a:prstGeom>
          <a:noFill/>
          <a:ln>
            <a:solidFill>
              <a:srgbClr val="FF0000"/>
            </a:solidFill>
          </a:ln>
        </p:spPr>
        <p:txBody>
          <a:bodyPr wrap="square">
            <a:spAutoFit/>
          </a:body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Macy’s high pricing &amp; high SG&amp;A vs. Amazon low pricing &amp; low SG&amp;A.</a:t>
            </a:r>
          </a:p>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charset="0"/>
                <a:ea typeface="+mn-ea"/>
                <a:cs typeface="+mn-cs"/>
              </a:rPr>
              <a:t>For an item cost $100, the sale price is $169 (Macy’s), $116 (Amazon).</a:t>
            </a:r>
          </a:p>
        </p:txBody>
      </p:sp>
      <p:sp>
        <p:nvSpPr>
          <p:cNvPr id="9" name="Lightning Bolt 8">
            <a:extLst>
              <a:ext uri="{FF2B5EF4-FFF2-40B4-BE49-F238E27FC236}">
                <a16:creationId xmlns:a16="http://schemas.microsoft.com/office/drawing/2014/main" id="{929F5554-7ECD-28DA-8C7C-0493B1BE4F7F}"/>
              </a:ext>
            </a:extLst>
          </p:cNvPr>
          <p:cNvSpPr/>
          <p:nvPr/>
        </p:nvSpPr>
        <p:spPr>
          <a:xfrm>
            <a:off x="5768445" y="2433991"/>
            <a:ext cx="274320" cy="281940"/>
          </a:xfrm>
          <a:prstGeom prst="lightningBol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10" name="Lightning Bolt 9">
            <a:extLst>
              <a:ext uri="{FF2B5EF4-FFF2-40B4-BE49-F238E27FC236}">
                <a16:creationId xmlns:a16="http://schemas.microsoft.com/office/drawing/2014/main" id="{BA8366A0-00EA-D2DD-3C4B-345624FD6606}"/>
              </a:ext>
            </a:extLst>
          </p:cNvPr>
          <p:cNvSpPr/>
          <p:nvPr/>
        </p:nvSpPr>
        <p:spPr>
          <a:xfrm>
            <a:off x="5768445" y="3800724"/>
            <a:ext cx="274320" cy="281940"/>
          </a:xfrm>
          <a:prstGeom prst="lightningBol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11" name="Lightning Bolt 10">
            <a:extLst>
              <a:ext uri="{FF2B5EF4-FFF2-40B4-BE49-F238E27FC236}">
                <a16:creationId xmlns:a16="http://schemas.microsoft.com/office/drawing/2014/main" id="{2D3CB18A-9E90-AEEC-92B9-384944562B21}"/>
              </a:ext>
            </a:extLst>
          </p:cNvPr>
          <p:cNvSpPr/>
          <p:nvPr/>
        </p:nvSpPr>
        <p:spPr>
          <a:xfrm>
            <a:off x="8980222" y="3896497"/>
            <a:ext cx="274320" cy="281940"/>
          </a:xfrm>
          <a:prstGeom prst="lightningBol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12" name="Lightning Bolt 11">
            <a:extLst>
              <a:ext uri="{FF2B5EF4-FFF2-40B4-BE49-F238E27FC236}">
                <a16:creationId xmlns:a16="http://schemas.microsoft.com/office/drawing/2014/main" id="{71D5A9D9-B6E3-B8F0-3B16-893D96124682}"/>
              </a:ext>
            </a:extLst>
          </p:cNvPr>
          <p:cNvSpPr/>
          <p:nvPr/>
        </p:nvSpPr>
        <p:spPr>
          <a:xfrm>
            <a:off x="9028771" y="2047131"/>
            <a:ext cx="274320" cy="281940"/>
          </a:xfrm>
          <a:prstGeom prst="lightningBol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2" name="TextBox 1">
            <a:extLst>
              <a:ext uri="{FF2B5EF4-FFF2-40B4-BE49-F238E27FC236}">
                <a16:creationId xmlns:a16="http://schemas.microsoft.com/office/drawing/2014/main" id="{FEAB351D-369A-13E0-0A28-55ACDFF3021A}"/>
              </a:ext>
            </a:extLst>
          </p:cNvPr>
          <p:cNvSpPr txBox="1"/>
          <p:nvPr/>
        </p:nvSpPr>
        <p:spPr>
          <a:xfrm>
            <a:off x="104884" y="6520200"/>
            <a:ext cx="6093372"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Data source: </a:t>
            </a:r>
            <a:r>
              <a:rPr kumimoji="0" lang="en-US" sz="1600" b="0" i="0" u="none" strike="noStrike" kern="1200" cap="none" spc="0" normalizeH="0" baseline="0" noProof="0" dirty="0">
                <a:ln>
                  <a:noFill/>
                </a:ln>
                <a:solidFill>
                  <a:srgbClr val="000000"/>
                </a:solidFill>
                <a:effectLst/>
                <a:uLnTx/>
                <a:uFillTx/>
                <a:latin typeface="Arial" charset="0"/>
                <a:ea typeface="+mn-ea"/>
                <a:cs typeface="+mn-cs"/>
                <a:hlinkClick r:id="rId4"/>
              </a:rPr>
              <a:t>https://www.scdata.ai/project/30268</a:t>
            </a:r>
            <a:r>
              <a:rPr kumimoji="0" lang="en-US" sz="1600" b="0" i="0" u="none" strike="noStrike" kern="1200" cap="none" spc="0" normalizeH="0" baseline="0" noProof="0" dirty="0">
                <a:ln>
                  <a:noFill/>
                </a:ln>
                <a:solidFill>
                  <a:srgbClr val="000000"/>
                </a:solidFill>
                <a:effectLst/>
                <a:uLnTx/>
                <a:uFillTx/>
                <a:latin typeface="Arial" charset="0"/>
                <a:ea typeface="+mn-ea"/>
                <a:cs typeface="+mn-cs"/>
              </a:rPr>
              <a:t> </a:t>
            </a:r>
          </a:p>
        </p:txBody>
      </p:sp>
    </p:spTree>
    <p:extLst>
      <p:ext uri="{BB962C8B-B14F-4D97-AF65-F5344CB8AC3E}">
        <p14:creationId xmlns:p14="http://schemas.microsoft.com/office/powerpoint/2010/main" val="366148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bar chart&#10;&#10;Description automatically generated">
            <a:extLst>
              <a:ext uri="{FF2B5EF4-FFF2-40B4-BE49-F238E27FC236}">
                <a16:creationId xmlns:a16="http://schemas.microsoft.com/office/drawing/2014/main" id="{B597A517-3AD8-3FD6-4C18-A46D9957B8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3810"/>
            <a:ext cx="12192000" cy="5070380"/>
          </a:xfrm>
          <a:prstGeom prst="rect">
            <a:avLst/>
          </a:prstGeom>
        </p:spPr>
      </p:pic>
      <p:sp>
        <p:nvSpPr>
          <p:cNvPr id="6" name="Rectangle 5">
            <a:extLst>
              <a:ext uri="{FF2B5EF4-FFF2-40B4-BE49-F238E27FC236}">
                <a16:creationId xmlns:a16="http://schemas.microsoft.com/office/drawing/2014/main" id="{40A265F9-7872-A723-D205-838E41D86C89}"/>
              </a:ext>
            </a:extLst>
          </p:cNvPr>
          <p:cNvSpPr/>
          <p:nvPr/>
        </p:nvSpPr>
        <p:spPr>
          <a:xfrm>
            <a:off x="3048000" y="6074877"/>
            <a:ext cx="6096000" cy="369332"/>
          </a:xfrm>
          <a:prstGeom prst="rect">
            <a:avLst/>
          </a:prstGeom>
          <a:ln>
            <a:no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US Retailing – Asset Breakdown 2021</a:t>
            </a:r>
          </a:p>
        </p:txBody>
      </p:sp>
      <p:sp>
        <p:nvSpPr>
          <p:cNvPr id="7" name="TextBox 6">
            <a:extLst>
              <a:ext uri="{FF2B5EF4-FFF2-40B4-BE49-F238E27FC236}">
                <a16:creationId xmlns:a16="http://schemas.microsoft.com/office/drawing/2014/main" id="{AF91D6E4-2038-D79C-003F-EEC0859769B0}"/>
              </a:ext>
            </a:extLst>
          </p:cNvPr>
          <p:cNvSpPr txBox="1"/>
          <p:nvPr/>
        </p:nvSpPr>
        <p:spPr>
          <a:xfrm>
            <a:off x="2886997" y="374703"/>
            <a:ext cx="6098458" cy="723275"/>
          </a:xfrm>
          <a:prstGeom prst="rect">
            <a:avLst/>
          </a:prstGeom>
          <a:noFill/>
          <a:ln>
            <a:solidFill>
              <a:srgbClr val="FF0000"/>
            </a:solidFill>
          </a:ln>
        </p:spPr>
        <p:txBody>
          <a:bodyPr wrap="square">
            <a:spAutoFit/>
          </a:body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Industry average 16.7%, Macy’s 24.9%, Amazon 7.8%.</a:t>
            </a:r>
          </a:p>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Macy’s clearly has an inventory problem!</a:t>
            </a:r>
          </a:p>
        </p:txBody>
      </p:sp>
      <p:sp>
        <p:nvSpPr>
          <p:cNvPr id="8" name="Lightning Bolt 7">
            <a:extLst>
              <a:ext uri="{FF2B5EF4-FFF2-40B4-BE49-F238E27FC236}">
                <a16:creationId xmlns:a16="http://schemas.microsoft.com/office/drawing/2014/main" id="{ED6BC982-49D4-2434-E859-588E222FE8D0}"/>
              </a:ext>
            </a:extLst>
          </p:cNvPr>
          <p:cNvSpPr/>
          <p:nvPr/>
        </p:nvSpPr>
        <p:spPr>
          <a:xfrm>
            <a:off x="2612677" y="4010584"/>
            <a:ext cx="274320" cy="281940"/>
          </a:xfrm>
          <a:prstGeom prst="lightningBol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9" name="Lightning Bolt 8">
            <a:extLst>
              <a:ext uri="{FF2B5EF4-FFF2-40B4-BE49-F238E27FC236}">
                <a16:creationId xmlns:a16="http://schemas.microsoft.com/office/drawing/2014/main" id="{F90079D8-F0B5-5572-EE39-95EBE89C0ADD}"/>
              </a:ext>
            </a:extLst>
          </p:cNvPr>
          <p:cNvSpPr/>
          <p:nvPr/>
        </p:nvSpPr>
        <p:spPr>
          <a:xfrm>
            <a:off x="8827677" y="3877528"/>
            <a:ext cx="274320" cy="281940"/>
          </a:xfrm>
          <a:prstGeom prst="lightningBol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10" name="Lightning Bolt 9">
            <a:extLst>
              <a:ext uri="{FF2B5EF4-FFF2-40B4-BE49-F238E27FC236}">
                <a16:creationId xmlns:a16="http://schemas.microsoft.com/office/drawing/2014/main" id="{F25A018B-E667-7236-565F-20838C75C99E}"/>
              </a:ext>
            </a:extLst>
          </p:cNvPr>
          <p:cNvSpPr/>
          <p:nvPr/>
        </p:nvSpPr>
        <p:spPr>
          <a:xfrm>
            <a:off x="5799066" y="4205824"/>
            <a:ext cx="274320" cy="281940"/>
          </a:xfrm>
          <a:prstGeom prst="lightningBol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2" name="TextBox 1">
            <a:extLst>
              <a:ext uri="{FF2B5EF4-FFF2-40B4-BE49-F238E27FC236}">
                <a16:creationId xmlns:a16="http://schemas.microsoft.com/office/drawing/2014/main" id="{2191FAEE-08E7-9744-C34D-831957625CBA}"/>
              </a:ext>
            </a:extLst>
          </p:cNvPr>
          <p:cNvSpPr txBox="1"/>
          <p:nvPr/>
        </p:nvSpPr>
        <p:spPr>
          <a:xfrm>
            <a:off x="104884" y="6520200"/>
            <a:ext cx="6093372"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Data source: </a:t>
            </a:r>
            <a:r>
              <a:rPr kumimoji="0" lang="en-US" sz="1600" b="0" i="0" u="none" strike="noStrike" kern="1200" cap="none" spc="0" normalizeH="0" baseline="0" noProof="0" dirty="0">
                <a:ln>
                  <a:noFill/>
                </a:ln>
                <a:solidFill>
                  <a:srgbClr val="000000"/>
                </a:solidFill>
                <a:effectLst/>
                <a:uLnTx/>
                <a:uFillTx/>
                <a:latin typeface="Arial" charset="0"/>
                <a:ea typeface="+mn-ea"/>
                <a:cs typeface="+mn-cs"/>
                <a:hlinkClick r:id="rId4"/>
              </a:rPr>
              <a:t>https://www.scdata.ai/project/30268</a:t>
            </a:r>
            <a:r>
              <a:rPr kumimoji="0" lang="en-US" sz="1600" b="0" i="0" u="none" strike="noStrike" kern="1200" cap="none" spc="0" normalizeH="0" baseline="0" noProof="0" dirty="0">
                <a:ln>
                  <a:noFill/>
                </a:ln>
                <a:solidFill>
                  <a:srgbClr val="000000"/>
                </a:solidFill>
                <a:effectLst/>
                <a:uLnTx/>
                <a:uFillTx/>
                <a:latin typeface="Arial" charset="0"/>
                <a:ea typeface="+mn-ea"/>
                <a:cs typeface="+mn-cs"/>
              </a:rPr>
              <a:t> </a:t>
            </a:r>
          </a:p>
        </p:txBody>
      </p:sp>
    </p:spTree>
    <p:extLst>
      <p:ext uri="{BB962C8B-B14F-4D97-AF65-F5344CB8AC3E}">
        <p14:creationId xmlns:p14="http://schemas.microsoft.com/office/powerpoint/2010/main" val="314369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8B84084-5142-DC53-9268-81DB8A232611}"/>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Inventory Analytics</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descr="Diagram, schematic&#10;&#10;Description automatically generated">
            <a:extLst>
              <a:ext uri="{FF2B5EF4-FFF2-40B4-BE49-F238E27FC236}">
                <a16:creationId xmlns:a16="http://schemas.microsoft.com/office/drawing/2014/main" id="{04CC06E6-3BB3-7BF0-B5BC-A8F52B5C7F2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2236" r="902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Slide Number Placeholder 4">
            <a:extLst>
              <a:ext uri="{FF2B5EF4-FFF2-40B4-BE49-F238E27FC236}">
                <a16:creationId xmlns:a16="http://schemas.microsoft.com/office/drawing/2014/main" id="{C42A182F-15E6-40DA-283F-7AB2807A0DED}"/>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DB89086-BEA4-4AC3-90AE-64C67C1447DB}"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Content Placeholder 4">
            <a:extLst>
              <a:ext uri="{FF2B5EF4-FFF2-40B4-BE49-F238E27FC236}">
                <a16:creationId xmlns:a16="http://schemas.microsoft.com/office/drawing/2014/main" id="{DB3C78FC-6D93-3284-B14D-AD539DDDD135}"/>
              </a:ext>
            </a:extLst>
          </p:cNvPr>
          <p:cNvSpPr txBox="1">
            <a:spLocks/>
          </p:cNvSpPr>
          <p:nvPr/>
        </p:nvSpPr>
        <p:spPr>
          <a:xfrm>
            <a:off x="412805" y="2910066"/>
            <a:ext cx="4670097" cy="34834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Aft>
                <a:spcPts val="0"/>
              </a:spcAft>
            </a:pPr>
            <a:r>
              <a:rPr lang="en-US" dirty="0">
                <a:latin typeface="Calibri" panose="020F0502020204030204" pitchFamily="34" charset="0"/>
              </a:rPr>
              <a:t>For which industries is inventory relevant and important?</a:t>
            </a:r>
          </a:p>
          <a:p>
            <a:pPr fontAlgn="auto">
              <a:lnSpc>
                <a:spcPct val="100000"/>
              </a:lnSpc>
              <a:spcAft>
                <a:spcPts val="0"/>
              </a:spcAft>
            </a:pPr>
            <a:r>
              <a:rPr lang="en-US" dirty="0">
                <a:latin typeface="Calibri" panose="020F0502020204030204" pitchFamily="34" charset="0"/>
              </a:rPr>
              <a:t>How may inventory affect  firms’ financial performance?</a:t>
            </a:r>
          </a:p>
          <a:p>
            <a:pPr fontAlgn="auto">
              <a:lnSpc>
                <a:spcPct val="100000"/>
              </a:lnSpc>
              <a:spcAft>
                <a:spcPts val="0"/>
              </a:spcAft>
            </a:pPr>
            <a:r>
              <a:rPr lang="en-US" dirty="0">
                <a:latin typeface="Calibri" panose="020F0502020204030204" pitchFamily="34" charset="0"/>
              </a:rPr>
              <a:t>How do I know if I have an inventory problem?</a:t>
            </a:r>
            <a:endParaRPr lang="en-US" dirty="0"/>
          </a:p>
          <a:p>
            <a:pPr lvl="1" fontAlgn="auto">
              <a:lnSpc>
                <a:spcPct val="100000"/>
              </a:lnSpc>
              <a:spcAft>
                <a:spcPts val="0"/>
              </a:spcAft>
            </a:pPr>
            <a:endParaRPr lang="en-US" sz="2000" dirty="0"/>
          </a:p>
        </p:txBody>
      </p:sp>
      <p:sp>
        <p:nvSpPr>
          <p:cNvPr id="11" name="TextBox 10">
            <a:extLst>
              <a:ext uri="{FF2B5EF4-FFF2-40B4-BE49-F238E27FC236}">
                <a16:creationId xmlns:a16="http://schemas.microsoft.com/office/drawing/2014/main" id="{B619F4D6-3F08-16AC-CED5-C30D08A51FB7}"/>
              </a:ext>
            </a:extLst>
          </p:cNvPr>
          <p:cNvSpPr txBox="1"/>
          <p:nvPr/>
        </p:nvSpPr>
        <p:spPr>
          <a:xfrm>
            <a:off x="7501813" y="0"/>
            <a:ext cx="3079102" cy="369332"/>
          </a:xfrm>
          <a:prstGeom prst="rect">
            <a:avLst/>
          </a:prstGeom>
          <a:noFill/>
        </p:spPr>
        <p:txBody>
          <a:bodyPr wrap="square" rtlCol="0">
            <a:spAutoFit/>
          </a:bodyPr>
          <a:lstStyle/>
          <a:p>
            <a:pPr algn="ctr"/>
            <a:r>
              <a:rPr lang="en-US" dirty="0">
                <a:solidFill>
                  <a:schemeClr val="bg1"/>
                </a:solidFill>
              </a:rPr>
              <a:t>Industry Classification Tree</a:t>
            </a:r>
          </a:p>
        </p:txBody>
      </p:sp>
    </p:spTree>
    <p:extLst>
      <p:ext uri="{BB962C8B-B14F-4D97-AF65-F5344CB8AC3E}">
        <p14:creationId xmlns:p14="http://schemas.microsoft.com/office/powerpoint/2010/main" val="16714471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A0150-D966-CB9C-56D8-5C9FF3567E3A}"/>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958BFCB7-E00C-9212-E907-7E543070772F}"/>
              </a:ext>
            </a:extLst>
          </p:cNvPr>
          <p:cNvSpPr>
            <a:spLocks noGrp="1"/>
          </p:cNvSpPr>
          <p:nvPr>
            <p:ph sz="half" idx="1"/>
          </p:nvPr>
        </p:nvSpPr>
        <p:spPr>
          <a:xfrm>
            <a:off x="609600" y="2003380"/>
            <a:ext cx="5384800" cy="4344988"/>
          </a:xfrm>
        </p:spPr>
        <p:txBody>
          <a:bodyPr/>
          <a:lstStyle/>
          <a:p>
            <a:pPr marL="0" indent="0" algn="ctr">
              <a:buNone/>
            </a:pPr>
            <a:r>
              <a:rPr lang="en-US" sz="2400" b="1" dirty="0"/>
              <a:t>Amazon</a:t>
            </a:r>
          </a:p>
          <a:p>
            <a:pPr marL="0" indent="0" algn="ctr">
              <a:buNone/>
            </a:pPr>
            <a:endParaRPr lang="en-US" sz="2400" dirty="0"/>
          </a:p>
          <a:p>
            <a:pPr marL="0" indent="0" algn="ctr">
              <a:buNone/>
            </a:pPr>
            <a:r>
              <a:rPr lang="en-US" sz="2400" dirty="0"/>
              <a:t>Low pricing</a:t>
            </a:r>
          </a:p>
          <a:p>
            <a:pPr marL="0" indent="0" algn="ctr">
              <a:buNone/>
            </a:pPr>
            <a:r>
              <a:rPr lang="en-US" sz="2400" dirty="0"/>
              <a:t>High profit</a:t>
            </a:r>
          </a:p>
          <a:p>
            <a:pPr marL="0" indent="0" algn="ctr">
              <a:buNone/>
            </a:pPr>
            <a:r>
              <a:rPr lang="en-US" sz="2400" dirty="0"/>
              <a:t>Low SG&amp;A cost</a:t>
            </a:r>
          </a:p>
          <a:p>
            <a:pPr marL="0" indent="0" algn="ctr">
              <a:buNone/>
            </a:pPr>
            <a:r>
              <a:rPr lang="en-US" sz="2400" dirty="0"/>
              <a:t>Low inventory &amp; cash cycle</a:t>
            </a:r>
          </a:p>
          <a:p>
            <a:pPr marL="0" indent="0" algn="ctr">
              <a:buNone/>
            </a:pPr>
            <a:endParaRPr lang="en-US" sz="2400" dirty="0"/>
          </a:p>
        </p:txBody>
      </p:sp>
      <p:sp>
        <p:nvSpPr>
          <p:cNvPr id="4" name="Content Placeholder 3">
            <a:extLst>
              <a:ext uri="{FF2B5EF4-FFF2-40B4-BE49-F238E27FC236}">
                <a16:creationId xmlns:a16="http://schemas.microsoft.com/office/drawing/2014/main" id="{4979DBEC-75CF-C212-DC65-B8251EFC1BA8}"/>
              </a:ext>
            </a:extLst>
          </p:cNvPr>
          <p:cNvSpPr>
            <a:spLocks noGrp="1"/>
          </p:cNvSpPr>
          <p:nvPr>
            <p:ph sz="half" idx="2"/>
          </p:nvPr>
        </p:nvSpPr>
        <p:spPr>
          <a:xfrm>
            <a:off x="6197600" y="2003380"/>
            <a:ext cx="5384800" cy="4344988"/>
          </a:xfrm>
        </p:spPr>
        <p:txBody>
          <a:bodyPr/>
          <a:lstStyle/>
          <a:p>
            <a:pPr marL="0" indent="0" algn="ctr">
              <a:buNone/>
            </a:pPr>
            <a:r>
              <a:rPr lang="en-US" sz="2400" b="1" dirty="0"/>
              <a:t>Macy’s</a:t>
            </a:r>
          </a:p>
          <a:p>
            <a:pPr marL="0" indent="0" algn="ctr">
              <a:buNone/>
            </a:pPr>
            <a:endParaRPr lang="en-US" sz="2400" dirty="0"/>
          </a:p>
          <a:p>
            <a:pPr marL="0" indent="0" algn="ctr">
              <a:buNone/>
            </a:pPr>
            <a:r>
              <a:rPr lang="en-US" sz="2400" dirty="0"/>
              <a:t>High pricing</a:t>
            </a:r>
          </a:p>
          <a:p>
            <a:pPr marL="0" indent="0" algn="ctr">
              <a:buNone/>
            </a:pPr>
            <a:r>
              <a:rPr lang="en-US" sz="2400" dirty="0"/>
              <a:t>Low profit</a:t>
            </a:r>
          </a:p>
          <a:p>
            <a:pPr marL="0" indent="0" algn="ctr">
              <a:buNone/>
            </a:pPr>
            <a:r>
              <a:rPr lang="en-US" sz="2400" dirty="0"/>
              <a:t>High SG&amp;A cost</a:t>
            </a:r>
          </a:p>
          <a:p>
            <a:pPr marL="0" indent="0" algn="ctr">
              <a:buNone/>
            </a:pPr>
            <a:r>
              <a:rPr lang="en-US" sz="2400" dirty="0"/>
              <a:t>High inventory &amp; cash cycle</a:t>
            </a:r>
          </a:p>
        </p:txBody>
      </p:sp>
      <p:sp>
        <p:nvSpPr>
          <p:cNvPr id="5" name="TextBox 4">
            <a:extLst>
              <a:ext uri="{FF2B5EF4-FFF2-40B4-BE49-F238E27FC236}">
                <a16:creationId xmlns:a16="http://schemas.microsoft.com/office/drawing/2014/main" id="{8ED30641-8248-1253-F251-E96F35398A0A}"/>
              </a:ext>
            </a:extLst>
          </p:cNvPr>
          <p:cNvSpPr txBox="1"/>
          <p:nvPr/>
        </p:nvSpPr>
        <p:spPr>
          <a:xfrm>
            <a:off x="2060118" y="5233353"/>
            <a:ext cx="8274963" cy="461665"/>
          </a:xfrm>
          <a:prstGeom prst="rect">
            <a:avLst/>
          </a:prstGeom>
          <a:noFill/>
          <a:ln>
            <a:solidFill>
              <a:schemeClr val="accent1"/>
            </a:solidFill>
          </a:ln>
        </p:spPr>
        <p:txBody>
          <a:bodyPr wrap="square" rtlCol="0">
            <a:spAutoFit/>
          </a:bodyPr>
          <a:lstStyle/>
          <a:p>
            <a:pPr marL="0" marR="0" lvl="0" indent="0" algn="ctr" defTabSz="914400" rtl="0" eaLnBrk="1" fontAlgn="base" latinLnBrk="0" hangingPunct="1">
              <a:lnSpc>
                <a:spcPct val="100000"/>
              </a:lnSpc>
              <a:spcBef>
                <a:spcPts val="120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charset="0"/>
                <a:ea typeface="+mn-ea"/>
                <a:cs typeface="+mn-cs"/>
              </a:rPr>
              <a:t>Macy’s needs to improve inventory and reduce SG&amp;A cost.</a:t>
            </a:r>
          </a:p>
        </p:txBody>
      </p:sp>
    </p:spTree>
    <p:extLst>
      <p:ext uri="{BB962C8B-B14F-4D97-AF65-F5344CB8AC3E}">
        <p14:creationId xmlns:p14="http://schemas.microsoft.com/office/powerpoint/2010/main" val="370286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8C480-CFAE-A38C-1F70-9D8D5766C92A}"/>
              </a:ext>
            </a:extLst>
          </p:cNvPr>
          <p:cNvSpPr>
            <a:spLocks noGrp="1"/>
          </p:cNvSpPr>
          <p:nvPr>
            <p:ph type="title"/>
          </p:nvPr>
        </p:nvSpPr>
        <p:spPr/>
        <p:txBody>
          <a:bodyPr/>
          <a:lstStyle/>
          <a:p>
            <a:r>
              <a:rPr lang="en-US" dirty="0"/>
              <a:t>Recap</a:t>
            </a:r>
          </a:p>
        </p:txBody>
      </p:sp>
      <p:sp>
        <p:nvSpPr>
          <p:cNvPr id="8" name="TextBox 7">
            <a:extLst>
              <a:ext uri="{FF2B5EF4-FFF2-40B4-BE49-F238E27FC236}">
                <a16:creationId xmlns:a16="http://schemas.microsoft.com/office/drawing/2014/main" id="{CAEE0A59-6942-47DE-D8C2-A652C080458C}"/>
              </a:ext>
            </a:extLst>
          </p:cNvPr>
          <p:cNvSpPr txBox="1"/>
          <p:nvPr/>
        </p:nvSpPr>
        <p:spPr>
          <a:xfrm>
            <a:off x="3049292" y="3248208"/>
            <a:ext cx="2452606"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Knowing the problem</a:t>
            </a:r>
          </a:p>
        </p:txBody>
      </p:sp>
      <p:sp>
        <p:nvSpPr>
          <p:cNvPr id="10" name="TextBox 9">
            <a:extLst>
              <a:ext uri="{FF2B5EF4-FFF2-40B4-BE49-F238E27FC236}">
                <a16:creationId xmlns:a16="http://schemas.microsoft.com/office/drawing/2014/main" id="{6EADF671-0627-B591-6E64-712540E8C553}"/>
              </a:ext>
            </a:extLst>
          </p:cNvPr>
          <p:cNvSpPr txBox="1"/>
          <p:nvPr/>
        </p:nvSpPr>
        <p:spPr>
          <a:xfrm>
            <a:off x="5110566" y="4360716"/>
            <a:ext cx="2452606"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Finding the solution</a:t>
            </a:r>
          </a:p>
        </p:txBody>
      </p:sp>
      <p:pic>
        <p:nvPicPr>
          <p:cNvPr id="12" name="Picture 11" descr="A picture containing text, outdoor, nature, shore&#10;&#10;Description automatically generated">
            <a:extLst>
              <a:ext uri="{FF2B5EF4-FFF2-40B4-BE49-F238E27FC236}">
                <a16:creationId xmlns:a16="http://schemas.microsoft.com/office/drawing/2014/main" id="{4D485C16-F254-F500-A996-0497FB046E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79663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C2A02BA-B1F0-4606-39F8-9CA7AEBBDE71}"/>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Sourcing Analytics</a:t>
            </a:r>
          </a:p>
        </p:txBody>
      </p:sp>
      <p:sp>
        <p:nvSpPr>
          <p:cNvPr id="5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 name="Content Placeholder 40" descr="Map&#10;&#10;Description automatically generated">
            <a:extLst>
              <a:ext uri="{FF2B5EF4-FFF2-40B4-BE49-F238E27FC236}">
                <a16:creationId xmlns:a16="http://schemas.microsoft.com/office/drawing/2014/main" id="{E960EE51-27B3-05C6-9C36-F24A4161DE9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46554" r="1182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B06B10A8-B593-D84E-E89C-1FF113455F3A}"/>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DB89086-BEA4-4AC3-90AE-64C67C1447DB}"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52601A0D-7C2C-F372-A345-C5B5FF5CBD03}"/>
              </a:ext>
            </a:extLst>
          </p:cNvPr>
          <p:cNvSpPr>
            <a:spLocks noGrp="1"/>
          </p:cNvSpPr>
          <p:nvPr>
            <p:ph sz="half" idx="1"/>
          </p:nvPr>
        </p:nvSpPr>
        <p:spPr>
          <a:xfrm>
            <a:off x="640080" y="2872899"/>
            <a:ext cx="4670097" cy="3446874"/>
          </a:xfrm>
        </p:spPr>
        <p:txBody>
          <a:bodyPr vert="horz" lIns="91440" tIns="45720" rIns="91440" bIns="45720" rtlCol="0">
            <a:normAutofit lnSpcReduction="10000"/>
          </a:bodyPr>
          <a:lstStyle/>
          <a:p>
            <a:pPr>
              <a:lnSpc>
                <a:spcPct val="110000"/>
              </a:lnSpc>
            </a:pPr>
            <a:r>
              <a:rPr lang="en-US" dirty="0"/>
              <a:t>Market intelligence to identify and select new suppliers.</a:t>
            </a:r>
          </a:p>
          <a:p>
            <a:pPr>
              <a:lnSpc>
                <a:spcPct val="110000"/>
              </a:lnSpc>
            </a:pPr>
            <a:r>
              <a:rPr lang="en-US" dirty="0"/>
              <a:t>Supplier analysis to assess individual suppliers’ technical capability, pricing, financial robustness and efficiency.</a:t>
            </a:r>
          </a:p>
        </p:txBody>
      </p:sp>
      <p:sp>
        <p:nvSpPr>
          <p:cNvPr id="8" name="TextBox 7">
            <a:extLst>
              <a:ext uri="{FF2B5EF4-FFF2-40B4-BE49-F238E27FC236}">
                <a16:creationId xmlns:a16="http://schemas.microsoft.com/office/drawing/2014/main" id="{A0206E64-6409-EF96-60E0-9F61E63E89DC}"/>
              </a:ext>
            </a:extLst>
          </p:cNvPr>
          <p:cNvSpPr txBox="1"/>
          <p:nvPr/>
        </p:nvSpPr>
        <p:spPr>
          <a:xfrm>
            <a:off x="7557796" y="0"/>
            <a:ext cx="2881604" cy="369332"/>
          </a:xfrm>
          <a:prstGeom prst="rect">
            <a:avLst/>
          </a:prstGeom>
          <a:noFill/>
        </p:spPr>
        <p:txBody>
          <a:bodyPr wrap="square" rtlCol="0">
            <a:spAutoFit/>
          </a:bodyPr>
          <a:lstStyle/>
          <a:p>
            <a:pPr algn="ctr"/>
            <a:r>
              <a:rPr lang="en-US" dirty="0"/>
              <a:t>Enterprise Distribution</a:t>
            </a:r>
          </a:p>
        </p:txBody>
      </p:sp>
    </p:spTree>
    <p:extLst>
      <p:ext uri="{BB962C8B-B14F-4D97-AF65-F5344CB8AC3E}">
        <p14:creationId xmlns:p14="http://schemas.microsoft.com/office/powerpoint/2010/main" val="2575622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F701746-0657-4467-BBD3-24051A715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9" descr="Chart, bubble chart&#10;&#10;Description automatically generated">
            <a:extLst>
              <a:ext uri="{FF2B5EF4-FFF2-40B4-BE49-F238E27FC236}">
                <a16:creationId xmlns:a16="http://schemas.microsoft.com/office/drawing/2014/main" id="{5D540ED7-6172-80FE-ACA4-8A484C013A00}"/>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7378" r="18353" b="-1"/>
          <a:stretch/>
        </p:blipFill>
        <p:spPr>
          <a:xfrm>
            <a:off x="4559968" y="10"/>
            <a:ext cx="7632032" cy="6857990"/>
          </a:xfrm>
          <a:prstGeom prst="rect">
            <a:avLst/>
          </a:prstGeom>
        </p:spPr>
      </p:pic>
      <p:sp useBgFill="1">
        <p:nvSpPr>
          <p:cNvPr id="14" name="Freeform: Shape 13">
            <a:extLst>
              <a:ext uri="{FF2B5EF4-FFF2-40B4-BE49-F238E27FC236}">
                <a16:creationId xmlns:a16="http://schemas.microsoft.com/office/drawing/2014/main" id="{117BEB00-3E3D-4F08-AF56-DB0D22FB5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rot="10800000">
            <a:off x="1" y="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ln w="0">
            <a:noFill/>
            <a:prstDash val="solid"/>
            <a:round/>
            <a:headEnd/>
            <a:tailEnd/>
          </a:ln>
        </p:spPr>
        <p:txBody>
          <a:bodyPr wrap="square" rtlCol="0" anchor="ctr">
            <a:noAutofit/>
          </a:bodyPr>
          <a:lstStyle/>
          <a:p>
            <a:pPr algn="ctr"/>
            <a:endParaRPr lang="en-US" dirty="0"/>
          </a:p>
        </p:txBody>
      </p:sp>
      <p:sp>
        <p:nvSpPr>
          <p:cNvPr id="5" name="Slide Number Placeholder 4">
            <a:extLst>
              <a:ext uri="{FF2B5EF4-FFF2-40B4-BE49-F238E27FC236}">
                <a16:creationId xmlns:a16="http://schemas.microsoft.com/office/drawing/2014/main" id="{4BC55A96-E560-B1A4-8989-8215640603B2}"/>
              </a:ext>
            </a:extLst>
          </p:cNvPr>
          <p:cNvSpPr>
            <a:spLocks noGrp="1"/>
          </p:cNvSpPr>
          <p:nvPr>
            <p:ph type="sldNum" sz="quarter" idx="12"/>
          </p:nvPr>
        </p:nvSpPr>
        <p:spPr>
          <a:xfrm>
            <a:off x="8800838" y="6375679"/>
            <a:ext cx="2624400" cy="345796"/>
          </a:xfrm>
        </p:spPr>
        <p:txBody>
          <a:bodyPr vert="horz" lIns="91440" tIns="45720" rIns="91440" bIns="45720" rtlCol="0" anchor="ctr">
            <a:normAutofit/>
          </a:bodyPr>
          <a:lstStyle/>
          <a:p>
            <a:pPr fontAlgn="auto">
              <a:spcBef>
                <a:spcPts val="0"/>
              </a:spcBef>
              <a:spcAft>
                <a:spcPts val="600"/>
              </a:spcAft>
              <a:defRPr/>
            </a:pPr>
            <a:fld id="{4DB89086-BEA4-4AC3-90AE-64C67C1447DB}" type="slidenum">
              <a:rPr lang="en-US">
                <a:solidFill>
                  <a:srgbClr val="FFFFFF"/>
                </a:solidFill>
                <a:latin typeface="Calibri" panose="020F0502020204030204"/>
              </a:rPr>
              <a:pPr fontAlgn="auto">
                <a:spcBef>
                  <a:spcPts val="0"/>
                </a:spcBef>
                <a:spcAft>
                  <a:spcPts val="600"/>
                </a:spcAft>
                <a:defRPr/>
              </a:pPr>
              <a:t>6</a:t>
            </a:fld>
            <a:endParaRPr lang="en-US">
              <a:solidFill>
                <a:srgbClr val="FFFFFF"/>
              </a:solidFill>
              <a:latin typeface="Calibri" panose="020F0502020204030204"/>
            </a:endParaRPr>
          </a:p>
        </p:txBody>
      </p:sp>
      <p:sp>
        <p:nvSpPr>
          <p:cNvPr id="8" name="Title 1">
            <a:extLst>
              <a:ext uri="{FF2B5EF4-FFF2-40B4-BE49-F238E27FC236}">
                <a16:creationId xmlns:a16="http://schemas.microsoft.com/office/drawing/2014/main" id="{B24387FB-63D9-084B-33BC-CE7BC702D1B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Competitive Intelligence</a:t>
            </a:r>
          </a:p>
        </p:txBody>
      </p:sp>
      <p:sp>
        <p:nvSpPr>
          <p:cNvPr id="9" name="Content Placeholder 2">
            <a:extLst>
              <a:ext uri="{FF2B5EF4-FFF2-40B4-BE49-F238E27FC236}">
                <a16:creationId xmlns:a16="http://schemas.microsoft.com/office/drawing/2014/main" id="{88FE60A4-C13B-7C88-3694-CD222A03B260}"/>
              </a:ext>
            </a:extLst>
          </p:cNvPr>
          <p:cNvSpPr>
            <a:spLocks noGrp="1"/>
          </p:cNvSpPr>
          <p:nvPr>
            <p:ph sz="half" idx="1"/>
          </p:nvPr>
        </p:nvSpPr>
        <p:spPr>
          <a:xfrm>
            <a:off x="515389" y="2781564"/>
            <a:ext cx="4794787" cy="3751067"/>
          </a:xfrm>
        </p:spPr>
        <p:txBody>
          <a:bodyPr vert="horz" lIns="91440" tIns="45720" rIns="91440" bIns="45720" rtlCol="0">
            <a:noAutofit/>
          </a:bodyPr>
          <a:lstStyle/>
          <a:p>
            <a:pPr lvl="0">
              <a:lnSpc>
                <a:spcPct val="100000"/>
              </a:lnSpc>
            </a:pPr>
            <a:r>
              <a:rPr lang="en-US" sz="2600" dirty="0"/>
              <a:t>What are the most valuable segment(s) of my supply chain?</a:t>
            </a:r>
          </a:p>
          <a:p>
            <a:pPr lvl="0">
              <a:lnSpc>
                <a:spcPct val="100000"/>
              </a:lnSpc>
            </a:pPr>
            <a:r>
              <a:rPr lang="en-US" sz="2600" dirty="0"/>
              <a:t>What are my strengths and weaknesses relative to my competitors?</a:t>
            </a:r>
          </a:p>
          <a:p>
            <a:pPr lvl="0"/>
            <a:r>
              <a:rPr lang="en-US" sz="2600" dirty="0"/>
              <a:t>What factor(s) may drive a company’s financial performance in my industry? </a:t>
            </a:r>
          </a:p>
        </p:txBody>
      </p:sp>
      <p:sp>
        <p:nvSpPr>
          <p:cNvPr id="10" name="TextBox 9">
            <a:extLst>
              <a:ext uri="{FF2B5EF4-FFF2-40B4-BE49-F238E27FC236}">
                <a16:creationId xmlns:a16="http://schemas.microsoft.com/office/drawing/2014/main" id="{CF424971-6104-25AA-9852-BDAADD5B614E}"/>
              </a:ext>
            </a:extLst>
          </p:cNvPr>
          <p:cNvSpPr txBox="1"/>
          <p:nvPr/>
        </p:nvSpPr>
        <p:spPr>
          <a:xfrm>
            <a:off x="3347049" y="6375679"/>
            <a:ext cx="3001993" cy="482321"/>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077138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86941-A0D6-43E9-8E44-25FB95EB0F59}"/>
              </a:ext>
            </a:extLst>
          </p:cNvPr>
          <p:cNvSpPr>
            <a:spLocks noGrp="1"/>
          </p:cNvSpPr>
          <p:nvPr>
            <p:ph type="title"/>
          </p:nvPr>
        </p:nvSpPr>
        <p:spPr/>
        <p:txBody>
          <a:bodyPr/>
          <a:lstStyle/>
          <a:p>
            <a:r>
              <a:rPr lang="en-US" dirty="0"/>
              <a:t>Data Interpretation – Transform Data into Insights</a:t>
            </a:r>
          </a:p>
        </p:txBody>
      </p:sp>
      <p:pic>
        <p:nvPicPr>
          <p:cNvPr id="4" name="Content Placeholder 3">
            <a:extLst>
              <a:ext uri="{FF2B5EF4-FFF2-40B4-BE49-F238E27FC236}">
                <a16:creationId xmlns:a16="http://schemas.microsoft.com/office/drawing/2014/main" id="{E298B320-FB03-4340-AF11-48BEBCBEA080}"/>
              </a:ext>
            </a:extLst>
          </p:cNvPr>
          <p:cNvPicPr>
            <a:picLocks noGrp="1" noChangeAspect="1"/>
          </p:cNvPicPr>
          <p:nvPr>
            <p:ph sz="half" idx="2"/>
          </p:nvPr>
        </p:nvPicPr>
        <p:blipFill>
          <a:blip r:embed="rId3"/>
          <a:stretch>
            <a:fillRect/>
          </a:stretch>
        </p:blipFill>
        <p:spPr>
          <a:xfrm>
            <a:off x="6815666" y="2042446"/>
            <a:ext cx="4258733" cy="3705098"/>
          </a:xfrm>
          <a:prstGeom prst="rect">
            <a:avLst/>
          </a:prstGeom>
        </p:spPr>
      </p:pic>
      <p:pic>
        <p:nvPicPr>
          <p:cNvPr id="8" name="Content Placeholder 7" descr="A picture containing linedrawing&#10;&#10;Description automatically generated">
            <a:extLst>
              <a:ext uri="{FF2B5EF4-FFF2-40B4-BE49-F238E27FC236}">
                <a16:creationId xmlns:a16="http://schemas.microsoft.com/office/drawing/2014/main" id="{97E20DA4-73EE-45D9-9801-FC5B0932B641}"/>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781174" y="1866900"/>
            <a:ext cx="5041652" cy="4344988"/>
          </a:xfrm>
        </p:spPr>
      </p:pic>
      <p:sp>
        <p:nvSpPr>
          <p:cNvPr id="3" name="TextBox 2">
            <a:extLst>
              <a:ext uri="{FF2B5EF4-FFF2-40B4-BE49-F238E27FC236}">
                <a16:creationId xmlns:a16="http://schemas.microsoft.com/office/drawing/2014/main" id="{3089E2D3-10D3-B9A3-060E-0FEC1018F872}"/>
              </a:ext>
            </a:extLst>
          </p:cNvPr>
          <p:cNvSpPr txBox="1"/>
          <p:nvPr/>
        </p:nvSpPr>
        <p:spPr>
          <a:xfrm>
            <a:off x="3402073" y="6125775"/>
            <a:ext cx="5396459" cy="461665"/>
          </a:xfrm>
          <a:prstGeom prst="rect">
            <a:avLst/>
          </a:prstGeom>
          <a:noFill/>
        </p:spPr>
        <p:txBody>
          <a:bodyPr wrap="square" rtlCol="0">
            <a:spAutoFit/>
          </a:bodyPr>
          <a:lstStyle/>
          <a:p>
            <a:pPr algn="ctr"/>
            <a:r>
              <a:rPr lang="en-US" sz="2400" b="1">
                <a:solidFill>
                  <a:srgbClr val="FF0000"/>
                </a:solidFill>
              </a:rPr>
              <a:t>Do we </a:t>
            </a:r>
            <a:r>
              <a:rPr lang="en-US" sz="2400" b="1" dirty="0">
                <a:solidFill>
                  <a:srgbClr val="FF0000"/>
                </a:solidFill>
              </a:rPr>
              <a:t>really understand the data?</a:t>
            </a:r>
          </a:p>
        </p:txBody>
      </p:sp>
    </p:spTree>
    <p:extLst>
      <p:ext uri="{BB962C8B-B14F-4D97-AF65-F5344CB8AC3E}">
        <p14:creationId xmlns:p14="http://schemas.microsoft.com/office/powerpoint/2010/main" val="56830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dirty="0"/>
              <a:t>Compaq</a:t>
            </a:r>
            <a:r>
              <a:rPr lang="zh-CN" altLang="en-US" b="1" dirty="0"/>
              <a:t> </a:t>
            </a:r>
            <a:r>
              <a:rPr lang="en-US" b="1" dirty="0"/>
              <a:t>vs. Dell (2001)</a:t>
            </a:r>
            <a:endParaRPr lang="en-US" dirty="0"/>
          </a:p>
        </p:txBody>
      </p:sp>
      <p:sp>
        <p:nvSpPr>
          <p:cNvPr id="6" name="Content Placeholder 5"/>
          <p:cNvSpPr>
            <a:spLocks noGrp="1"/>
          </p:cNvSpPr>
          <p:nvPr>
            <p:ph idx="1"/>
          </p:nvPr>
        </p:nvSpPr>
        <p:spPr>
          <a:xfrm>
            <a:off x="609600" y="1866900"/>
            <a:ext cx="10113818" cy="4344988"/>
          </a:xfrm>
        </p:spPr>
        <p:txBody>
          <a:bodyPr/>
          <a:lstStyle/>
          <a:p>
            <a:r>
              <a:rPr lang="en-US" altLang="zh-CN" sz="2800" dirty="0">
                <a:latin typeface="Calibri" panose="020F0502020204030204" pitchFamily="34" charset="0"/>
              </a:rPr>
              <a:t>Compaq was the market leader with a larger market share</a:t>
            </a:r>
          </a:p>
          <a:p>
            <a:r>
              <a:rPr lang="en-US" altLang="zh-CN" sz="2800" dirty="0">
                <a:latin typeface="Calibri" panose="020F0502020204030204" pitchFamily="34" charset="0"/>
              </a:rPr>
              <a:t>Healthy cash flow, many patents </a:t>
            </a:r>
          </a:p>
          <a:p>
            <a:r>
              <a:rPr lang="en-US" altLang="zh-CN" sz="2800" dirty="0">
                <a:latin typeface="Calibri" panose="020F0502020204030204" pitchFamily="34" charset="0"/>
              </a:rPr>
              <a:t>But Compaq sold itself, abandon its strong brand, Why?</a:t>
            </a:r>
            <a:r>
              <a:rPr lang="zh-CN" altLang="en-US" sz="2800" dirty="0">
                <a:latin typeface="Calibri" panose="020F0502020204030204" pitchFamily="34" charset="0"/>
              </a:rPr>
              <a:t> </a:t>
            </a:r>
            <a:endParaRPr lang="en-US" altLang="zh-CN" sz="2800" dirty="0">
              <a:latin typeface="Calibri" panose="020F0502020204030204" pitchFamily="34" charset="0"/>
            </a:endParaRPr>
          </a:p>
          <a:p>
            <a:endParaRPr lang="en-US" dirty="0">
              <a:latin typeface="Calibri" panose="020F0502020204030204" pitchFamily="34" charset="0"/>
            </a:endParaRPr>
          </a:p>
          <a:p>
            <a:r>
              <a:rPr lang="en-US" sz="2800" dirty="0">
                <a:latin typeface="Calibri" panose="020F0502020204030204" pitchFamily="34" charset="0"/>
              </a:rPr>
              <a:t>Computer industry background</a:t>
            </a:r>
          </a:p>
          <a:p>
            <a:pPr lvl="1"/>
            <a:r>
              <a:rPr lang="en-US" dirty="0">
                <a:latin typeface="Calibri" panose="020F0502020204030204" pitchFamily="34" charset="0"/>
              </a:rPr>
              <a:t>Computer companies have the same key technologies, CPU, operating systems, etc.</a:t>
            </a:r>
          </a:p>
          <a:p>
            <a:pPr lvl="1"/>
            <a:r>
              <a:rPr lang="en-US" dirty="0">
                <a:latin typeface="Calibri" panose="020F0502020204030204" pitchFamily="34" charset="0"/>
              </a:rPr>
              <a:t>Competing on customer service &amp; cost structure</a:t>
            </a:r>
          </a:p>
          <a:p>
            <a:pPr lvl="1"/>
            <a:endParaRPr lang="en-US" sz="2800" dirty="0">
              <a:latin typeface="Calibri" panose="020F0502020204030204" pitchFamily="34" charset="0"/>
            </a:endParaRPr>
          </a:p>
        </p:txBody>
      </p:sp>
      <p:grpSp>
        <p:nvGrpSpPr>
          <p:cNvPr id="5" name="Group 4">
            <a:extLst>
              <a:ext uri="{FF2B5EF4-FFF2-40B4-BE49-F238E27FC236}">
                <a16:creationId xmlns:a16="http://schemas.microsoft.com/office/drawing/2014/main" id="{F4F97DA8-7140-45FA-9D7D-AAAE6192DB03}"/>
              </a:ext>
            </a:extLst>
          </p:cNvPr>
          <p:cNvGrpSpPr/>
          <p:nvPr/>
        </p:nvGrpSpPr>
        <p:grpSpPr>
          <a:xfrm>
            <a:off x="9546934" y="4347846"/>
            <a:ext cx="1722347" cy="1956115"/>
            <a:chOff x="10062323" y="1418749"/>
            <a:chExt cx="1722347" cy="1956115"/>
          </a:xfrm>
        </p:grpSpPr>
        <p:pic>
          <p:nvPicPr>
            <p:cNvPr id="7" name="Picture 6">
              <a:extLst>
                <a:ext uri="{FF2B5EF4-FFF2-40B4-BE49-F238E27FC236}">
                  <a16:creationId xmlns:a16="http://schemas.microsoft.com/office/drawing/2014/main" id="{23B1BE21-4075-47E4-A173-6D7795E6FE6C}"/>
                </a:ext>
              </a:extLst>
            </p:cNvPr>
            <p:cNvPicPr>
              <a:picLocks noChangeAspect="1"/>
            </p:cNvPicPr>
            <p:nvPr/>
          </p:nvPicPr>
          <p:blipFill>
            <a:blip r:embed="rId4"/>
            <a:stretch>
              <a:fillRect/>
            </a:stretch>
          </p:blipFill>
          <p:spPr>
            <a:xfrm>
              <a:off x="10264594" y="1418749"/>
              <a:ext cx="1317806" cy="896302"/>
            </a:xfrm>
            <a:prstGeom prst="rect">
              <a:avLst/>
            </a:prstGeom>
          </p:spPr>
        </p:pic>
        <p:pic>
          <p:nvPicPr>
            <p:cNvPr id="8" name="Picture 7">
              <a:extLst>
                <a:ext uri="{FF2B5EF4-FFF2-40B4-BE49-F238E27FC236}">
                  <a16:creationId xmlns:a16="http://schemas.microsoft.com/office/drawing/2014/main" id="{7352192F-416B-41E6-9447-5E2AF01DA559}"/>
                </a:ext>
              </a:extLst>
            </p:cNvPr>
            <p:cNvPicPr>
              <a:picLocks noChangeAspect="1"/>
            </p:cNvPicPr>
            <p:nvPr/>
          </p:nvPicPr>
          <p:blipFill>
            <a:blip r:embed="rId5"/>
            <a:stretch>
              <a:fillRect/>
            </a:stretch>
          </p:blipFill>
          <p:spPr>
            <a:xfrm>
              <a:off x="10062323" y="2407124"/>
              <a:ext cx="1722347" cy="967740"/>
            </a:xfrm>
            <a:prstGeom prst="rect">
              <a:avLst/>
            </a:prstGeom>
          </p:spPr>
        </p:pic>
      </p:grpSp>
    </p:spTree>
    <p:custDataLst>
      <p:tags r:id="rId1"/>
    </p:custDataLst>
    <p:extLst>
      <p:ext uri="{BB962C8B-B14F-4D97-AF65-F5344CB8AC3E}">
        <p14:creationId xmlns:p14="http://schemas.microsoft.com/office/powerpoint/2010/main" val="117916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dirty="0"/>
              <a:t>Interpreting the Data</a:t>
            </a:r>
          </a:p>
        </p:txBody>
      </p:sp>
      <p:graphicFrame>
        <p:nvGraphicFramePr>
          <p:cNvPr id="54276" name="Object 4"/>
          <p:cNvGraphicFramePr>
            <a:graphicFrameLocks noGrp="1" noChangeAspect="1"/>
          </p:cNvGraphicFramePr>
          <p:nvPr>
            <p:ph idx="1"/>
          </p:nvPr>
        </p:nvGraphicFramePr>
        <p:xfrm>
          <a:off x="1728788" y="1935163"/>
          <a:ext cx="8734425" cy="1525587"/>
        </p:xfrm>
        <a:graphic>
          <a:graphicData uri="http://schemas.openxmlformats.org/presentationml/2006/ole">
            <mc:AlternateContent xmlns:mc="http://schemas.openxmlformats.org/markup-compatibility/2006">
              <mc:Choice xmlns:v="urn:schemas-microsoft-com:vml" Requires="v">
                <p:oleObj name="Worksheet" r:id="rId4" imgW="4616388" imgH="806311" progId="Excel.Sheet.8">
                  <p:embed/>
                </p:oleObj>
              </mc:Choice>
              <mc:Fallback>
                <p:oleObj name="Worksheet" r:id="rId4" imgW="4616388" imgH="806311" progId="Excel.Sheet.8">
                  <p:embed/>
                  <p:pic>
                    <p:nvPicPr>
                      <p:cNvPr id="54276" name="Object 4"/>
                      <p:cNvPicPr>
                        <a:picLocks noChangeAspect="1" noChangeArrowheads="1"/>
                      </p:cNvPicPr>
                      <p:nvPr/>
                    </p:nvPicPr>
                    <p:blipFill>
                      <a:blip r:embed="rId5"/>
                      <a:srcRect/>
                      <a:stretch>
                        <a:fillRect/>
                      </a:stretch>
                    </p:blipFill>
                    <p:spPr bwMode="auto">
                      <a:xfrm>
                        <a:off x="1728788" y="1935163"/>
                        <a:ext cx="8734425" cy="1525587"/>
                      </a:xfrm>
                      <a:prstGeom prst="rect">
                        <a:avLst/>
                      </a:prstGeom>
                      <a:noFill/>
                      <a:ln>
                        <a:noFill/>
                      </a:ln>
                      <a:effectLst/>
                    </p:spPr>
                  </p:pic>
                </p:oleObj>
              </mc:Fallback>
            </mc:AlternateContent>
          </a:graphicData>
        </a:graphic>
      </p:graphicFrame>
      <p:sp>
        <p:nvSpPr>
          <p:cNvPr id="553987" name="Rectangle 3"/>
          <p:cNvSpPr>
            <a:spLocks noGrp="1" noChangeArrowheads="1"/>
          </p:cNvSpPr>
          <p:nvPr>
            <p:ph sz="half" idx="4294967295"/>
          </p:nvPr>
        </p:nvSpPr>
        <p:spPr>
          <a:xfrm>
            <a:off x="609600" y="4079234"/>
            <a:ext cx="10830560" cy="2185029"/>
          </a:xfrm>
        </p:spPr>
        <p:txBody>
          <a:bodyPr/>
          <a:lstStyle/>
          <a:p>
            <a:pPr>
              <a:lnSpc>
                <a:spcPct val="110000"/>
              </a:lnSpc>
            </a:pPr>
            <a:r>
              <a:rPr lang="en-US" sz="2800" dirty="0">
                <a:latin typeface="Calibri" panose="020F0502020204030204" pitchFamily="34" charset="0"/>
              </a:rPr>
              <a:t>Dell outperformed Compaq by 1% in Operating margin.</a:t>
            </a:r>
          </a:p>
          <a:p>
            <a:pPr>
              <a:lnSpc>
                <a:spcPct val="110000"/>
              </a:lnSpc>
            </a:pPr>
            <a:r>
              <a:rPr lang="en-US" sz="2800" dirty="0">
                <a:latin typeface="Calibri" panose="020F0502020204030204" pitchFamily="34" charset="0"/>
              </a:rPr>
              <a:t>Why is this 1% so critical that Compaq, the market leader, gave up the competition and sold itself?</a:t>
            </a:r>
          </a:p>
        </p:txBody>
      </p:sp>
      <p:sp>
        <p:nvSpPr>
          <p:cNvPr id="3" name="Rectangle 2"/>
          <p:cNvSpPr/>
          <p:nvPr/>
        </p:nvSpPr>
        <p:spPr>
          <a:xfrm>
            <a:off x="3514202" y="3456918"/>
            <a:ext cx="5163593" cy="338554"/>
          </a:xfrm>
          <a:prstGeom prst="rect">
            <a:avLst/>
          </a:prstGeom>
        </p:spPr>
        <p:txBody>
          <a:bodyPr wrap="none">
            <a:spAutoFit/>
          </a:bodyPr>
          <a:lstStyle/>
          <a:p>
            <a:pPr>
              <a:buFontTx/>
              <a:buNone/>
            </a:pPr>
            <a:r>
              <a:rPr lang="en-US" sz="1600" dirty="0"/>
              <a:t>Data comes from http://yahoo.marketguide.com (2000)</a:t>
            </a:r>
          </a:p>
        </p:txBody>
      </p:sp>
    </p:spTree>
    <p:custDataLst>
      <p:tags r:id="rId1"/>
    </p:custDataLst>
    <p:extLst>
      <p:ext uri="{BB962C8B-B14F-4D97-AF65-F5344CB8AC3E}">
        <p14:creationId xmlns:p14="http://schemas.microsoft.com/office/powerpoint/2010/main" val="22163861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539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398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2|4|9.8|3.7|1.2"/>
</p:tagLst>
</file>

<file path=ppt/tags/tag2.xml><?xml version="1.0" encoding="utf-8"?>
<p:tagLst xmlns:a="http://schemas.openxmlformats.org/drawingml/2006/main" xmlns:r="http://schemas.openxmlformats.org/officeDocument/2006/relationships" xmlns:p="http://schemas.openxmlformats.org/presentationml/2006/main">
  <p:tag name="TIMING" val="|31.2|2.6"/>
</p:tagLst>
</file>

<file path=ppt/tags/tag3.xml><?xml version="1.0" encoding="utf-8"?>
<p:tagLst xmlns:a="http://schemas.openxmlformats.org/drawingml/2006/main" xmlns:r="http://schemas.openxmlformats.org/officeDocument/2006/relationships" xmlns:p="http://schemas.openxmlformats.org/presentationml/2006/main">
  <p:tag name="TIMING" val="|29.8|12.2|10.6"/>
</p:tagLst>
</file>

<file path=ppt/tags/tag4.xml><?xml version="1.0" encoding="utf-8"?>
<p:tagLst xmlns:a="http://schemas.openxmlformats.org/drawingml/2006/main" xmlns:r="http://schemas.openxmlformats.org/officeDocument/2006/relationships" xmlns:p="http://schemas.openxmlformats.org/presentationml/2006/main">
  <p:tag name="TIMING" val="|7.8|7.4|12.2|4.8|13.2|7.4"/>
</p:tagLst>
</file>

<file path=ppt/tags/tag5.xml><?xml version="1.0" encoding="utf-8"?>
<p:tagLst xmlns:a="http://schemas.openxmlformats.org/drawingml/2006/main" xmlns:r="http://schemas.openxmlformats.org/officeDocument/2006/relationships" xmlns:p="http://schemas.openxmlformats.org/presentationml/2006/main">
  <p:tag name="TIMING" val="|5.7"/>
</p:tagLst>
</file>

<file path=ppt/theme/theme1.xml><?xml version="1.0" encoding="utf-8"?>
<a:theme xmlns:a="http://schemas.openxmlformats.org/drawingml/2006/main" name="RBS_Template">
  <a:themeElements>
    <a:clrScheme name="RUTemplate_Formata_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UTemplate_Formata_B">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UTemplate_Formata_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Template_Formata_B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Template_Formata_B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Template_Formata_B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Template_Formata_B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Template_Formata_B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Template_Formata_B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Template_Formata_B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Template_Formata_B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Template_Formata_B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Template_Formata_B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Template_Formata_B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Verdana"/>
        <a:ea typeface=""/>
        <a:cs typeface="Lucida Sans Unicode"/>
      </a:majorFont>
      <a:minorFont>
        <a:latin typeface="Verdana"/>
        <a:ea typefac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Lucida Sans Unicode"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Lucida Sans Unicode"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19360</TotalTime>
  <Words>4375</Words>
  <Application>Microsoft Office PowerPoint</Application>
  <PresentationFormat>Widescreen</PresentationFormat>
  <Paragraphs>264</Paragraphs>
  <Slides>41</Slides>
  <Notes>41</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41</vt:i4>
      </vt:variant>
    </vt:vector>
  </HeadingPairs>
  <TitlesOfParts>
    <vt:vector size="52" baseType="lpstr">
      <vt:lpstr>Almaden Sans</vt:lpstr>
      <vt:lpstr>Arial</vt:lpstr>
      <vt:lpstr>Arial Black</vt:lpstr>
      <vt:lpstr>Calibri</vt:lpstr>
      <vt:lpstr>Calibri Light</vt:lpstr>
      <vt:lpstr>Times New Roman</vt:lpstr>
      <vt:lpstr>Verdana</vt:lpstr>
      <vt:lpstr>RBS_Template</vt:lpstr>
      <vt:lpstr>2_Office Theme</vt:lpstr>
      <vt:lpstr>1_Office Theme</vt:lpstr>
      <vt:lpstr>Worksheet</vt:lpstr>
      <vt:lpstr>Teaching Supply Chain Analytics    from Problem Solving to Problem Discovery</vt:lpstr>
      <vt:lpstr>PowerPoint Presentation</vt:lpstr>
      <vt:lpstr>Recap</vt:lpstr>
      <vt:lpstr>Inventory Analytics</vt:lpstr>
      <vt:lpstr>Sourcing Analytics</vt:lpstr>
      <vt:lpstr>Competitive Intelligence</vt:lpstr>
      <vt:lpstr>Data Interpretation – Transform Data into Insights</vt:lpstr>
      <vt:lpstr>Compaq vs. Dell (2001)</vt:lpstr>
      <vt:lpstr>Interpreting the Data</vt:lpstr>
      <vt:lpstr>Taiwan Semi. Mfg. Co. (TSMC) To Open 5nm Factory in Arizona</vt:lpstr>
      <vt:lpstr>PowerPoint Presentation</vt:lpstr>
      <vt:lpstr>Inventory Analytics    from Problem Solving to Problem Discovery</vt:lpstr>
      <vt:lpstr>From Model-Driven to Data-Driven</vt:lpstr>
      <vt:lpstr>For which industries is inventory important?</vt:lpstr>
      <vt:lpstr>Inventory Importance</vt:lpstr>
      <vt:lpstr>PowerPoint Presentation</vt:lpstr>
      <vt:lpstr>PowerPoint Presentation</vt:lpstr>
      <vt:lpstr>PowerPoint Presentation</vt:lpstr>
      <vt:lpstr>PowerPoint Presentation</vt:lpstr>
      <vt:lpstr>PowerPoint Presentation</vt:lpstr>
      <vt:lpstr>PowerPoint Presentation</vt:lpstr>
      <vt:lpstr>For which industries is inventory important (2021)?</vt:lpstr>
      <vt:lpstr>How Does Inventory Change Over Time? USA 2015-2021 </vt:lpstr>
      <vt:lpstr>How Does Inventory Change Over Time? China 2015-2021 </vt:lpstr>
      <vt:lpstr>Which segment(s) of a supply chain carry a large amount of inventory and thus likely to have inventory problems?</vt:lpstr>
      <vt:lpstr>PowerPoint Presentation</vt:lpstr>
      <vt:lpstr>PowerPoint Presentation</vt:lpstr>
      <vt:lpstr>How may inventory affect financial performance?</vt:lpstr>
      <vt:lpstr>PowerPoint Presentation</vt:lpstr>
      <vt:lpstr>PowerPoint Presentation</vt:lpstr>
      <vt:lpstr>PowerPoint Presentation</vt:lpstr>
      <vt:lpstr>How do I know if I have an inventory problem?</vt:lpstr>
      <vt:lpstr>Benchmarking</vt:lpstr>
      <vt:lpstr>Macy’s vs. Amazon</vt:lpstr>
      <vt:lpstr>PowerPoint Presentation</vt:lpstr>
      <vt:lpstr>Amazon vs. Macy’s 2021</vt:lpstr>
      <vt:lpstr>PowerPoint Presentation</vt:lpstr>
      <vt:lpstr>PowerPoint Presentation</vt:lpstr>
      <vt:lpstr>PowerPoint Presentation</vt:lpstr>
      <vt:lpstr>Summary</vt:lpstr>
      <vt:lpstr>Recap</vt:lpstr>
    </vt:vector>
  </TitlesOfParts>
  <Company>University Relations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Build-to-Performance</dc:title>
  <dc:creator>Zhao, Yao</dc:creator>
  <cp:lastModifiedBy>Yao Zhao</cp:lastModifiedBy>
  <cp:revision>1802</cp:revision>
  <cp:lastPrinted>2022-08-08T20:12:03Z</cp:lastPrinted>
  <dcterms:created xsi:type="dcterms:W3CDTF">2011-01-23T22:17:40Z</dcterms:created>
  <dcterms:modified xsi:type="dcterms:W3CDTF">2023-01-14T23:42:27Z</dcterms:modified>
</cp:coreProperties>
</file>