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9.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5" r:id="rId2"/>
    <p:sldMasterId id="2147483698" r:id="rId3"/>
  </p:sldMasterIdLst>
  <p:notesMasterIdLst>
    <p:notesMasterId r:id="rId44"/>
  </p:notesMasterIdLst>
  <p:handoutMasterIdLst>
    <p:handoutMasterId r:id="rId45"/>
  </p:handoutMasterIdLst>
  <p:sldIdLst>
    <p:sldId id="1223" r:id="rId4"/>
    <p:sldId id="1197" r:id="rId5"/>
    <p:sldId id="1198" r:id="rId6"/>
    <p:sldId id="1161" r:id="rId7"/>
    <p:sldId id="1370" r:id="rId8"/>
    <p:sldId id="1224" r:id="rId9"/>
    <p:sldId id="1395" r:id="rId10"/>
    <p:sldId id="936" r:id="rId11"/>
    <p:sldId id="1393" r:id="rId12"/>
    <p:sldId id="1210" r:id="rId13"/>
    <p:sldId id="1396" r:id="rId14"/>
    <p:sldId id="1397" r:id="rId15"/>
    <p:sldId id="1398" r:id="rId16"/>
    <p:sldId id="1399" r:id="rId17"/>
    <p:sldId id="1400" r:id="rId18"/>
    <p:sldId id="1371" r:id="rId19"/>
    <p:sldId id="1375" r:id="rId20"/>
    <p:sldId id="1401" r:id="rId21"/>
    <p:sldId id="1213" r:id="rId22"/>
    <p:sldId id="1216" r:id="rId23"/>
    <p:sldId id="1376" r:id="rId24"/>
    <p:sldId id="1377" r:id="rId25"/>
    <p:sldId id="1402" r:id="rId26"/>
    <p:sldId id="1403" r:id="rId27"/>
    <p:sldId id="1405" r:id="rId28"/>
    <p:sldId id="1406" r:id="rId29"/>
    <p:sldId id="1382" r:id="rId30"/>
    <p:sldId id="1407" r:id="rId31"/>
    <p:sldId id="1179" r:id="rId32"/>
    <p:sldId id="1180" r:id="rId33"/>
    <p:sldId id="1383" r:id="rId34"/>
    <p:sldId id="1408" r:id="rId35"/>
    <p:sldId id="1387" r:id="rId36"/>
    <p:sldId id="1409" r:id="rId37"/>
    <p:sldId id="1410" r:id="rId38"/>
    <p:sldId id="1203" r:id="rId39"/>
    <p:sldId id="1411" r:id="rId40"/>
    <p:sldId id="1196" r:id="rId41"/>
    <p:sldId id="1391" r:id="rId42"/>
    <p:sldId id="1214" r:id="rId4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D3"/>
    <a:srgbClr val="FF7D96"/>
    <a:srgbClr val="FFA7B8"/>
    <a:srgbClr val="CE0026"/>
    <a:srgbClr val="820019"/>
    <a:srgbClr val="640013"/>
    <a:srgbClr val="FFEBEF"/>
    <a:srgbClr val="FFDDE3"/>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01" autoAdjust="0"/>
    <p:restoredTop sz="74904" autoAdjust="0"/>
  </p:normalViewPr>
  <p:slideViewPr>
    <p:cSldViewPr snapToGrid="0">
      <p:cViewPr varScale="1">
        <p:scale>
          <a:sx n="52" d="100"/>
          <a:sy n="52" d="100"/>
        </p:scale>
        <p:origin x="1014" y="60"/>
      </p:cViewPr>
      <p:guideLst>
        <p:guide orient="horz" pos="2160"/>
        <p:guide pos="3840"/>
      </p:guideLst>
    </p:cSldViewPr>
  </p:slideViewPr>
  <p:outlineViewPr>
    <p:cViewPr>
      <p:scale>
        <a:sx n="33" d="100"/>
        <a:sy n="33" d="100"/>
      </p:scale>
      <p:origin x="228" y="133362"/>
    </p:cViewPr>
  </p:outlineViewPr>
  <p:notesTextViewPr>
    <p:cViewPr>
      <p:scale>
        <a:sx n="100" d="100"/>
        <a:sy n="100" d="100"/>
      </p:scale>
      <p:origin x="0" y="0"/>
    </p:cViewPr>
  </p:notesTextViewPr>
  <p:sorterViewPr>
    <p:cViewPr varScale="1">
      <p:scale>
        <a:sx n="1" d="1"/>
        <a:sy n="1" d="1"/>
      </p:scale>
      <p:origin x="0" y="-13290"/>
    </p:cViewPr>
  </p:sorterViewPr>
  <p:notesViewPr>
    <p:cSldViewPr snapToGrid="0">
      <p:cViewPr varScale="1">
        <p:scale>
          <a:sx n="50" d="100"/>
          <a:sy n="50" d="100"/>
        </p:scale>
        <p:origin x="-13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9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9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9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374605-E1FB-4C1E-BDC5-0AE901F393A2}" type="slidenum">
              <a:rPr lang="en-US"/>
              <a:pPr/>
              <a:t>‹#›</a:t>
            </a:fld>
            <a:endParaRPr lang="en-US" dirty="0"/>
          </a:p>
        </p:txBody>
      </p:sp>
    </p:spTree>
    <p:extLst>
      <p:ext uri="{BB962C8B-B14F-4D97-AF65-F5344CB8AC3E}">
        <p14:creationId xmlns:p14="http://schemas.microsoft.com/office/powerpoint/2010/main" val="279767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5A8CA3E-C2A0-4044-862E-54ABA8A9C678}" type="slidenum">
              <a:rPr lang="en-US"/>
              <a:pPr/>
              <a:t>‹#›</a:t>
            </a:fld>
            <a:endParaRPr lang="en-US" dirty="0"/>
          </a:p>
        </p:txBody>
      </p:sp>
    </p:spTree>
    <p:extLst>
      <p:ext uri="{BB962C8B-B14F-4D97-AF65-F5344CB8AC3E}">
        <p14:creationId xmlns:p14="http://schemas.microsoft.com/office/powerpoint/2010/main" val="32459467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958F0-69B9-45CF-9050-38122507D69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146" name="Rectangle 2"/>
          <p:cNvSpPr>
            <a:spLocks noGrp="1" noRot="1" noChangeAspect="1" noChangeArrowheads="1" noTextEdit="1"/>
          </p:cNvSpPr>
          <p:nvPr>
            <p:ph type="sldImg"/>
          </p:nvPr>
        </p:nvSpPr>
        <p:spPr>
          <a:xfrm>
            <a:off x="457200" y="720725"/>
            <a:ext cx="6400800" cy="3600450"/>
          </a:xfrm>
          <a:ln/>
        </p:spPr>
      </p:sp>
      <p:sp>
        <p:nvSpPr>
          <p:cNvPr id="6147" name="Rectangle 3"/>
          <p:cNvSpPr>
            <a:spLocks noGrp="1" noChangeArrowheads="1"/>
          </p:cNvSpPr>
          <p:nvPr>
            <p:ph type="body" idx="1"/>
          </p:nvPr>
        </p:nvSpPr>
        <p:spPr/>
        <p:txBody>
          <a:bodyPr/>
          <a:lstStyle/>
          <a:p>
            <a:r>
              <a:rPr lang="en-US" dirty="0"/>
              <a:t>Hello everyone, welcome to the webinar of teaching SCA, from problem solving to problem discovery. Today we will talk about competitive intelligence and benchmarking, to discover problems and opportunities for companies, much like a management consultant.</a:t>
            </a:r>
          </a:p>
          <a:p>
            <a:endParaRPr lang="en-US" dirty="0"/>
          </a:p>
        </p:txBody>
      </p:sp>
    </p:spTree>
    <p:extLst>
      <p:ext uri="{BB962C8B-B14F-4D97-AF65-F5344CB8AC3E}">
        <p14:creationId xmlns:p14="http://schemas.microsoft.com/office/powerpoint/2010/main" val="345642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From the trend analysis on the industry total size for the US, we can see that air freight and airlines are much bigger than airport services and they were constantly growing until 2020 when air freight accelerated its growth, but airlines plummeted in both revenue and profits due to COVID19. * In fact, almost all airlines and airports lost money in that year. However, both airlines and airport services industries bounced back in 2021.</a:t>
            </a:r>
          </a:p>
        </p:txBody>
      </p:sp>
      <p:sp>
        <p:nvSpPr>
          <p:cNvPr id="4" name="Slide Number Placeholder 3"/>
          <p:cNvSpPr>
            <a:spLocks noGrp="1"/>
          </p:cNvSpPr>
          <p:nvPr>
            <p:ph type="sldNum" sz="quarter" idx="10"/>
          </p:nvPr>
        </p:nvSpPr>
        <p:spPr/>
        <p:txBody>
          <a:bodyPr/>
          <a:lstStyle/>
          <a:p>
            <a:fld id="{75A8CA3E-C2A0-4044-862E-54ABA8A9C678}" type="slidenum">
              <a:rPr lang="en-US" smtClean="0"/>
              <a:pPr/>
              <a:t>10</a:t>
            </a:fld>
            <a:endParaRPr lang="en-US" dirty="0"/>
          </a:p>
        </p:txBody>
      </p:sp>
    </p:spTree>
    <p:extLst>
      <p:ext uri="{BB962C8B-B14F-4D97-AF65-F5344CB8AC3E}">
        <p14:creationId xmlns:p14="http://schemas.microsoft.com/office/powerpoint/2010/main" val="2112109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industry trend analysis on profitability confirms our observations and further shows that airport services, although quite small, has the highest gross margin and net margin except during COVID. * Airlines had higher margins than air-freight until 2020 because passengers fly round trips but goods fly only one way. * COVID19 is detrimental to both airlines and airports, but air freight is not affected. </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11</a:t>
            </a:fld>
            <a:endParaRPr lang="en-US" dirty="0"/>
          </a:p>
        </p:txBody>
      </p:sp>
    </p:spTree>
    <p:extLst>
      <p:ext uri="{BB962C8B-B14F-4D97-AF65-F5344CB8AC3E}">
        <p14:creationId xmlns:p14="http://schemas.microsoft.com/office/powerpoint/2010/main" val="73398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industry analysis of competition intensity to answer questions such as is this a monopolized or competitive market? Can small companies survive and thrive in this industry?</a:t>
            </a:r>
          </a:p>
        </p:txBody>
      </p:sp>
      <p:sp>
        <p:nvSpPr>
          <p:cNvPr id="4" name="Slide Number Placeholder 3"/>
          <p:cNvSpPr>
            <a:spLocks noGrp="1"/>
          </p:cNvSpPr>
          <p:nvPr>
            <p:ph type="sldNum" sz="quarter" idx="5"/>
          </p:nvPr>
        </p:nvSpPr>
        <p:spPr/>
        <p:txBody>
          <a:bodyPr/>
          <a:lstStyle/>
          <a:p>
            <a:fld id="{75A8CA3E-C2A0-4044-862E-54ABA8A9C678}" type="slidenum">
              <a:rPr lang="en-US" smtClean="0"/>
              <a:pPr/>
              <a:t>12</a:t>
            </a:fld>
            <a:endParaRPr lang="en-US" dirty="0"/>
          </a:p>
        </p:txBody>
      </p:sp>
    </p:spTree>
    <p:extLst>
      <p:ext uri="{BB962C8B-B14F-4D97-AF65-F5344CB8AC3E}">
        <p14:creationId xmlns:p14="http://schemas.microsoft.com/office/powerpoint/2010/main" val="935768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SimSun" panose="02010600030101010101" pitchFamily="2" charset="-122"/>
                <a:cs typeface="Calibri" panose="020F0502020204030204" pitchFamily="34" charset="0"/>
              </a:rPr>
              <a:t>The US airlines industry is quite concentrated by a few large companies, such as AAL, Delta, united and southwest, …, with the largest four airlines making up nearly 80% of the industry’s total revenue. However, the industry is becoming less concentrated in the past two years during COVID.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SimSun" panose="02010600030101010101" pitchFamily="2" charset="-122"/>
              <a:cs typeface="Calibri" panose="020F0502020204030204" pitchFamily="34" charset="0"/>
            </a:endParaRPr>
          </a:p>
        </p:txBody>
      </p:sp>
      <p:sp>
        <p:nvSpPr>
          <p:cNvPr id="4" name="Slide Number Placeholder 3"/>
          <p:cNvSpPr>
            <a:spLocks noGrp="1"/>
          </p:cNvSpPr>
          <p:nvPr>
            <p:ph type="sldNum" sz="quarter" idx="5"/>
          </p:nvPr>
        </p:nvSpPr>
        <p:spPr/>
        <p:txBody>
          <a:bodyPr/>
          <a:lstStyle/>
          <a:p>
            <a:fld id="{75A8CA3E-C2A0-4044-862E-54ABA8A9C678}" type="slidenum">
              <a:rPr lang="en-US" smtClean="0"/>
              <a:pPr/>
              <a:t>13</a:t>
            </a:fld>
            <a:endParaRPr lang="en-US" dirty="0"/>
          </a:p>
        </p:txBody>
      </p:sp>
    </p:spTree>
    <p:extLst>
      <p:ext uri="{BB962C8B-B14F-4D97-AF65-F5344CB8AC3E}">
        <p14:creationId xmlns:p14="http://schemas.microsoft.com/office/powerpoint/2010/main" val="3833048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latin typeface="Calibri" panose="020F0502020204030204" pitchFamily="34" charset="0"/>
                <a:ea typeface="SimSun" panose="02010600030101010101" pitchFamily="2" charset="-122"/>
                <a:cs typeface="Calibri" panose="020F0502020204030204" pitchFamily="34" charset="0"/>
              </a:rPr>
              <a:t>The US air freight industry was more concentrated than airlines with top four companies taking nearly 90% of the industry revenue. And Indeed, COVID seems to make this industry more concentrated. We can also find that airport services industry is the most concentrated industry of the three (not shown here), which is easy to understand because there is limited # of airports in each city, and each is a local monopoly. In summary, air transportation related industries are quite concentrated, small companies may find it hard to survive and thrive.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SimSun" panose="02010600030101010101" pitchFamily="2" charset="-122"/>
              <a:cs typeface="Calibri" panose="020F0502020204030204" pitchFamily="34" charset="0"/>
            </a:endParaRPr>
          </a:p>
        </p:txBody>
      </p:sp>
      <p:sp>
        <p:nvSpPr>
          <p:cNvPr id="4" name="Slide Number Placeholder 3"/>
          <p:cNvSpPr>
            <a:spLocks noGrp="1"/>
          </p:cNvSpPr>
          <p:nvPr>
            <p:ph type="sldNum" sz="quarter" idx="5"/>
          </p:nvPr>
        </p:nvSpPr>
        <p:spPr/>
        <p:txBody>
          <a:bodyPr/>
          <a:lstStyle/>
          <a:p>
            <a:fld id="{75A8CA3E-C2A0-4044-862E-54ABA8A9C678}" type="slidenum">
              <a:rPr lang="en-US" smtClean="0"/>
              <a:pPr/>
              <a:t>14</a:t>
            </a:fld>
            <a:endParaRPr lang="en-US" dirty="0"/>
          </a:p>
        </p:txBody>
      </p:sp>
    </p:spTree>
    <p:extLst>
      <p:ext uri="{BB962C8B-B14F-4D97-AF65-F5344CB8AC3E}">
        <p14:creationId xmlns:p14="http://schemas.microsoft.com/office/powerpoint/2010/main" val="2685696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As the last step of the industry analysis, we shall analyze the value chain to answer questions such as what is the most valuable segments of my supply chain? Should we stay on our core business or expand our business upstream or downstream?</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15</a:t>
            </a:fld>
            <a:endParaRPr lang="en-US" dirty="0"/>
          </a:p>
        </p:txBody>
      </p:sp>
    </p:spTree>
    <p:extLst>
      <p:ext uri="{BB962C8B-B14F-4D97-AF65-F5344CB8AC3E}">
        <p14:creationId xmlns:p14="http://schemas.microsoft.com/office/powerpoint/2010/main" val="262682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nSpc>
                <a:spcPct val="150000"/>
              </a:lnSpc>
              <a:spcBef>
                <a:spcPts val="0"/>
              </a:spcBef>
              <a:spcAft>
                <a:spcPts val="1000"/>
              </a:spcAft>
            </a:pPr>
            <a:r>
              <a:rPr lang="en-US" sz="1800" dirty="0">
                <a:effectLst/>
                <a:latin typeface="Calibri" panose="020F0502020204030204" pitchFamily="34" charset="0"/>
                <a:ea typeface="SimSun" panose="02010600030101010101" pitchFamily="2" charset="-122"/>
                <a:cs typeface="Calibri" panose="020F0502020204030204" pitchFamily="34" charset="0"/>
              </a:rPr>
              <a:t>The airlines supply chain consists of airlines, airport services, aerospace &amp; defense, oil &amp; gas supplies and so on. A supply chain mapping provides a snapshot of the most profitable segments along this supply chain. Airport services, and oil &amp; gas exploration and production are most profitable segments with a median net margin of 13% in 2021, while airlines is the least profitable segment with a median net margin of -4%.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254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50000"/>
              </a:lnSpc>
              <a:spcBef>
                <a:spcPts val="0"/>
              </a:spcBef>
              <a:spcAft>
                <a:spcPts val="1000"/>
              </a:spcAft>
            </a:pPr>
            <a:r>
              <a:rPr lang="en-US" sz="1800" dirty="0">
                <a:effectLst/>
                <a:latin typeface="Calibri" panose="020F0502020204030204" pitchFamily="34" charset="0"/>
                <a:ea typeface="SimSun" panose="02010600030101010101" pitchFamily="2" charset="-122"/>
                <a:cs typeface="Calibri" panose="020F0502020204030204" pitchFamily="34" charset="0"/>
              </a:rPr>
              <a:t>On a global scale, oil &amp; gas exploration and production is also the most profitable segment while airlines are least profitable. In both cases, airport services outperformed airlines in profitability partially due to a more concentrated and less competitive market. So how should an airlines expand its business? An airline may expand its business to airport services. Airlines and airfreight companies may join hands to achieve a better balance over risk and profitability.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7963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Now let’s move on to phase II competition positioning and specifically profit frontier, to answer questions such as what are the most profitable and competitive companies in my industry? And where do I stand in the competitive landscape?</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18</a:t>
            </a:fld>
            <a:endParaRPr lang="en-US" dirty="0"/>
          </a:p>
        </p:txBody>
      </p:sp>
    </p:spTree>
    <p:extLst>
      <p:ext uri="{BB962C8B-B14F-4D97-AF65-F5344CB8AC3E}">
        <p14:creationId xmlns:p14="http://schemas.microsoft.com/office/powerpoint/2010/main" val="1637350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look at </a:t>
            </a:r>
            <a:r>
              <a:rPr lang="en-US" baseline="0" dirty="0"/>
              <a:t>r</a:t>
            </a:r>
            <a:r>
              <a:rPr lang="en-US" dirty="0"/>
              <a:t>evenue vs cost for </a:t>
            </a:r>
            <a:r>
              <a:rPr lang="en-US" baseline="0" dirty="0"/>
              <a:t>US airlines in reporting year 2019 pre-COVID. As we can see, AAL is one of the largest three US airlines, and Delta (DAL) made a higher revenue than AAL with less total cost. Southwest (LUV) is smaller in size. As a comparison, the Chinese airlines are much smaller and they were making less revenue with the same cost.</a:t>
            </a:r>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19</a:t>
            </a:fld>
            <a:endParaRPr lang="en-US" dirty="0"/>
          </a:p>
        </p:txBody>
      </p:sp>
    </p:spTree>
    <p:extLst>
      <p:ext uri="{BB962C8B-B14F-4D97-AF65-F5344CB8AC3E}">
        <p14:creationId xmlns:p14="http://schemas.microsoft.com/office/powerpoint/2010/main" val="407881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with an</a:t>
            </a:r>
            <a:r>
              <a:rPr lang="en-US" baseline="0" dirty="0"/>
              <a:t> ancient proverb by Sun Tzu, “If you know yourself and your opponents, you can win hundreds of battles without a single loss.” Although he was talking about wars, this statement highlights the value of competitive intelligence which is also the key to success in business. </a:t>
            </a:r>
          </a:p>
          <a:p>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2</a:t>
            </a:fld>
            <a:endParaRPr lang="en-US" dirty="0"/>
          </a:p>
        </p:txBody>
      </p:sp>
    </p:spTree>
    <p:extLst>
      <p:ext uri="{BB962C8B-B14F-4D97-AF65-F5344CB8AC3E}">
        <p14:creationId xmlns:p14="http://schemas.microsoft.com/office/powerpoint/2010/main" val="2505995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operating income vs total assets analysis shows how efficiently these airlines utilize their assets to make money. </a:t>
            </a:r>
            <a:r>
              <a:rPr lang="en-US" sz="1800" dirty="0">
                <a:effectLst/>
                <a:latin typeface="Calibri" panose="020F0502020204030204" pitchFamily="34" charset="0"/>
                <a:ea typeface="Calibri" panose="020F0502020204030204" pitchFamily="34" charset="0"/>
                <a:cs typeface="Calibri" panose="020F0502020204030204" pitchFamily="34" charset="0"/>
              </a:rPr>
              <a:t>AAL has the lowest operating income in comparison to DAL and UAL with about the same assets. UAL achieved a higher operating income with less assets than AAL. LUV has less than half of AAL’s assets but achieved an operating income only slightly lower than AAL. In comparison, the Chinese airlines (in blue) were much less efficient in utilizing their assets. </a:t>
            </a:r>
            <a:endParaRPr lang="en-US" baseline="0"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20</a:t>
            </a:fld>
            <a:endParaRPr lang="en-US" dirty="0"/>
          </a:p>
        </p:txBody>
      </p:sp>
    </p:spTree>
    <p:extLst>
      <p:ext uri="{BB962C8B-B14F-4D97-AF65-F5344CB8AC3E}">
        <p14:creationId xmlns:p14="http://schemas.microsoft.com/office/powerpoint/2010/main" val="2077210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The operating margin vs. total revenue analysis identifies the profit frontier for the US airlines. Typically, you will observe a declining operating margin as the revenue increases because revenue is the denominator of operating margin. We can see that Southwest (LUV) is on the profit frontier, indicating its competitiveness. Delta (DAL) is also on the profit frontier but American (AAL) is below it. In fact, AAL is the worst performer among its peers: DAL and UA. </a:t>
            </a:r>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21</a:t>
            </a:fld>
            <a:endParaRPr lang="en-US" dirty="0"/>
          </a:p>
        </p:txBody>
      </p:sp>
    </p:spTree>
    <p:extLst>
      <p:ext uri="{BB962C8B-B14F-4D97-AF65-F5344CB8AC3E}">
        <p14:creationId xmlns:p14="http://schemas.microsoft.com/office/powerpoint/2010/main" val="132721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The return vs. risk analysis of the US airlines shows: (1) AAL’s liability asset ratio is above 1, which means that the company’s liability is greater than its assets in 2019, AAL has the lowest ROA among these US airlines. (2) Southwest (LUV) has the least liability asset ratio but the highest ROA. (3) DAL and UAL had about the same liability asset ratio, but DAL’s ROA is higher. In plain words, AAL performed the worst on both ROA and risk, and LUV is the best, while DAL and UAL are in between. </a:t>
            </a:r>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22</a:t>
            </a:fld>
            <a:endParaRPr lang="en-US" dirty="0"/>
          </a:p>
        </p:txBody>
      </p:sp>
    </p:spTree>
    <p:extLst>
      <p:ext uri="{BB962C8B-B14F-4D97-AF65-F5344CB8AC3E}">
        <p14:creationId xmlns:p14="http://schemas.microsoft.com/office/powerpoint/2010/main" val="1713568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Now let’s look at competition positioning ranking and KPI examination to see where the company is ranked relative to its competitors? and</a:t>
            </a:r>
          </a:p>
          <a:p>
            <a:pPr>
              <a:spcBef>
                <a:spcPts val="1200"/>
              </a:spcBef>
            </a:pPr>
            <a:r>
              <a:rPr lang="en-US" dirty="0"/>
              <a:t>Whether the company has any abnormalities or potential issues undetected?</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23</a:t>
            </a:fld>
            <a:endParaRPr lang="en-US" dirty="0"/>
          </a:p>
        </p:txBody>
      </p:sp>
    </p:spTree>
    <p:extLst>
      <p:ext uri="{BB962C8B-B14F-4D97-AF65-F5344CB8AC3E}">
        <p14:creationId xmlns:p14="http://schemas.microsoft.com/office/powerpoint/2010/main" val="268918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rankings, when combined together, can provide insightful information on the performance of the company. For instance, the enterprise ranking of US airlines on total revenue shows that AAL is the second largest airline, but the enterprise ranking on net margin shows that AAL is one of the least profitable airlines in the US, barely broke even. </a:t>
            </a:r>
          </a:p>
        </p:txBody>
      </p:sp>
      <p:sp>
        <p:nvSpPr>
          <p:cNvPr id="4" name="Slide Number Placeholder 3"/>
          <p:cNvSpPr>
            <a:spLocks noGrp="1"/>
          </p:cNvSpPr>
          <p:nvPr>
            <p:ph type="sldNum" sz="quarter" idx="5"/>
          </p:nvPr>
        </p:nvSpPr>
        <p:spPr/>
        <p:txBody>
          <a:bodyPr/>
          <a:lstStyle/>
          <a:p>
            <a:fld id="{75A8CA3E-C2A0-4044-862E-54ABA8A9C678}" type="slidenum">
              <a:rPr lang="en-US" smtClean="0"/>
              <a:pPr/>
              <a:t>24</a:t>
            </a:fld>
            <a:endParaRPr lang="en-US" dirty="0"/>
          </a:p>
        </p:txBody>
      </p:sp>
    </p:spTree>
    <p:extLst>
      <p:ext uri="{BB962C8B-B14F-4D97-AF65-F5344CB8AC3E}">
        <p14:creationId xmlns:p14="http://schemas.microsoft.com/office/powerpoint/2010/main" val="2633219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physical examination of a person, let’s perform an KPI Examination of an Enterprise, which provides a comprehensive assessment of the company’s performance in profitability, growth, financial health and efficiency relative to its peers.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1495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Much like the comprehensive health check of a person, the objective of KPI examination of an enterprise is to detect abnormalities and signal alarms for potential issues.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7113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50000"/>
              </a:lnSpc>
              <a:spcBef>
                <a:spcPts val="0"/>
              </a:spcBef>
              <a:spcAft>
                <a:spcPts val="1000"/>
              </a:spcAft>
            </a:pPr>
            <a:r>
              <a:rPr lang="en-US" sz="1800" dirty="0">
                <a:effectLst/>
                <a:latin typeface="Calibri" panose="020F0502020204030204" pitchFamily="34" charset="0"/>
                <a:ea typeface="Calibri" panose="020F0502020204030204" pitchFamily="34" charset="0"/>
                <a:cs typeface="Calibri" panose="020F0502020204030204" pitchFamily="34" charset="0"/>
              </a:rPr>
              <a:t>Here the company is AAL, and the population is all US airlines. The KPI examination of AAL relative to the US airlines industry sounds quite many alarms for AAL. The red boxes refer to the KPIs for which the percentile rank of AAL is either below 25% (low) or above 75% (high). For profitability, despite its normal gross margin, AAL’s operating margin, net margin, and ROAs are low in the industry, implying the low profitability. For financial health,  AAL has a high liability asset ratio which is above one, indicating its inability to pay long-term debts, and thus poor health. Regarding growth, except for a normal total revenue growth, the growth rates in operating income and net income are low, implying slow growth among its peers. For operational efficiency, AAL has a fine operating cost over revenue ratio, but its inventory days is high, indicating a mixed operating efficiency.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5A8CA3E-C2A0-4044-862E-54ABA8A9C678}" type="slidenum">
              <a:rPr lang="en-US" smtClean="0"/>
              <a:pPr/>
              <a:t>27</a:t>
            </a:fld>
            <a:endParaRPr lang="en-US" dirty="0"/>
          </a:p>
        </p:txBody>
      </p:sp>
    </p:spTree>
    <p:extLst>
      <p:ext uri="{BB962C8B-B14F-4D97-AF65-F5344CB8AC3E}">
        <p14:creationId xmlns:p14="http://schemas.microsoft.com/office/powerpoint/2010/main" val="3421376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Competition positioning already reveals many problems for AAL. To see such problems more clearly, let’s use phase III enterprise diagnosis to compare these companies side-by-side, to answer the question of what are my strengths and weaknesses relative to my competitors?</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28</a:t>
            </a:fld>
            <a:endParaRPr lang="en-US" dirty="0"/>
          </a:p>
        </p:txBody>
      </p:sp>
    </p:spTree>
    <p:extLst>
      <p:ext uri="{BB962C8B-B14F-4D97-AF65-F5344CB8AC3E}">
        <p14:creationId xmlns:p14="http://schemas.microsoft.com/office/powerpoint/2010/main" val="412729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shall compare AAL to DAL, UAL, Southwest and Alaska airlines.</a:t>
            </a:r>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29</a:t>
            </a:fld>
            <a:endParaRPr lang="en-US" dirty="0"/>
          </a:p>
        </p:txBody>
      </p:sp>
    </p:spTree>
    <p:extLst>
      <p:ext uri="{BB962C8B-B14F-4D97-AF65-F5344CB8AC3E}">
        <p14:creationId xmlns:p14="http://schemas.microsoft.com/office/powerpoint/2010/main" val="122232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intelligence and its impact can be best illustrated by an example, American Airlines and the US airlines industry. American airlines is one of the world’s largest airlines by fleet size, revenue, passengers carried, passenger-kilometers flown, and # of destinations. In 2019 (before COVID), it operates almost 6,800 flights per day to nearly 350 destinations in more than 50 countries. It was also awarded the best north American airline 2019 by business traveler </a:t>
            </a:r>
            <a:r>
              <a:rPr lang="en-US" dirty="0" err="1"/>
              <a:t>asic</a:t>
            </a:r>
            <a:r>
              <a:rPr lang="en-US" dirty="0"/>
              <a:t>-pacific.</a:t>
            </a:r>
            <a:endParaRPr lang="en-US" baseline="0"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3</a:t>
            </a:fld>
            <a:endParaRPr lang="en-US" dirty="0"/>
          </a:p>
        </p:txBody>
      </p:sp>
    </p:spTree>
    <p:extLst>
      <p:ext uri="{BB962C8B-B14F-4D97-AF65-F5344CB8AC3E}">
        <p14:creationId xmlns:p14="http://schemas.microsoft.com/office/powerpoint/2010/main" val="1423554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first compare these companies by size. We can see that AAL (red) has the revenue and gross profit comparable to DAL and UAL, but profits only slightly larger than the smallest competitor, Alaska airlines. Comparing these airlines by profitability, we can see that AAL has the smallest margins and ROA – explained its stock market performance.</a:t>
            </a:r>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30</a:t>
            </a:fld>
            <a:endParaRPr lang="en-US" dirty="0"/>
          </a:p>
        </p:txBody>
      </p:sp>
    </p:spTree>
    <p:extLst>
      <p:ext uri="{BB962C8B-B14F-4D97-AF65-F5344CB8AC3E}">
        <p14:creationId xmlns:p14="http://schemas.microsoft.com/office/powerpoint/2010/main" val="3079178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The trend analysis expands our insights over time. An enterprise trend analysis on size shows that over time, the total revenues of these airlines kept increasing until the pandemic, then plummeted during the pandemic, finally bounced back post-pandemic. The operating incomes of these airlines were stable before pandemic except AAL which was declining, and AAL (in blue) had the sharpest decline during COVID and the smallest rebound.</a:t>
            </a:r>
          </a:p>
          <a:p>
            <a:r>
              <a:rPr lang="en-US" sz="1800" dirty="0">
                <a:effectLst/>
                <a:latin typeface="Calibri" panose="020F0502020204030204" pitchFamily="34" charset="0"/>
              </a:rPr>
              <a:t>The enterprise trend analysis on financial health shows that </a:t>
            </a:r>
            <a:r>
              <a:rPr lang="en-US" dirty="0">
                <a:solidFill>
                  <a:srgbClr val="FF0000"/>
                </a:solidFill>
              </a:rPr>
              <a:t>Southwest has the best short-term financial health, and AAL has the worst long-term risk.</a:t>
            </a:r>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31</a:t>
            </a:fld>
            <a:endParaRPr lang="en-US" dirty="0"/>
          </a:p>
        </p:txBody>
      </p:sp>
    </p:spTree>
    <p:extLst>
      <p:ext uri="{BB962C8B-B14F-4D97-AF65-F5344CB8AC3E}">
        <p14:creationId xmlns:p14="http://schemas.microsoft.com/office/powerpoint/2010/main" val="1733761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To conclude our analysis, we will use value driver analysis and breakdown analysis to find out the factor(s) that may drive companies’ financial performance in this industry? And of course, the key problems and their causes for AAL.</a:t>
            </a: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32</a:t>
            </a:fld>
            <a:endParaRPr lang="en-US" dirty="0"/>
          </a:p>
        </p:txBody>
      </p:sp>
    </p:spTree>
    <p:extLst>
      <p:ext uri="{BB962C8B-B14F-4D97-AF65-F5344CB8AC3E}">
        <p14:creationId xmlns:p14="http://schemas.microsoft.com/office/powerpoint/2010/main" val="1972247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50000"/>
              </a:lnSpc>
              <a:spcBef>
                <a:spcPts val="0"/>
              </a:spcBef>
              <a:spcAft>
                <a:spcPts val="10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Analyzing the US airline industry 2019-2021, we found a strong negative correlation between ROA and Liability Asset Ratio, that is, a higher liability asset ratio may lead to a lower ROA. Thus Liability Asset Ratio can be an important factor that drives an airline’s financial performance, that is, the more liabilities an airline carries, the more likely it will incur lower ROA.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33</a:t>
            </a:fld>
            <a:endParaRPr lang="en-US" dirty="0"/>
          </a:p>
        </p:txBody>
      </p:sp>
    </p:spTree>
    <p:extLst>
      <p:ext uri="{BB962C8B-B14F-4D97-AF65-F5344CB8AC3E}">
        <p14:creationId xmlns:p14="http://schemas.microsoft.com/office/powerpoint/2010/main" val="2584973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The breakdown analysis can pinpoint to the problems and causes. The revenue breakdown of American Airlines in 2019 together with the US airline industry and Delta (DAL) and Southwest (LUV) shows that American Airlines’ COGS are higher than the industry average; AAL is also higher in Other Costs (interest on loans for equipment, government subsidies, etc.) compared to Delta and Southwest. Delta Airlines’ COGS is the same as the industry average but it is low on Other Costs. Southwest has a lower than the industry average COGS and SG&amp;A cost but a high Other Costs. As a result, Southwest and Delta have a higher net income than the industry average and American Airlines</a:t>
            </a:r>
          </a:p>
        </p:txBody>
      </p:sp>
      <p:sp>
        <p:nvSpPr>
          <p:cNvPr id="4" name="Slide Number Placeholder 3"/>
          <p:cNvSpPr>
            <a:spLocks noGrp="1"/>
          </p:cNvSpPr>
          <p:nvPr>
            <p:ph type="sldNum" sz="quarter" idx="5"/>
          </p:nvPr>
        </p:nvSpPr>
        <p:spPr/>
        <p:txBody>
          <a:bodyPr/>
          <a:lstStyle/>
          <a:p>
            <a:fld id="{75A8CA3E-C2A0-4044-862E-54ABA8A9C678}" type="slidenum">
              <a:rPr lang="en-US" smtClean="0"/>
              <a:pPr/>
              <a:t>34</a:t>
            </a:fld>
            <a:endParaRPr lang="en-US" dirty="0"/>
          </a:p>
        </p:txBody>
      </p:sp>
    </p:spTree>
    <p:extLst>
      <p:ext uri="{BB962C8B-B14F-4D97-AF65-F5344CB8AC3E}">
        <p14:creationId xmlns:p14="http://schemas.microsoft.com/office/powerpoint/2010/main" val="4184938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The asset breakdown shows the causes for the high other costs. First, Delta Air Lines is much lighter on PPE, property, plants &amp; equipment, than other airlines, explaining its small Other Costs. Recalling DAL generated the highest revenue in 2019, thus Delta stood out by having the best asset utilization. Second, southwest has high PPE which implies its high other costs. However, Southwest stood out by tightly controlling its COGS and SG&amp;A costs. Finally. AAL has the highest PPE, implies its high other cost. Given its lower revenue than DAL, thus AAL’s asset utilization is much less efficient than DAL. Together with AAL’s high COGS (as we saw in previous slide), now we find the causes for AAL’s poor financial performance.</a:t>
            </a:r>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35</a:t>
            </a:fld>
            <a:endParaRPr lang="en-US" dirty="0"/>
          </a:p>
        </p:txBody>
      </p:sp>
    </p:spTree>
    <p:extLst>
      <p:ext uri="{BB962C8B-B14F-4D97-AF65-F5344CB8AC3E}">
        <p14:creationId xmlns:p14="http://schemas.microsoft.com/office/powerpoint/2010/main" val="2644419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dirty="0"/>
              <a:t>In summary, AAL looks like a lion, but actually it is a little cat. In another word, AAL is among the largest airline</a:t>
            </a:r>
            <a:r>
              <a:rPr lang="en-US" altLang="zh-CN" sz="1200" baseline="0" dirty="0"/>
              <a:t> in size but weakest in profitability, growth and financial health. AAL’s stock prices told the truth. </a:t>
            </a:r>
            <a:r>
              <a:rPr lang="en-US" sz="1800" dirty="0">
                <a:effectLst/>
                <a:latin typeface="Calibri" panose="020F0502020204030204" pitchFamily="34" charset="0"/>
                <a:ea typeface="Calibri" panose="020F0502020204030204" pitchFamily="34" charset="0"/>
                <a:cs typeface="Calibri" panose="020F0502020204030204" pitchFamily="34" charset="0"/>
              </a:rPr>
              <a:t>AAL has the potential to turn the company and stock price around. The key to success is to improve assets utilization, by either better utilizing its assets or potentially selling unprofitable resources. Doing so can reduce Other Costs and improve financial health. AAL should also reduce its COGS which is higher than the industry average.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2958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Post-COVID, we observed that AAL and the US airline industry were moving towards down-sizing PPEs as we suggested, for example, AAL reduced its PPEs from nearly 73% of its assets in 2019 to 56% in 2021. However, AAL still has much work to do to catch up with its competitors.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37</a:t>
            </a:fld>
            <a:endParaRPr lang="en-US" dirty="0"/>
          </a:p>
        </p:txBody>
      </p:sp>
    </p:spTree>
    <p:extLst>
      <p:ext uri="{BB962C8B-B14F-4D97-AF65-F5344CB8AC3E}">
        <p14:creationId xmlns:p14="http://schemas.microsoft.com/office/powerpoint/2010/main" val="4230737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competitive</a:t>
            </a:r>
            <a:r>
              <a:rPr lang="en-US" baseline="0" dirty="0"/>
              <a:t> analysis and benchmarking is a powerful tool to define and discover problems, causes and opportunities. It consists of three phases each involves extensive data analysis, they are industry analysis, competition positioning and enterprise diagnosis. </a:t>
            </a:r>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38</a:t>
            </a:fld>
            <a:endParaRPr lang="en-US" dirty="0"/>
          </a:p>
        </p:txBody>
      </p:sp>
    </p:spTree>
    <p:extLst>
      <p:ext uri="{BB962C8B-B14F-4D97-AF65-F5344CB8AC3E}">
        <p14:creationId xmlns:p14="http://schemas.microsoft.com/office/powerpoint/2010/main" val="2965507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everyone’s convenience, I summarize competitive intelligence in this table, that </a:t>
            </a:r>
            <a:r>
              <a:rPr lang="en-US" sz="1800" dirty="0">
                <a:effectLst/>
                <a:latin typeface="Calibri" panose="020F0502020204030204" pitchFamily="34" charset="0"/>
                <a:ea typeface="Calibri" panose="020F0502020204030204" pitchFamily="34" charset="0"/>
                <a:cs typeface="Calibri" panose="020F0502020204030204" pitchFamily="34" charset="0"/>
              </a:rPr>
              <a:t>tells management which directions to look, what questions to ask, and what analysis to do in each step, to identify the key challenges and opportunities for a company. </a:t>
            </a:r>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39</a:t>
            </a:fld>
            <a:endParaRPr lang="en-US" dirty="0"/>
          </a:p>
        </p:txBody>
      </p:sp>
    </p:spTree>
    <p:extLst>
      <p:ext uri="{BB962C8B-B14F-4D97-AF65-F5344CB8AC3E}">
        <p14:creationId xmlns:p14="http://schemas.microsoft.com/office/powerpoint/2010/main" val="346451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its size and awards, AAL’s stock price</a:t>
            </a:r>
            <a:r>
              <a:rPr lang="en-US" baseline="0" dirty="0"/>
              <a:t> is far below expectation. The 5-year stock price chart shows that all the airlines are not doing well in the stock market due to COVID in comparison to the SP500 index, but AAL is clearly performing the worst as compared to its major competitors, United, Delta and Southwest, actually it is far below everyone else. Clearly, </a:t>
            </a:r>
            <a:r>
              <a:rPr lang="en-US" dirty="0"/>
              <a:t>AAL</a:t>
            </a:r>
            <a:r>
              <a:rPr lang="en-US" baseline="0" dirty="0"/>
              <a:t> is in trouble just by looking at the stock price. What are AAL’s problems, causes and opportunities? And how to turn the company and its stock price around? </a:t>
            </a:r>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4</a:t>
            </a:fld>
            <a:endParaRPr lang="en-US" dirty="0"/>
          </a:p>
        </p:txBody>
      </p:sp>
    </p:spTree>
    <p:extLst>
      <p:ext uri="{BB962C8B-B14F-4D97-AF65-F5344CB8AC3E}">
        <p14:creationId xmlns:p14="http://schemas.microsoft.com/office/powerpoint/2010/main" val="2064483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operating income vs cost analysis for the US airlines</a:t>
            </a:r>
            <a:r>
              <a:rPr lang="en-US" dirty="0"/>
              <a:t> shows their difference in profitability. DAL made a much higher operating</a:t>
            </a:r>
            <a:r>
              <a:rPr lang="en-US" baseline="0" dirty="0"/>
              <a:t> income than AAL with less cost. Although both UAL and AAL are below the regression line, UAL spent less than AAL but made a higher operating income. LUV made almost the same operating income with half of AAL’s cost.</a:t>
            </a:r>
          </a:p>
        </p:txBody>
      </p:sp>
      <p:sp>
        <p:nvSpPr>
          <p:cNvPr id="4" name="Slide Number Placeholder 3"/>
          <p:cNvSpPr>
            <a:spLocks noGrp="1"/>
          </p:cNvSpPr>
          <p:nvPr>
            <p:ph type="sldNum" sz="quarter" idx="10"/>
          </p:nvPr>
        </p:nvSpPr>
        <p:spPr/>
        <p:txBody>
          <a:bodyPr/>
          <a:lstStyle/>
          <a:p>
            <a:fld id="{75A8CA3E-C2A0-4044-862E-54ABA8A9C678}" type="slidenum">
              <a:rPr lang="en-US" smtClean="0"/>
              <a:pPr/>
              <a:t>40</a:t>
            </a:fld>
            <a:endParaRPr lang="en-US" dirty="0"/>
          </a:p>
        </p:txBody>
      </p:sp>
    </p:spTree>
    <p:extLst>
      <p:ext uri="{BB962C8B-B14F-4D97-AF65-F5344CB8AC3E}">
        <p14:creationId xmlns:p14="http://schemas.microsoft.com/office/powerpoint/2010/main" val="71461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intelligence &amp; benchmarking can provide the insights necessary to discover the problems and opportunities, which includes three phases. First, Industry analysis (industry trend, competition intensity, value chain analysis) to assess industry potential and risk. * Second, competition positioning (profit frontier, enterprise ranking, KPI examination) to position a company in the competitive landscape. Finally, Enterprise diagnosis (strengths &amp; weaknesses, value driver analysis, breakdown analysis) to discover problems and diagnose causes.</a:t>
            </a:r>
          </a:p>
          <a:p>
            <a:endParaRPr lang="en-US" dirty="0"/>
          </a:p>
        </p:txBody>
      </p:sp>
      <p:sp>
        <p:nvSpPr>
          <p:cNvPr id="4" name="Slide Number Placeholder 3"/>
          <p:cNvSpPr>
            <a:spLocks noGrp="1"/>
          </p:cNvSpPr>
          <p:nvPr>
            <p:ph type="sldNum" sz="quarter" idx="10"/>
          </p:nvPr>
        </p:nvSpPr>
        <p:spPr/>
        <p:txBody>
          <a:bodyPr/>
          <a:lstStyle/>
          <a:p>
            <a:fld id="{75A8CA3E-C2A0-4044-862E-54ABA8A9C678}" type="slidenum">
              <a:rPr lang="en-US" smtClean="0"/>
              <a:pPr/>
              <a:t>5</a:t>
            </a:fld>
            <a:endParaRPr lang="en-US" dirty="0"/>
          </a:p>
        </p:txBody>
      </p:sp>
    </p:spTree>
    <p:extLst>
      <p:ext uri="{BB962C8B-B14F-4D97-AF65-F5344CB8AC3E}">
        <p14:creationId xmlns:p14="http://schemas.microsoft.com/office/powerpoint/2010/main" val="2259466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Arial" charset="0"/>
                <a:ea typeface="+mn-ea"/>
                <a:cs typeface="+mn-cs"/>
              </a:rPr>
              <a:t>The analysis can help us answer these questions: …</a:t>
            </a:r>
          </a:p>
        </p:txBody>
      </p:sp>
      <p:sp>
        <p:nvSpPr>
          <p:cNvPr id="4" name="Slide Number Placeholder 3"/>
          <p:cNvSpPr>
            <a:spLocks noGrp="1"/>
          </p:cNvSpPr>
          <p:nvPr>
            <p:ph type="sldNum" sz="quarter" idx="10"/>
          </p:nvPr>
        </p:nvSpPr>
        <p:spPr/>
        <p:txBody>
          <a:bodyPr/>
          <a:lstStyle/>
          <a:p>
            <a:fld id="{75A8CA3E-C2A0-4044-862E-54ABA8A9C678}" type="slidenum">
              <a:rPr lang="en-US" smtClean="0"/>
              <a:pPr/>
              <a:t>6</a:t>
            </a:fld>
            <a:endParaRPr lang="en-US" dirty="0"/>
          </a:p>
        </p:txBody>
      </p:sp>
    </p:spTree>
    <p:extLst>
      <p:ext uri="{BB962C8B-B14F-4D97-AF65-F5344CB8AC3E}">
        <p14:creationId xmlns:p14="http://schemas.microsoft.com/office/powerpoint/2010/main" val="2124701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 classification is the foundation of competitive intelligence. One feedback received in the past two webinars is that companies are so different, that it is hard to compare them apple to apple. To which I completely agree. That is the reason behind industry classification which attempts to group companies to make them as comparable as could be. The industry classifications are far from perfect, but they are better than nothing because they can group companies not only by similar products and services, but also by similar customers and suppliers. That is, similar positions in the supply chain. So they are widely used by government agencies to track economic conditions, by securities analysts to construct portfolios, and by business consultants and analysts to discover problems and diagnose causes.</a:t>
            </a:r>
          </a:p>
        </p:txBody>
      </p:sp>
      <p:sp>
        <p:nvSpPr>
          <p:cNvPr id="4" name="Slide Number Placeholder 3"/>
          <p:cNvSpPr>
            <a:spLocks noGrp="1"/>
          </p:cNvSpPr>
          <p:nvPr>
            <p:ph type="sldNum" sz="quarter" idx="5"/>
          </p:nvPr>
        </p:nvSpPr>
        <p:spPr/>
        <p:txBody>
          <a:bodyPr/>
          <a:lstStyle/>
          <a:p>
            <a:fld id="{75A8CA3E-C2A0-4044-862E-54ABA8A9C678}" type="slidenum">
              <a:rPr lang="en-US" smtClean="0"/>
              <a:pPr/>
              <a:t>7</a:t>
            </a:fld>
            <a:endParaRPr lang="en-US" dirty="0"/>
          </a:p>
        </p:txBody>
      </p:sp>
    </p:spTree>
    <p:extLst>
      <p:ext uri="{BB962C8B-B14F-4D97-AF65-F5344CB8AC3E}">
        <p14:creationId xmlns:p14="http://schemas.microsoft.com/office/powerpoint/2010/main" val="369704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rPr>
              <a:t>As an example, let’s look at the air transportation industry. Although airlines, airfreight and airports are all a part of this industry, their customers / suppliers are quite different. In fact, airlines are often the customers of airports. Thus, comparing an airline to another airline makes sense but to an airport is quite pointless.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A8CA3E-C2A0-4044-862E-54ABA8A9C67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89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Let us first talk about industry analysis, the trend, to answer questions such as what are the potentials and risk of the industry? Is it a sun-rise industry or a sun-set industry? You don’t want to stay in a sun-set, right? </a:t>
            </a:r>
            <a:r>
              <a:rPr lang="en-US" dirty="0">
                <a:ea typeface="Calibri" panose="020F0502020204030204" pitchFamily="34" charset="0"/>
              </a:rPr>
              <a:t>What e</a:t>
            </a:r>
            <a:r>
              <a:rPr lang="en-US" dirty="0">
                <a:effectLst/>
                <a:ea typeface="Calibri" panose="020F0502020204030204" pitchFamily="34" charset="0"/>
              </a:rPr>
              <a:t>conomic or environmental factors may impact the industry as a whole?</a:t>
            </a:r>
            <a:endParaRPr lang="en-US" sz="1400" dirty="0"/>
          </a:p>
          <a:p>
            <a:endParaRPr lang="en-US" dirty="0"/>
          </a:p>
        </p:txBody>
      </p:sp>
      <p:sp>
        <p:nvSpPr>
          <p:cNvPr id="4" name="Slide Number Placeholder 3"/>
          <p:cNvSpPr>
            <a:spLocks noGrp="1"/>
          </p:cNvSpPr>
          <p:nvPr>
            <p:ph type="sldNum" sz="quarter" idx="5"/>
          </p:nvPr>
        </p:nvSpPr>
        <p:spPr/>
        <p:txBody>
          <a:bodyPr/>
          <a:lstStyle/>
          <a:p>
            <a:fld id="{75A8CA3E-C2A0-4044-862E-54ABA8A9C678}" type="slidenum">
              <a:rPr lang="en-US" smtClean="0"/>
              <a:pPr/>
              <a:t>9</a:t>
            </a:fld>
            <a:endParaRPr lang="en-US" dirty="0"/>
          </a:p>
        </p:txBody>
      </p:sp>
    </p:spTree>
    <p:extLst>
      <p:ext uri="{BB962C8B-B14F-4D97-AF65-F5344CB8AC3E}">
        <p14:creationId xmlns:p14="http://schemas.microsoft.com/office/powerpoint/2010/main" val="1532383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130427"/>
            <a:ext cx="103632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52F25AE0-E2B3-4DFC-AA63-3B666C34FDE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66788"/>
            <a:ext cx="27432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64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A2C2BD23-3B40-4A18-BF4B-0BEB6A9C3A2E}"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A9E3DF8F-AA28-4DFB-A796-047CE290B816}" type="slidenum">
              <a:rPr lang="en-US"/>
              <a:pPr/>
              <a:t>‹#›</a:t>
            </a:fld>
            <a:endParaRPr lang="en-US"/>
          </a:p>
        </p:txBody>
      </p:sp>
    </p:spTree>
    <p:extLst>
      <p:ext uri="{BB962C8B-B14F-4D97-AF65-F5344CB8AC3E}">
        <p14:creationId xmlns:p14="http://schemas.microsoft.com/office/powerpoint/2010/main" val="64941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4011150318"/>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sldNum" idx="10"/>
          </p:nvPr>
        </p:nvSpPr>
        <p:spPr/>
        <p:txBody>
          <a:bodyPr/>
          <a:lstStyle>
            <a:lvl1pPr>
              <a:defRPr sz="800"/>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433555984"/>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940651198"/>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0567"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866900"/>
            <a:ext cx="5380567"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09057658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63072578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606013078"/>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135679552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Black"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630623690"/>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777599023"/>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804914773"/>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966788"/>
            <a:ext cx="2741083" cy="5238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66788"/>
            <a:ext cx="8020051" cy="5238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2540963754"/>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966789"/>
            <a:ext cx="10964333" cy="801687"/>
          </a:xfrm>
        </p:spPr>
        <p:txBody>
          <a:bodyPr/>
          <a:lstStyle/>
          <a:p>
            <a:r>
              <a:rPr lang="en-US"/>
              <a:t>Click to edit Master title style</a:t>
            </a:r>
          </a:p>
        </p:txBody>
      </p:sp>
      <p:sp>
        <p:nvSpPr>
          <p:cNvPr id="3" name="Rectangle 4"/>
          <p:cNvSpPr>
            <a:spLocks noGrp="1" noChangeArrowheads="1"/>
          </p:cNvSpPr>
          <p:nvPr>
            <p:ph type="sldNum" idx="10"/>
          </p:nvPr>
        </p:nvSpPr>
        <p:spPr/>
        <p:txBody>
          <a:bodyPr/>
          <a:lstStyle>
            <a:lvl1pPr>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765903035"/>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949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661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729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68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9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a:xfrm>
            <a:off x="8737600" y="6316663"/>
            <a:ext cx="2844800" cy="476250"/>
          </a:xfrm>
          <a:prstGeom prst="rect">
            <a:avLst/>
          </a:prstGeom>
        </p:spPr>
        <p:txBody>
          <a:bodyPr/>
          <a:lstStyle>
            <a:lvl1pPr>
              <a:defRPr/>
            </a:lvl1pPr>
          </a:lstStyle>
          <a:p>
            <a:fld id="{F52162C8-76E3-4BAE-9851-25C00ECAC03C}"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793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720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66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098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514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B89086-BEA4-4AC3-90AE-64C67C14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814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52600"/>
          </a:xfrm>
        </p:spPr>
        <p:txBody>
          <a:bodyPr/>
          <a:lstStyle/>
          <a:p>
            <a:r>
              <a:rPr lang="en-US"/>
              <a:t>Click to edit Master title style</a:t>
            </a:r>
          </a:p>
        </p:txBody>
      </p:sp>
      <p:sp>
        <p:nvSpPr>
          <p:cNvPr id="3" name="Text Placeholder 2"/>
          <p:cNvSpPr>
            <a:spLocks noGrp="1"/>
          </p:cNvSpPr>
          <p:nvPr>
            <p:ph type="body" sz="half" idx="1"/>
          </p:nvPr>
        </p:nvSpPr>
        <p:spPr>
          <a:xfrm>
            <a:off x="9144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914400" y="6324600"/>
            <a:ext cx="2540000" cy="457200"/>
          </a:xfrm>
          <a:prstGeom prst="rect">
            <a:avLst/>
          </a:prstGeom>
          <a:ln/>
        </p:spPr>
        <p:txBody>
          <a:bodyPr/>
          <a:lstStyle>
            <a:lvl1pPr>
              <a:defRPr/>
            </a:lvl1pPr>
          </a:lstStyle>
          <a:p>
            <a:pPr>
              <a:defRPr/>
            </a:pPr>
            <a:endParaRPr lang="en-US">
              <a:solidFill>
                <a:prstClr val="black">
                  <a:tint val="75000"/>
                </a:prstClr>
              </a:solidFill>
            </a:endParaRPr>
          </a:p>
        </p:txBody>
      </p:sp>
      <p:sp>
        <p:nvSpPr>
          <p:cNvPr id="6" name="Rectangle 10"/>
          <p:cNvSpPr>
            <a:spLocks noGrp="1" noChangeArrowheads="1"/>
          </p:cNvSpPr>
          <p:nvPr>
            <p:ph type="ftr" sz="quarter" idx="11"/>
          </p:nvPr>
        </p:nvSpPr>
        <p:spPr>
          <a:xfrm>
            <a:off x="5384800" y="6400800"/>
            <a:ext cx="5689600" cy="457200"/>
          </a:xfrm>
          <a:prstGeom prst="rect">
            <a:avLst/>
          </a:prstGeom>
          <a:ln/>
        </p:spPr>
        <p:txBody>
          <a:bodyPr/>
          <a:lstStyle>
            <a:lvl1pPr>
              <a:defRPr/>
            </a:lvl1pPr>
          </a:lstStyle>
          <a:p>
            <a:pPr>
              <a:defRPr/>
            </a:pPr>
            <a:endParaRPr lang="en-US">
              <a:solidFill>
                <a:prstClr val="black">
                  <a:tint val="75000"/>
                </a:prstClr>
              </a:solidFill>
            </a:endParaRPr>
          </a:p>
        </p:txBody>
      </p:sp>
      <p:sp>
        <p:nvSpPr>
          <p:cNvPr id="7" name="Rectangle 11"/>
          <p:cNvSpPr>
            <a:spLocks noGrp="1" noChangeArrowheads="1"/>
          </p:cNvSpPr>
          <p:nvPr>
            <p:ph type="sldNum" sz="quarter" idx="12"/>
          </p:nvPr>
        </p:nvSpPr>
        <p:spPr>
          <a:xfrm>
            <a:off x="9245600" y="6248400"/>
            <a:ext cx="2540000" cy="457200"/>
          </a:xfrm>
          <a:prstGeom prst="rect">
            <a:avLst/>
          </a:prstGeom>
          <a:ln/>
        </p:spPr>
        <p:txBody>
          <a:bodyPr/>
          <a:lstStyle>
            <a:lvl1pPr>
              <a:defRPr/>
            </a:lvl1pPr>
          </a:lstStyle>
          <a:p>
            <a:pPr>
              <a:defRPr/>
            </a:pPr>
            <a:fld id="{488E8AC5-E009-40D1-98AD-FA429CBCD5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515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66900"/>
            <a:ext cx="53848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AB407F30-F4E2-4E46-BD51-D1C62AE7392F}"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8737600" y="6316663"/>
            <a:ext cx="2844800" cy="476250"/>
          </a:xfrm>
          <a:prstGeom prst="rect">
            <a:avLst/>
          </a:prstGeom>
        </p:spPr>
        <p:txBody>
          <a:bodyPr/>
          <a:lstStyle>
            <a:lvl1pPr>
              <a:defRPr/>
            </a:lvl1pPr>
          </a:lstStyle>
          <a:p>
            <a:fld id="{5B475FAF-2BD1-458D-A7A1-B4FA7D7098BE}"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37600" y="6316663"/>
            <a:ext cx="2844800" cy="476250"/>
          </a:xfrm>
          <a:prstGeom prst="rect">
            <a:avLst/>
          </a:prstGeom>
        </p:spPr>
        <p:txBody>
          <a:bodyPr/>
          <a:lstStyle>
            <a:lvl1pPr>
              <a:defRPr/>
            </a:lvl1pPr>
          </a:lstStyle>
          <a:p>
            <a:fld id="{711EF455-90CE-4031-9F38-F26BEF991E7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737600" y="6316663"/>
            <a:ext cx="2844800" cy="476250"/>
          </a:xfrm>
          <a:prstGeom prst="rect">
            <a:avLst/>
          </a:prstGeom>
        </p:spPr>
        <p:txBody>
          <a:bodyPr/>
          <a:lstStyle>
            <a:lvl1pPr>
              <a:defRPr/>
            </a:lvl1pPr>
          </a:lstStyle>
          <a:p>
            <a:fld id="{4F4845B2-18FB-44CF-8C4F-855D6AAB42F2}"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4487943-0A20-4361-AC90-3F8D17C2939A}"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a:xfrm>
            <a:off x="8737600" y="6316663"/>
            <a:ext cx="2844800" cy="476250"/>
          </a:xfrm>
          <a:prstGeom prst="rect">
            <a:avLst/>
          </a:prstGeom>
        </p:spPr>
        <p:txBody>
          <a:bodyPr/>
          <a:lstStyle>
            <a:lvl1pPr>
              <a:defRPr/>
            </a:lvl1pPr>
          </a:lstStyle>
          <a:p>
            <a:fld id="{45BBC968-D00C-4835-8B82-DD9F8F3B005C}"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66790"/>
            <a:ext cx="10972800" cy="808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866900"/>
            <a:ext cx="10972800" cy="4344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4"/>
          </p:nvPr>
        </p:nvSpPr>
        <p:spPr>
          <a:xfrm>
            <a:off x="8737600" y="6316663"/>
            <a:ext cx="2844800" cy="476250"/>
          </a:xfrm>
          <a:prstGeom prst="rect">
            <a:avLst/>
          </a:prstGeom>
        </p:spPr>
        <p:txBody>
          <a:bodyPr/>
          <a:lstStyle>
            <a:lvl1pPr algn="r">
              <a:defRPr/>
            </a:lvl1pPr>
          </a:lstStyle>
          <a:p>
            <a:fld id="{F52162C8-76E3-4BAE-9851-25C00ECAC03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lvl1pPr algn="l" rtl="0" eaLnBrk="1" fontAlgn="base" hangingPunct="1">
        <a:spcBef>
          <a:spcPct val="0"/>
        </a:spcBef>
        <a:spcAft>
          <a:spcPct val="0"/>
        </a:spcAft>
        <a:defRPr sz="2400">
          <a:solidFill>
            <a:schemeClr val="tx2"/>
          </a:solidFill>
          <a:latin typeface="Arial Black" pitchFamily="34" charset="0"/>
          <a:ea typeface="+mj-ea"/>
          <a:cs typeface="+mj-cs"/>
        </a:defRPr>
      </a:lvl1pPr>
      <a:lvl2pPr algn="l" rtl="0" eaLnBrk="1" fontAlgn="base" hangingPunct="1">
        <a:spcBef>
          <a:spcPct val="0"/>
        </a:spcBef>
        <a:spcAft>
          <a:spcPct val="0"/>
        </a:spcAft>
        <a:defRPr sz="3000">
          <a:solidFill>
            <a:schemeClr val="tx2"/>
          </a:solidFill>
          <a:latin typeface="Verdana" pitchFamily="34" charset="0"/>
        </a:defRPr>
      </a:lvl2pPr>
      <a:lvl3pPr algn="l" rtl="0" eaLnBrk="1" fontAlgn="base" hangingPunct="1">
        <a:spcBef>
          <a:spcPct val="0"/>
        </a:spcBef>
        <a:spcAft>
          <a:spcPct val="0"/>
        </a:spcAft>
        <a:defRPr sz="3000">
          <a:solidFill>
            <a:schemeClr val="tx2"/>
          </a:solidFill>
          <a:latin typeface="Verdana" pitchFamily="34" charset="0"/>
        </a:defRPr>
      </a:lvl3pPr>
      <a:lvl4pPr algn="l" rtl="0" eaLnBrk="1" fontAlgn="base" hangingPunct="1">
        <a:spcBef>
          <a:spcPct val="0"/>
        </a:spcBef>
        <a:spcAft>
          <a:spcPct val="0"/>
        </a:spcAft>
        <a:defRPr sz="3000">
          <a:solidFill>
            <a:schemeClr val="tx2"/>
          </a:solidFill>
          <a:latin typeface="Verdana" pitchFamily="34" charset="0"/>
        </a:defRPr>
      </a:lvl4pPr>
      <a:lvl5pPr algn="l" rtl="0" eaLnBrk="1" fontAlgn="base" hangingPunct="1">
        <a:spcBef>
          <a:spcPct val="0"/>
        </a:spcBef>
        <a:spcAft>
          <a:spcPct val="0"/>
        </a:spcAft>
        <a:defRPr sz="3000">
          <a:solidFill>
            <a:schemeClr val="tx2"/>
          </a:solidFill>
          <a:latin typeface="Verdana" pitchFamily="34" charset="0"/>
        </a:defRPr>
      </a:lvl5pPr>
      <a:lvl6pPr marL="457200" algn="l" rtl="0" eaLnBrk="1" fontAlgn="base" hangingPunct="1">
        <a:spcBef>
          <a:spcPct val="0"/>
        </a:spcBef>
        <a:spcAft>
          <a:spcPct val="0"/>
        </a:spcAft>
        <a:defRPr sz="3000">
          <a:solidFill>
            <a:schemeClr val="tx2"/>
          </a:solidFill>
          <a:latin typeface="Verdana" pitchFamily="34" charset="0"/>
        </a:defRPr>
      </a:lvl6pPr>
      <a:lvl7pPr marL="914400" algn="l" rtl="0" eaLnBrk="1" fontAlgn="base" hangingPunct="1">
        <a:spcBef>
          <a:spcPct val="0"/>
        </a:spcBef>
        <a:spcAft>
          <a:spcPct val="0"/>
        </a:spcAft>
        <a:defRPr sz="3000">
          <a:solidFill>
            <a:schemeClr val="tx2"/>
          </a:solidFill>
          <a:latin typeface="Verdana" pitchFamily="34" charset="0"/>
        </a:defRPr>
      </a:lvl7pPr>
      <a:lvl8pPr marL="1371600" algn="l" rtl="0" eaLnBrk="1" fontAlgn="base" hangingPunct="1">
        <a:spcBef>
          <a:spcPct val="0"/>
        </a:spcBef>
        <a:spcAft>
          <a:spcPct val="0"/>
        </a:spcAft>
        <a:defRPr sz="3000">
          <a:solidFill>
            <a:schemeClr val="tx2"/>
          </a:solidFill>
          <a:latin typeface="Verdana" pitchFamily="34" charset="0"/>
        </a:defRPr>
      </a:lvl8pPr>
      <a:lvl9pPr marL="1828800" algn="l" rtl="0" eaLnBrk="1" fontAlgn="base" hangingPunct="1">
        <a:spcBef>
          <a:spcPct val="0"/>
        </a:spcBef>
        <a:spcAft>
          <a:spcPct val="0"/>
        </a:spcAft>
        <a:defRPr sz="30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cstate="print"/>
          <a:srcRect/>
          <a:stretch>
            <a:fillRect/>
          </a:stretch>
        </p:blipFill>
        <p:spPr bwMode="auto">
          <a:xfrm>
            <a:off x="0" y="1"/>
            <a:ext cx="12192000" cy="968375"/>
          </a:xfrm>
          <a:prstGeom prst="rect">
            <a:avLst/>
          </a:prstGeom>
          <a:noFill/>
          <a:ln w="9525">
            <a:noFill/>
            <a:round/>
            <a:headEnd/>
            <a:tailEnd/>
          </a:ln>
        </p:spPr>
      </p:pic>
      <p:sp>
        <p:nvSpPr>
          <p:cNvPr id="2051" name="Rectangle 2"/>
          <p:cNvSpPr>
            <a:spLocks noGrp="1" noChangeArrowheads="1"/>
          </p:cNvSpPr>
          <p:nvPr>
            <p:ph type="title"/>
          </p:nvPr>
        </p:nvSpPr>
        <p:spPr bwMode="auto">
          <a:xfrm>
            <a:off x="609600" y="966789"/>
            <a:ext cx="10964333" cy="80168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2" name="Rectangle 3"/>
          <p:cNvSpPr>
            <a:spLocks noGrp="1" noChangeArrowheads="1"/>
          </p:cNvSpPr>
          <p:nvPr>
            <p:ph type="body" idx="1"/>
          </p:nvPr>
        </p:nvSpPr>
        <p:spPr bwMode="auto">
          <a:xfrm>
            <a:off x="609600" y="1866900"/>
            <a:ext cx="10964333" cy="4338638"/>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4"/>
          <p:cNvSpPr>
            <a:spLocks noGrp="1" noChangeArrowheads="1"/>
          </p:cNvSpPr>
          <p:nvPr>
            <p:ph type="sldNum"/>
          </p:nvPr>
        </p:nvSpPr>
        <p:spPr bwMode="auto">
          <a:xfrm>
            <a:off x="8737600" y="6316663"/>
            <a:ext cx="2836333" cy="4699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fontAlgn="auto">
              <a:spcBef>
                <a:spcPts val="0"/>
              </a:spcBef>
              <a:spcAft>
                <a:spcPts val="0"/>
              </a:spcAft>
              <a:defRPr sz="1000">
                <a:solidFill>
                  <a:srgbClr val="5F5F5F"/>
                </a:solidFill>
                <a:latin typeface="+mn-lt"/>
                <a:cs typeface="+mn-cs"/>
              </a:defRPr>
            </a:lvl1pPr>
          </a:lstStyle>
          <a:p>
            <a:fld id="{843871C0-03AF-4B24-8C35-0CFC0598CC4B}" type="slidenum">
              <a:rPr lang="en-US" smtClean="0"/>
              <a:pPr/>
              <a:t>‹#›</a:t>
            </a:fld>
            <a:endParaRPr lang="en-US" dirty="0"/>
          </a:p>
        </p:txBody>
      </p:sp>
    </p:spTree>
    <p:extLst>
      <p:ext uri="{BB962C8B-B14F-4D97-AF65-F5344CB8AC3E}">
        <p14:creationId xmlns:p14="http://schemas.microsoft.com/office/powerpoint/2010/main" val="32368802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ipe dir="r"/>
  </p:transition>
  <p:hf sldNum="0" hdr="0" ftr="0" dt="0"/>
  <p:txStyles>
    <p:titleStyle>
      <a:lvl1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mj-lt"/>
          <a:ea typeface="Lucida Sans Unicode" charset="0"/>
          <a:cs typeface="+mj-cs"/>
        </a:defRPr>
      </a:lvl1pPr>
      <a:lvl2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2pPr>
      <a:lvl3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3pPr>
      <a:lvl4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4pPr>
      <a:lvl5pPr algn="l" defTabSz="457200" rtl="0" eaLnBrk="1" fontAlgn="base" hangingPunct="1">
        <a:spcBef>
          <a:spcPct val="0"/>
        </a:spcBef>
        <a:spcAft>
          <a:spcPct val="0"/>
        </a:spcAft>
        <a:buClr>
          <a:srgbClr val="000000"/>
        </a:buClr>
        <a:buSzPct val="100000"/>
        <a:buFont typeface="Times New Roman" charset="0"/>
        <a:defRPr sz="3000">
          <a:solidFill>
            <a:srgbClr val="000000"/>
          </a:solidFill>
          <a:latin typeface="Verdana" pitchFamily="32" charset="0"/>
          <a:ea typeface="Lucida Sans Unicode" charset="0"/>
          <a:cs typeface="Lucida Sans Unicode" charset="0"/>
        </a:defRPr>
      </a:lvl5pPr>
      <a:lvl6pPr marL="25146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6pPr>
      <a:lvl7pPr marL="29718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7pPr>
      <a:lvl8pPr marL="34290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8pPr>
      <a:lvl9pPr marL="3886200" indent="-228600" algn="l" defTabSz="457200" rtl="0" eaLnBrk="1" fontAlgn="base" hangingPunct="1">
        <a:spcBef>
          <a:spcPct val="0"/>
        </a:spcBef>
        <a:spcAft>
          <a:spcPct val="0"/>
        </a:spcAft>
        <a:buClr>
          <a:srgbClr val="000000"/>
        </a:buClr>
        <a:buSzPct val="100000"/>
        <a:buFont typeface="Times New Roman" pitchFamily="16" charset="0"/>
        <a:defRPr sz="3000">
          <a:solidFill>
            <a:srgbClr val="000000"/>
          </a:solidFill>
          <a:latin typeface="Verdana" pitchFamily="32" charset="0"/>
          <a:cs typeface="Lucida Sans Unicode" charset="0"/>
        </a:defRPr>
      </a:lvl9pPr>
    </p:titleStyle>
    <p:bodyStyle>
      <a:lvl1pPr marL="342900" indent="-342900" algn="l" defTabSz="457200" rtl="0" eaLnBrk="1" fontAlgn="base" hangingPunct="1">
        <a:spcBef>
          <a:spcPts val="550"/>
        </a:spcBef>
        <a:spcAft>
          <a:spcPct val="0"/>
        </a:spcAft>
        <a:buClr>
          <a:srgbClr val="000000"/>
        </a:buClr>
        <a:buSzPct val="100000"/>
        <a:buFont typeface="Times New Roman" charset="0"/>
        <a:buChar char="•"/>
        <a:defRPr sz="2200">
          <a:solidFill>
            <a:srgbClr val="000000"/>
          </a:solidFill>
          <a:latin typeface="+mn-lt"/>
          <a:ea typeface="Lucida Sans Unicode" charset="0"/>
          <a:cs typeface="+mn-cs"/>
        </a:defRPr>
      </a:lvl1pPr>
      <a:lvl2pPr marL="742950" indent="-285750" algn="l" defTabSz="457200" rtl="0" eaLnBrk="1" fontAlgn="base" hangingPunct="1">
        <a:spcBef>
          <a:spcPts val="700"/>
        </a:spcBef>
        <a:spcAft>
          <a:spcPct val="0"/>
        </a:spcAft>
        <a:buClr>
          <a:srgbClr val="000000"/>
        </a:buClr>
        <a:buSzPct val="100000"/>
        <a:buFont typeface="Times New Roman" charset="0"/>
        <a:buChar char="–"/>
        <a:defRPr sz="2800">
          <a:solidFill>
            <a:srgbClr val="000000"/>
          </a:solidFill>
          <a:latin typeface="+mn-lt"/>
          <a:ea typeface="Lucida Sans Unicode" charset="0"/>
          <a:cs typeface="+mn-cs"/>
        </a:defRPr>
      </a:lvl2pPr>
      <a:lvl3pPr marL="1143000" indent="-228600" algn="l" defTabSz="457200" rtl="0" eaLnBrk="1" fontAlgn="base" hangingPunct="1">
        <a:spcBef>
          <a:spcPts val="400"/>
        </a:spcBef>
        <a:spcAft>
          <a:spcPct val="0"/>
        </a:spcAft>
        <a:buClr>
          <a:srgbClr val="000000"/>
        </a:buClr>
        <a:buSzPct val="100000"/>
        <a:buFont typeface="Times New Roman" charset="0"/>
        <a:buChar char="•"/>
        <a:defRPr sz="1600">
          <a:solidFill>
            <a:srgbClr val="000000"/>
          </a:solidFill>
          <a:latin typeface="+mn-lt"/>
          <a:ea typeface="Lucida Sans Unicode" charset="0"/>
          <a:cs typeface="+mn-cs"/>
        </a:defRPr>
      </a:lvl3pPr>
      <a:lvl4pPr marL="1600200" indent="-228600" algn="l" defTabSz="457200" rtl="0" eaLnBrk="1" fontAlgn="base" hangingPunct="1">
        <a:spcBef>
          <a:spcPts val="350"/>
        </a:spcBef>
        <a:spcAft>
          <a:spcPct val="0"/>
        </a:spcAft>
        <a:buClr>
          <a:srgbClr val="000000"/>
        </a:buClr>
        <a:buSzPct val="100000"/>
        <a:buFont typeface="Times New Roman" charset="0"/>
        <a:buChar char="–"/>
        <a:defRPr sz="1400">
          <a:solidFill>
            <a:srgbClr val="000000"/>
          </a:solidFill>
          <a:latin typeface="+mn-lt"/>
          <a:ea typeface="Lucida Sans Unicode" charset="0"/>
          <a:cs typeface="+mn-cs"/>
        </a:defRPr>
      </a:lvl4pPr>
      <a:lvl5pPr marL="2057400" indent="-228600" algn="l" defTabSz="457200" rtl="0" eaLnBrk="1" fontAlgn="base" hangingPunct="1">
        <a:spcBef>
          <a:spcPts val="350"/>
        </a:spcBef>
        <a:spcAft>
          <a:spcPct val="0"/>
        </a:spcAft>
        <a:buClr>
          <a:srgbClr val="000000"/>
        </a:buClr>
        <a:buSzPct val="100000"/>
        <a:buFont typeface="Times New Roman" charset="0"/>
        <a:buChar char="»"/>
        <a:defRPr sz="1400">
          <a:solidFill>
            <a:srgbClr val="000000"/>
          </a:solidFill>
          <a:latin typeface="+mn-lt"/>
          <a:ea typeface="Lucida Sans Unicode" charset="0"/>
          <a:cs typeface="+mn-cs"/>
        </a:defRPr>
      </a:lvl5pPr>
      <a:lvl6pPr marL="25146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6pPr>
      <a:lvl7pPr marL="29718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7pPr>
      <a:lvl8pPr marL="34290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8pPr>
      <a:lvl9pPr marL="3886200" indent="-228600" algn="l" defTabSz="457200" rtl="0" eaLnBrk="1" fontAlgn="base" hangingPunct="1">
        <a:spcBef>
          <a:spcPts val="350"/>
        </a:spcBef>
        <a:spcAft>
          <a:spcPct val="0"/>
        </a:spcAft>
        <a:buClr>
          <a:srgbClr val="000000"/>
        </a:buClr>
        <a:buSzPct val="100000"/>
        <a:buFont typeface="Times New Roman" pitchFamily="16" charset="0"/>
        <a:defRPr sz="14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B89086-BEA4-4AC3-90AE-64C67C1447DB}"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231354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yzhao12345.github.i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scdata.ai/project/30322"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scdata.ai/project/30322"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hyperlink" Target="https://www.scdata.ai/project/30322"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hyperlink" Target="https://www.scdata.ai/project/30322" TargetMode="Externa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www.scdata.ai/project/30322"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scdata.ai/project/30322"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hyperlink" Target="https://www.scdata.ai/project/30322"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www.scdata.ai/project/30322" TargetMode="Externa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www.scdata.ai/project/30322"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hyperlink" Target="https://www.scdata.ai/project/30322" TargetMode="Externa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ctrTitle"/>
          </p:nvPr>
        </p:nvSpPr>
        <p:spPr>
          <a:xfrm>
            <a:off x="1001485" y="1494305"/>
            <a:ext cx="10189028" cy="1934695"/>
          </a:xfrm>
        </p:spPr>
        <p:txBody>
          <a:bodyPr/>
          <a:lstStyle/>
          <a:p>
            <a:pPr>
              <a:spcBef>
                <a:spcPts val="1200"/>
              </a:spcBef>
              <a:spcAft>
                <a:spcPts val="1200"/>
              </a:spcAft>
            </a:pPr>
            <a:r>
              <a:rPr lang="en-US" sz="4400" dirty="0">
                <a:solidFill>
                  <a:schemeClr val="tx1"/>
                </a:solidFill>
                <a:latin typeface="Calibri" panose="020F0502020204030204" pitchFamily="34" charset="0"/>
              </a:rPr>
              <a:t>Competitive Intelligence &amp; Benchmarking</a:t>
            </a:r>
            <a:br>
              <a:rPr lang="en-US" sz="3600" dirty="0">
                <a:solidFill>
                  <a:schemeClr val="tx1"/>
                </a:solidFill>
                <a:latin typeface="Calibri" panose="020F0502020204030204" pitchFamily="34" charset="0"/>
              </a:rPr>
            </a:br>
            <a:r>
              <a:rPr lang="en-US" sz="800" dirty="0">
                <a:solidFill>
                  <a:schemeClr val="tx1"/>
                </a:solidFill>
                <a:latin typeface="Calibri" panose="020F0502020204030204" pitchFamily="34" charset="0"/>
              </a:rPr>
              <a:t>  </a:t>
            </a:r>
            <a:br>
              <a:rPr lang="en-US" sz="3200" dirty="0">
                <a:solidFill>
                  <a:schemeClr val="tx1"/>
                </a:solidFill>
                <a:latin typeface="Calibri" panose="020F0502020204030204" pitchFamily="34" charset="0"/>
              </a:rPr>
            </a:br>
            <a:r>
              <a:rPr lang="en-US" sz="2800" dirty="0">
                <a:solidFill>
                  <a:schemeClr val="bg1">
                    <a:lumMod val="50000"/>
                  </a:schemeClr>
                </a:solidFill>
                <a:latin typeface="Calibri" panose="020F0502020204030204" pitchFamily="34" charset="0"/>
              </a:rPr>
              <a:t>discover problems and opportunities for companies</a:t>
            </a:r>
          </a:p>
        </p:txBody>
      </p:sp>
      <p:sp>
        <p:nvSpPr>
          <p:cNvPr id="2051" name="Rectangle 3"/>
          <p:cNvSpPr>
            <a:spLocks noGrp="1" noChangeArrowheads="1"/>
          </p:cNvSpPr>
          <p:nvPr>
            <p:ph type="subTitle" idx="1"/>
          </p:nvPr>
        </p:nvSpPr>
        <p:spPr>
          <a:xfrm>
            <a:off x="1804961" y="3840140"/>
            <a:ext cx="8582077" cy="2064714"/>
          </a:xfrm>
        </p:spPr>
        <p:txBody>
          <a:bodyPr/>
          <a:lstStyle/>
          <a:p>
            <a:r>
              <a:rPr lang="en-US" b="1" dirty="0">
                <a:solidFill>
                  <a:schemeClr val="tx1"/>
                </a:solidFill>
                <a:latin typeface="Calibri" panose="020F0502020204030204" pitchFamily="34" charset="0"/>
              </a:rPr>
              <a:t>Yao Zhao</a:t>
            </a:r>
          </a:p>
          <a:p>
            <a:r>
              <a:rPr lang="en-US" dirty="0">
                <a:solidFill>
                  <a:schemeClr val="tx1"/>
                </a:solidFill>
                <a:latin typeface="Calibri" panose="020F0502020204030204" pitchFamily="34" charset="0"/>
              </a:rPr>
              <a:t>Professor @ Rutgers Business School</a:t>
            </a:r>
          </a:p>
          <a:p>
            <a:r>
              <a:rPr lang="en-US" dirty="0">
                <a:solidFill>
                  <a:schemeClr val="tx1"/>
                </a:solidFill>
                <a:latin typeface="Calibri" panose="020F0502020204030204" pitchFamily="34" charset="0"/>
              </a:rPr>
              <a:t>Co-director @ Rutgers Supply Chain Analytics Lab</a:t>
            </a:r>
          </a:p>
          <a:p>
            <a:r>
              <a:rPr lang="en-US" dirty="0">
                <a:solidFill>
                  <a:schemeClr val="tx1"/>
                </a:solidFill>
                <a:latin typeface="Calibri" panose="020F0502020204030204" pitchFamily="34" charset="0"/>
                <a:hlinkClick r:id="rId3"/>
              </a:rPr>
              <a:t>https://yzhao12345.github.io/</a:t>
            </a:r>
            <a:r>
              <a:rPr lang="en-US" b="1" dirty="0">
                <a:solidFill>
                  <a:schemeClr val="tx1"/>
                </a:solidFill>
                <a:latin typeface="Calibri" panose="020F0502020204030204" pitchFamily="34" charset="0"/>
              </a:rPr>
              <a:t> </a:t>
            </a:r>
            <a:endParaRPr lang="en-US" dirty="0">
              <a:solidFill>
                <a:schemeClr val="tx1"/>
              </a:solidFill>
              <a:latin typeface="Calibri" panose="020F0502020204030204" pitchFamily="34" charset="0"/>
            </a:endParaRPr>
          </a:p>
        </p:txBody>
      </p:sp>
      <p:sp>
        <p:nvSpPr>
          <p:cNvPr id="2" name="TextBox 1">
            <a:extLst>
              <a:ext uri="{FF2B5EF4-FFF2-40B4-BE49-F238E27FC236}">
                <a16:creationId xmlns:a16="http://schemas.microsoft.com/office/drawing/2014/main" id="{F41F81D6-71E8-9339-B4A9-9605BD82609E}"/>
              </a:ext>
            </a:extLst>
          </p:cNvPr>
          <p:cNvSpPr txBox="1"/>
          <p:nvPr/>
        </p:nvSpPr>
        <p:spPr>
          <a:xfrm>
            <a:off x="2075542" y="6488668"/>
            <a:ext cx="8040913" cy="369332"/>
          </a:xfrm>
          <a:prstGeom prst="rect">
            <a:avLst/>
          </a:prstGeom>
          <a:noFill/>
        </p:spPr>
        <p:txBody>
          <a:bodyPr wrap="square" rtlCol="0">
            <a:spAutoFit/>
          </a:bodyPr>
          <a:lstStyle/>
          <a:p>
            <a:pPr algn="ctr"/>
            <a:r>
              <a:rPr lang="en-US" dirty="0"/>
              <a:t>Instructors are free to use and modify the content of these slides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C6069FC5-37ED-BD11-7B73-842BCA5CE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8951"/>
            <a:ext cx="12192000" cy="5100097"/>
          </a:xfrm>
          <a:prstGeom prst="rect">
            <a:avLst/>
          </a:prstGeom>
        </p:spPr>
      </p:pic>
      <p:sp>
        <p:nvSpPr>
          <p:cNvPr id="7" name="TextBox 6">
            <a:extLst>
              <a:ext uri="{FF2B5EF4-FFF2-40B4-BE49-F238E27FC236}">
                <a16:creationId xmlns:a16="http://schemas.microsoft.com/office/drawing/2014/main" id="{BB419C1F-6741-975B-3940-1B63257CD404}"/>
              </a:ext>
            </a:extLst>
          </p:cNvPr>
          <p:cNvSpPr txBox="1"/>
          <p:nvPr/>
        </p:nvSpPr>
        <p:spPr>
          <a:xfrm>
            <a:off x="3046542" y="6092808"/>
            <a:ext cx="6093372" cy="369332"/>
          </a:xfrm>
          <a:prstGeom prst="rect">
            <a:avLst/>
          </a:prstGeom>
          <a:noFill/>
        </p:spPr>
        <p:txBody>
          <a:bodyPr wrap="square">
            <a:spAutoFit/>
          </a:bodyPr>
          <a:lstStyle/>
          <a:p>
            <a:pPr algn="ctr"/>
            <a:r>
              <a:rPr lang="en-US" dirty="0"/>
              <a:t>Industrial Trend Analysis – Size. US</a:t>
            </a:r>
          </a:p>
        </p:txBody>
      </p:sp>
      <p:sp>
        <p:nvSpPr>
          <p:cNvPr id="3" name="TextBox 2">
            <a:extLst>
              <a:ext uri="{FF2B5EF4-FFF2-40B4-BE49-F238E27FC236}">
                <a16:creationId xmlns:a16="http://schemas.microsoft.com/office/drawing/2014/main" id="{ABCF611B-8737-0ADA-81F4-1E7780FFDE3F}"/>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
        <p:nvSpPr>
          <p:cNvPr id="2" name="Speech Bubble: Rectangle with Corners Rounded 1">
            <a:extLst>
              <a:ext uri="{FF2B5EF4-FFF2-40B4-BE49-F238E27FC236}">
                <a16:creationId xmlns:a16="http://schemas.microsoft.com/office/drawing/2014/main" id="{901152A4-200A-722F-5F79-2C3FE13093EC}"/>
              </a:ext>
            </a:extLst>
          </p:cNvPr>
          <p:cNvSpPr/>
          <p:nvPr/>
        </p:nvSpPr>
        <p:spPr>
          <a:xfrm>
            <a:off x="1834962" y="123794"/>
            <a:ext cx="2423160" cy="792860"/>
          </a:xfrm>
          <a:prstGeom prst="wedgeRoundRectCallout">
            <a:avLst>
              <a:gd name="adj1" fmla="val 18118"/>
              <a:gd name="adj2" fmla="val 157070"/>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Air-freight &gt; Airlines &gt;&gt; Airport services</a:t>
            </a:r>
          </a:p>
        </p:txBody>
      </p:sp>
      <p:sp>
        <p:nvSpPr>
          <p:cNvPr id="4" name="Speech Bubble: Rectangle with Corners Rounded 3">
            <a:extLst>
              <a:ext uri="{FF2B5EF4-FFF2-40B4-BE49-F238E27FC236}">
                <a16:creationId xmlns:a16="http://schemas.microsoft.com/office/drawing/2014/main" id="{262440DA-14D1-14D1-1071-45C948365D35}"/>
              </a:ext>
            </a:extLst>
          </p:cNvPr>
          <p:cNvSpPr/>
          <p:nvPr/>
        </p:nvSpPr>
        <p:spPr>
          <a:xfrm>
            <a:off x="8125968" y="123794"/>
            <a:ext cx="3450336" cy="792860"/>
          </a:xfrm>
          <a:prstGeom prst="wedgeRoundRectCallout">
            <a:avLst>
              <a:gd name="adj1" fmla="val -40184"/>
              <a:gd name="adj2" fmla="val 122470"/>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Air-freight continued growing, airlines plummeted in COVID</a:t>
            </a:r>
          </a:p>
        </p:txBody>
      </p:sp>
      <p:sp>
        <p:nvSpPr>
          <p:cNvPr id="6" name="Speech Bubble: Rectangle with Corners Rounded 5">
            <a:extLst>
              <a:ext uri="{FF2B5EF4-FFF2-40B4-BE49-F238E27FC236}">
                <a16:creationId xmlns:a16="http://schemas.microsoft.com/office/drawing/2014/main" id="{001DB19B-C5F6-1883-865A-78785D38C477}"/>
              </a:ext>
            </a:extLst>
          </p:cNvPr>
          <p:cNvSpPr/>
          <p:nvPr/>
        </p:nvSpPr>
        <p:spPr>
          <a:xfrm>
            <a:off x="9302562" y="3805778"/>
            <a:ext cx="2651694" cy="1186846"/>
          </a:xfrm>
          <a:prstGeom prst="wedgeRoundRectCallout">
            <a:avLst>
              <a:gd name="adj1" fmla="val -71694"/>
              <a:gd name="adj2" fmla="val 20981"/>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All airlines &amp; Airports lost money during COVID. But they bounced back in 2021</a:t>
            </a:r>
          </a:p>
        </p:txBody>
      </p:sp>
    </p:spTree>
    <p:extLst>
      <p:ext uri="{BB962C8B-B14F-4D97-AF65-F5344CB8AC3E}">
        <p14:creationId xmlns:p14="http://schemas.microsoft.com/office/powerpoint/2010/main" val="24362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B67EFE0-47C1-61F2-7993-145041266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8951"/>
            <a:ext cx="12192000" cy="5100097"/>
          </a:xfrm>
          <a:prstGeom prst="rect">
            <a:avLst/>
          </a:prstGeom>
        </p:spPr>
      </p:pic>
      <p:sp>
        <p:nvSpPr>
          <p:cNvPr id="4" name="TextBox 3">
            <a:extLst>
              <a:ext uri="{FF2B5EF4-FFF2-40B4-BE49-F238E27FC236}">
                <a16:creationId xmlns:a16="http://schemas.microsoft.com/office/drawing/2014/main" id="{9ABFD7BA-42A3-BE3C-07D0-B15CB84D25D5}"/>
              </a:ext>
            </a:extLst>
          </p:cNvPr>
          <p:cNvSpPr txBox="1"/>
          <p:nvPr/>
        </p:nvSpPr>
        <p:spPr>
          <a:xfrm>
            <a:off x="3049314" y="6223193"/>
            <a:ext cx="6093372" cy="369332"/>
          </a:xfrm>
          <a:prstGeom prst="rect">
            <a:avLst/>
          </a:prstGeom>
          <a:noFill/>
        </p:spPr>
        <p:txBody>
          <a:bodyPr wrap="square">
            <a:spAutoFit/>
          </a:bodyPr>
          <a:lstStyle/>
          <a:p>
            <a:pPr algn="ctr"/>
            <a:r>
              <a:rPr lang="en-US" dirty="0"/>
              <a:t>Industrial Trend Analysis – Profitability. USA</a:t>
            </a:r>
          </a:p>
        </p:txBody>
      </p:sp>
      <p:sp>
        <p:nvSpPr>
          <p:cNvPr id="2" name="Speech Bubble: Rectangle with Corners Rounded 1">
            <a:extLst>
              <a:ext uri="{FF2B5EF4-FFF2-40B4-BE49-F238E27FC236}">
                <a16:creationId xmlns:a16="http://schemas.microsoft.com/office/drawing/2014/main" id="{C4467B74-0D4E-0D2D-B2F3-600E1FDA3A98}"/>
              </a:ext>
            </a:extLst>
          </p:cNvPr>
          <p:cNvSpPr/>
          <p:nvPr/>
        </p:nvSpPr>
        <p:spPr>
          <a:xfrm>
            <a:off x="1389888" y="123794"/>
            <a:ext cx="3011424" cy="792860"/>
          </a:xfrm>
          <a:prstGeom prst="wedgeRoundRectCallout">
            <a:avLst>
              <a:gd name="adj1" fmla="val 17363"/>
              <a:gd name="adj2" fmla="val 108632"/>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Airport services has the highest gross / net margins except in COVID.</a:t>
            </a:r>
          </a:p>
        </p:txBody>
      </p:sp>
      <p:sp>
        <p:nvSpPr>
          <p:cNvPr id="5" name="Speech Bubble: Rectangle with Corners Rounded 4">
            <a:extLst>
              <a:ext uri="{FF2B5EF4-FFF2-40B4-BE49-F238E27FC236}">
                <a16:creationId xmlns:a16="http://schemas.microsoft.com/office/drawing/2014/main" id="{24FA885D-8213-091A-CCC0-76C169B5FA48}"/>
              </a:ext>
            </a:extLst>
          </p:cNvPr>
          <p:cNvSpPr/>
          <p:nvPr/>
        </p:nvSpPr>
        <p:spPr>
          <a:xfrm>
            <a:off x="6719349" y="123794"/>
            <a:ext cx="3011424" cy="792860"/>
          </a:xfrm>
          <a:prstGeom prst="wedgeRoundRectCallout">
            <a:avLst>
              <a:gd name="adj1" fmla="val -30742"/>
              <a:gd name="adj2" fmla="val 117858"/>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Airlines are more profitable than Air-freight until 2020, COVID.</a:t>
            </a:r>
          </a:p>
        </p:txBody>
      </p:sp>
      <p:sp>
        <p:nvSpPr>
          <p:cNvPr id="6" name="Speech Bubble: Rectangle with Corners Rounded 5">
            <a:extLst>
              <a:ext uri="{FF2B5EF4-FFF2-40B4-BE49-F238E27FC236}">
                <a16:creationId xmlns:a16="http://schemas.microsoft.com/office/drawing/2014/main" id="{13BE9533-6569-E0EF-3022-ECFFB7DA86F5}"/>
              </a:ext>
            </a:extLst>
          </p:cNvPr>
          <p:cNvSpPr/>
          <p:nvPr/>
        </p:nvSpPr>
        <p:spPr>
          <a:xfrm>
            <a:off x="5213637" y="4281266"/>
            <a:ext cx="3011424" cy="792860"/>
          </a:xfrm>
          <a:prstGeom prst="wedgeRoundRectCallout">
            <a:avLst>
              <a:gd name="adj1" fmla="val -64750"/>
              <a:gd name="adj2" fmla="val -98961"/>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COVID is detrimental to airlines and airports, but air-freight is not affected.</a:t>
            </a:r>
          </a:p>
        </p:txBody>
      </p:sp>
      <p:sp>
        <p:nvSpPr>
          <p:cNvPr id="7" name="TextBox 6">
            <a:extLst>
              <a:ext uri="{FF2B5EF4-FFF2-40B4-BE49-F238E27FC236}">
                <a16:creationId xmlns:a16="http://schemas.microsoft.com/office/drawing/2014/main" id="{025A4B24-3FD5-03FB-293C-6BB397EE05B0}"/>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38197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6903E1-F90C-F2A7-3C47-C3E5A1F99854}"/>
              </a:ext>
            </a:extLst>
          </p:cNvPr>
          <p:cNvSpPr>
            <a:spLocks noGrp="1"/>
          </p:cNvSpPr>
          <p:nvPr>
            <p:ph type="title"/>
          </p:nvPr>
        </p:nvSpPr>
        <p:spPr/>
        <p:txBody>
          <a:bodyPr/>
          <a:lstStyle/>
          <a:p>
            <a:r>
              <a:rPr lang="en-US" dirty="0"/>
              <a:t>I Industry analysis: competition intensity</a:t>
            </a:r>
          </a:p>
        </p:txBody>
      </p:sp>
      <p:sp>
        <p:nvSpPr>
          <p:cNvPr id="9" name="Text Placeholder 8">
            <a:extLst>
              <a:ext uri="{FF2B5EF4-FFF2-40B4-BE49-F238E27FC236}">
                <a16:creationId xmlns:a16="http://schemas.microsoft.com/office/drawing/2014/main" id="{B6D2A921-0746-02DC-D104-ADB0EB4CA504}"/>
              </a:ext>
            </a:extLst>
          </p:cNvPr>
          <p:cNvSpPr>
            <a:spLocks noGrp="1"/>
          </p:cNvSpPr>
          <p:nvPr>
            <p:ph type="body" idx="1"/>
          </p:nvPr>
        </p:nvSpPr>
        <p:spPr>
          <a:xfrm>
            <a:off x="963084" y="2906715"/>
            <a:ext cx="7897137" cy="1500187"/>
          </a:xfrm>
        </p:spPr>
        <p:txBody>
          <a:bodyPr/>
          <a:lstStyle/>
          <a:p>
            <a:pPr>
              <a:spcBef>
                <a:spcPts val="1200"/>
              </a:spcBef>
            </a:pPr>
            <a:r>
              <a:rPr lang="en-US" dirty="0"/>
              <a:t>Monopolized or competitive market?</a:t>
            </a:r>
          </a:p>
          <a:p>
            <a:pPr>
              <a:spcBef>
                <a:spcPts val="1200"/>
              </a:spcBef>
            </a:pPr>
            <a:r>
              <a:rPr lang="en-US" dirty="0"/>
              <a:t>Can small companies survive and thrive in this industry?</a:t>
            </a:r>
          </a:p>
          <a:p>
            <a:pPr>
              <a:spcBef>
                <a:spcPts val="1200"/>
              </a:spcBef>
            </a:pPr>
            <a:endParaRPr lang="en-US" dirty="0"/>
          </a:p>
        </p:txBody>
      </p:sp>
      <p:sp>
        <p:nvSpPr>
          <p:cNvPr id="5" name="Slide Number Placeholder 4">
            <a:extLst>
              <a:ext uri="{FF2B5EF4-FFF2-40B4-BE49-F238E27FC236}">
                <a16:creationId xmlns:a16="http://schemas.microsoft.com/office/drawing/2014/main" id="{7B48DDEE-48DD-38FE-6D07-8CA288AB069E}"/>
              </a:ext>
            </a:extLst>
          </p:cNvPr>
          <p:cNvSpPr>
            <a:spLocks noGrp="1"/>
          </p:cNvSpPr>
          <p:nvPr>
            <p:ph type="sldNum" sz="quarter" idx="10"/>
          </p:nvPr>
        </p:nvSpPr>
        <p:spPr/>
        <p:txBody>
          <a:bodyPr/>
          <a:lstStyle/>
          <a:p>
            <a:fld id="{4DB89086-BEA4-4AC3-90AE-64C67C1447D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33233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7DE3264A-E8C6-6555-8A72-B3ACF12DA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286"/>
            <a:ext cx="12192000" cy="5100097"/>
          </a:xfrm>
          <a:prstGeom prst="rect">
            <a:avLst/>
          </a:prstGeom>
        </p:spPr>
      </p:pic>
      <p:sp>
        <p:nvSpPr>
          <p:cNvPr id="6" name="TextBox 5">
            <a:extLst>
              <a:ext uri="{FF2B5EF4-FFF2-40B4-BE49-F238E27FC236}">
                <a16:creationId xmlns:a16="http://schemas.microsoft.com/office/drawing/2014/main" id="{856750E6-EED6-DB8E-94C1-6BCFA9A62D9E}"/>
              </a:ext>
            </a:extLst>
          </p:cNvPr>
          <p:cNvSpPr txBox="1"/>
          <p:nvPr/>
        </p:nvSpPr>
        <p:spPr>
          <a:xfrm>
            <a:off x="2793282" y="356914"/>
            <a:ext cx="6093372" cy="369332"/>
          </a:xfrm>
          <a:prstGeom prst="rect">
            <a:avLst/>
          </a:prstGeom>
          <a:noFill/>
        </p:spPr>
        <p:txBody>
          <a:bodyPr wrap="square">
            <a:spAutoFit/>
          </a:bodyPr>
          <a:lstStyle/>
          <a:p>
            <a:pPr algn="ctr"/>
            <a:r>
              <a:rPr lang="en-US" dirty="0"/>
              <a:t>Concentration &amp; competition Intensity, Airlines, USA, 2021</a:t>
            </a:r>
          </a:p>
        </p:txBody>
      </p:sp>
      <p:sp>
        <p:nvSpPr>
          <p:cNvPr id="2" name="Rectangle 1">
            <a:extLst>
              <a:ext uri="{FF2B5EF4-FFF2-40B4-BE49-F238E27FC236}">
                <a16:creationId xmlns:a16="http://schemas.microsoft.com/office/drawing/2014/main" id="{3B94DFAB-53BE-1681-1B0D-5CE6EBABC00D}"/>
              </a:ext>
            </a:extLst>
          </p:cNvPr>
          <p:cNvSpPr/>
          <p:nvPr/>
        </p:nvSpPr>
        <p:spPr>
          <a:xfrm>
            <a:off x="1615440" y="5669773"/>
            <a:ext cx="8449056" cy="923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rgbClr val="FF0000"/>
                </a:solidFill>
              </a:rPr>
              <a:t>US airlines industry is quite concentrated by a few large companies. COVID seems to make the industry less concentrated.</a:t>
            </a:r>
          </a:p>
        </p:txBody>
      </p:sp>
      <p:sp>
        <p:nvSpPr>
          <p:cNvPr id="3" name="TextBox 2">
            <a:extLst>
              <a:ext uri="{FF2B5EF4-FFF2-40B4-BE49-F238E27FC236}">
                <a16:creationId xmlns:a16="http://schemas.microsoft.com/office/drawing/2014/main" id="{990627FE-5F8A-4BB9-98BC-11C989EAE1B4}"/>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229567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5D9CDD33-E2E6-7B6D-0D5B-047C0B080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286"/>
            <a:ext cx="12192000" cy="5100097"/>
          </a:xfrm>
          <a:prstGeom prst="rect">
            <a:avLst/>
          </a:prstGeom>
        </p:spPr>
      </p:pic>
      <p:sp>
        <p:nvSpPr>
          <p:cNvPr id="4" name="TextBox 3">
            <a:extLst>
              <a:ext uri="{FF2B5EF4-FFF2-40B4-BE49-F238E27FC236}">
                <a16:creationId xmlns:a16="http://schemas.microsoft.com/office/drawing/2014/main" id="{089A46E4-C75F-D781-1A61-4B6DD503C9A8}"/>
              </a:ext>
            </a:extLst>
          </p:cNvPr>
          <p:cNvSpPr txBox="1"/>
          <p:nvPr/>
        </p:nvSpPr>
        <p:spPr>
          <a:xfrm>
            <a:off x="2875236" y="509619"/>
            <a:ext cx="6441527" cy="369332"/>
          </a:xfrm>
          <a:prstGeom prst="rect">
            <a:avLst/>
          </a:prstGeom>
          <a:noFill/>
        </p:spPr>
        <p:txBody>
          <a:bodyPr wrap="square">
            <a:spAutoFit/>
          </a:bodyPr>
          <a:lstStyle/>
          <a:p>
            <a:pPr algn="ctr"/>
            <a:r>
              <a:rPr lang="en-US" dirty="0"/>
              <a:t>Concentration &amp; competition Intensity, Air-freight, USA, 2021</a:t>
            </a:r>
          </a:p>
        </p:txBody>
      </p:sp>
      <p:sp>
        <p:nvSpPr>
          <p:cNvPr id="2" name="Rectangle 1">
            <a:extLst>
              <a:ext uri="{FF2B5EF4-FFF2-40B4-BE49-F238E27FC236}">
                <a16:creationId xmlns:a16="http://schemas.microsoft.com/office/drawing/2014/main" id="{37CC8ACD-C445-C50B-AAD8-5D82F5ED1629}"/>
              </a:ext>
            </a:extLst>
          </p:cNvPr>
          <p:cNvSpPr/>
          <p:nvPr/>
        </p:nvSpPr>
        <p:spPr>
          <a:xfrm>
            <a:off x="1615440" y="5635907"/>
            <a:ext cx="8449056" cy="923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solidFill>
                  <a:srgbClr val="FF0000"/>
                </a:solidFill>
              </a:rPr>
              <a:t>US air-freight industry is more concentrated than airlines. COVID seems to make the industry more concentrated.</a:t>
            </a:r>
          </a:p>
        </p:txBody>
      </p:sp>
      <p:sp>
        <p:nvSpPr>
          <p:cNvPr id="5" name="TextBox 4">
            <a:extLst>
              <a:ext uri="{FF2B5EF4-FFF2-40B4-BE49-F238E27FC236}">
                <a16:creationId xmlns:a16="http://schemas.microsoft.com/office/drawing/2014/main" id="{0690C901-272C-7992-B627-2C280AF80D6F}"/>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200702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6903E1-F90C-F2A7-3C47-C3E5A1F99854}"/>
              </a:ext>
            </a:extLst>
          </p:cNvPr>
          <p:cNvSpPr>
            <a:spLocks noGrp="1"/>
          </p:cNvSpPr>
          <p:nvPr>
            <p:ph type="title"/>
          </p:nvPr>
        </p:nvSpPr>
        <p:spPr>
          <a:xfrm>
            <a:off x="963084" y="4406901"/>
            <a:ext cx="8324351" cy="1362075"/>
          </a:xfrm>
        </p:spPr>
        <p:txBody>
          <a:bodyPr/>
          <a:lstStyle/>
          <a:p>
            <a:r>
              <a:rPr lang="en-US" dirty="0"/>
              <a:t>I Industry analysis: Value chain</a:t>
            </a:r>
          </a:p>
        </p:txBody>
      </p:sp>
      <p:sp>
        <p:nvSpPr>
          <p:cNvPr id="9" name="Text Placeholder 8">
            <a:extLst>
              <a:ext uri="{FF2B5EF4-FFF2-40B4-BE49-F238E27FC236}">
                <a16:creationId xmlns:a16="http://schemas.microsoft.com/office/drawing/2014/main" id="{B6D2A921-0746-02DC-D104-ADB0EB4CA504}"/>
              </a:ext>
            </a:extLst>
          </p:cNvPr>
          <p:cNvSpPr>
            <a:spLocks noGrp="1"/>
          </p:cNvSpPr>
          <p:nvPr>
            <p:ph type="body" idx="1"/>
          </p:nvPr>
        </p:nvSpPr>
        <p:spPr>
          <a:xfrm>
            <a:off x="963084" y="2906715"/>
            <a:ext cx="7897137" cy="1500187"/>
          </a:xfrm>
        </p:spPr>
        <p:txBody>
          <a:bodyPr/>
          <a:lstStyle/>
          <a:p>
            <a:pPr>
              <a:spcBef>
                <a:spcPts val="1200"/>
              </a:spcBef>
            </a:pPr>
            <a:r>
              <a:rPr lang="en-US" dirty="0"/>
              <a:t>The most valuable segments of my supply chain? </a:t>
            </a:r>
          </a:p>
          <a:p>
            <a:pPr>
              <a:spcBef>
                <a:spcPts val="1200"/>
              </a:spcBef>
            </a:pPr>
            <a:r>
              <a:rPr lang="en-US" dirty="0"/>
              <a:t>Should we expand our business upstream or downstream?</a:t>
            </a:r>
          </a:p>
          <a:p>
            <a:pPr>
              <a:spcBef>
                <a:spcPts val="1200"/>
              </a:spcBef>
            </a:pPr>
            <a:endParaRPr lang="en-US" dirty="0"/>
          </a:p>
        </p:txBody>
      </p:sp>
      <p:sp>
        <p:nvSpPr>
          <p:cNvPr id="5" name="Slide Number Placeholder 4">
            <a:extLst>
              <a:ext uri="{FF2B5EF4-FFF2-40B4-BE49-F238E27FC236}">
                <a16:creationId xmlns:a16="http://schemas.microsoft.com/office/drawing/2014/main" id="{7B48DDEE-48DD-38FE-6D07-8CA288AB069E}"/>
              </a:ext>
            </a:extLst>
          </p:cNvPr>
          <p:cNvSpPr>
            <a:spLocks noGrp="1"/>
          </p:cNvSpPr>
          <p:nvPr>
            <p:ph type="sldNum" sz="quarter" idx="10"/>
          </p:nvPr>
        </p:nvSpPr>
        <p:spPr/>
        <p:txBody>
          <a:bodyPr/>
          <a:lstStyle/>
          <a:p>
            <a:fld id="{4DB89086-BEA4-4AC3-90AE-64C67C1447D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55687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37B6FAC-B9EA-4B67-66CB-004AAB52F3F6}"/>
              </a:ext>
            </a:extLst>
          </p:cNvPr>
          <p:cNvSpPr txBox="1"/>
          <p:nvPr/>
        </p:nvSpPr>
        <p:spPr>
          <a:xfrm>
            <a:off x="687968" y="6062921"/>
            <a:ext cx="5255632" cy="36933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Airlines Supply Chain 2021</a:t>
            </a:r>
          </a:p>
        </p:txBody>
      </p:sp>
      <p:pic>
        <p:nvPicPr>
          <p:cNvPr id="4" name="Picture 3" descr="A picture containing graphical user interface&#10;&#10;Description automatically generated">
            <a:extLst>
              <a:ext uri="{FF2B5EF4-FFF2-40B4-BE49-F238E27FC236}">
                <a16:creationId xmlns:a16="http://schemas.microsoft.com/office/drawing/2014/main" id="{45894675-B3F6-D869-6AC1-8EA71EF93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872"/>
            <a:ext cx="12192000" cy="5840256"/>
          </a:xfrm>
          <a:prstGeom prst="rect">
            <a:avLst/>
          </a:prstGeom>
        </p:spPr>
      </p:pic>
      <p:sp>
        <p:nvSpPr>
          <p:cNvPr id="9" name="TextBox 8">
            <a:extLst>
              <a:ext uri="{FF2B5EF4-FFF2-40B4-BE49-F238E27FC236}">
                <a16:creationId xmlns:a16="http://schemas.microsoft.com/office/drawing/2014/main" id="{A0639524-7A30-E45A-2E10-78467FC3EFD8}"/>
              </a:ext>
            </a:extLst>
          </p:cNvPr>
          <p:cNvSpPr txBox="1"/>
          <p:nvPr/>
        </p:nvSpPr>
        <p:spPr>
          <a:xfrm>
            <a:off x="6466253" y="6045224"/>
            <a:ext cx="5255632" cy="36933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US Airlines 2021</a:t>
            </a:r>
          </a:p>
        </p:txBody>
      </p:sp>
      <p:sp>
        <p:nvSpPr>
          <p:cNvPr id="12" name="Speech Bubble: Rectangle with Corners Rounded 11">
            <a:extLst>
              <a:ext uri="{FF2B5EF4-FFF2-40B4-BE49-F238E27FC236}">
                <a16:creationId xmlns:a16="http://schemas.microsoft.com/office/drawing/2014/main" id="{E0C6D0D1-BDD7-0B2A-3B60-B3237208BEDA}"/>
              </a:ext>
            </a:extLst>
          </p:cNvPr>
          <p:cNvSpPr/>
          <p:nvPr/>
        </p:nvSpPr>
        <p:spPr>
          <a:xfrm>
            <a:off x="4973053" y="3972782"/>
            <a:ext cx="1493200" cy="609600"/>
          </a:xfrm>
          <a:prstGeom prst="wedgeRoundRectCallout">
            <a:avLst>
              <a:gd name="adj1" fmla="val -8991"/>
              <a:gd name="adj2" fmla="val -891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Median Net Margin: -0.04</a:t>
            </a:r>
          </a:p>
        </p:txBody>
      </p:sp>
      <p:sp>
        <p:nvSpPr>
          <p:cNvPr id="13" name="Speech Bubble: Rectangle with Corners Rounded 12">
            <a:extLst>
              <a:ext uri="{FF2B5EF4-FFF2-40B4-BE49-F238E27FC236}">
                <a16:creationId xmlns:a16="http://schemas.microsoft.com/office/drawing/2014/main" id="{395AFFAC-6F0F-CDF4-1FBF-434B2DA8D218}"/>
              </a:ext>
            </a:extLst>
          </p:cNvPr>
          <p:cNvSpPr/>
          <p:nvPr/>
        </p:nvSpPr>
        <p:spPr>
          <a:xfrm>
            <a:off x="2526631" y="3111642"/>
            <a:ext cx="1493200" cy="577985"/>
          </a:xfrm>
          <a:prstGeom prst="wedgeRoundRectCallout">
            <a:avLst>
              <a:gd name="adj1" fmla="val 8198"/>
              <a:gd name="adj2" fmla="val 8128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Median Net Margin: 0.13</a:t>
            </a:r>
          </a:p>
        </p:txBody>
      </p:sp>
      <p:pic>
        <p:nvPicPr>
          <p:cNvPr id="3" name="Picture 2" descr="Chart, bubble chart&#10;&#10;Description automatically generated">
            <a:extLst>
              <a:ext uri="{FF2B5EF4-FFF2-40B4-BE49-F238E27FC236}">
                <a16:creationId xmlns:a16="http://schemas.microsoft.com/office/drawing/2014/main" id="{73400F38-E036-3783-FF55-35DFB8628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343" y="930430"/>
            <a:ext cx="8725924" cy="5031669"/>
          </a:xfrm>
          <a:prstGeom prst="rect">
            <a:avLst/>
          </a:prstGeom>
        </p:spPr>
      </p:pic>
      <p:sp>
        <p:nvSpPr>
          <p:cNvPr id="5" name="Speech Bubble: Rectangle with Corners Rounded 4">
            <a:extLst>
              <a:ext uri="{FF2B5EF4-FFF2-40B4-BE49-F238E27FC236}">
                <a16:creationId xmlns:a16="http://schemas.microsoft.com/office/drawing/2014/main" id="{F685F8FB-E633-4DEB-332B-D99BC11EF071}"/>
              </a:ext>
            </a:extLst>
          </p:cNvPr>
          <p:cNvSpPr/>
          <p:nvPr/>
        </p:nvSpPr>
        <p:spPr>
          <a:xfrm>
            <a:off x="114224" y="4354430"/>
            <a:ext cx="1493200" cy="577985"/>
          </a:xfrm>
          <a:prstGeom prst="wedgeRoundRectCallout">
            <a:avLst>
              <a:gd name="adj1" fmla="val 8198"/>
              <a:gd name="adj2" fmla="val 6577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Median Net Margin: 0.13</a:t>
            </a:r>
          </a:p>
        </p:txBody>
      </p:sp>
      <p:sp>
        <p:nvSpPr>
          <p:cNvPr id="2" name="TextBox 1">
            <a:extLst>
              <a:ext uri="{FF2B5EF4-FFF2-40B4-BE49-F238E27FC236}">
                <a16:creationId xmlns:a16="http://schemas.microsoft.com/office/drawing/2014/main" id="{39DF02F6-7CF5-BF9D-A7E6-A7F213BAAAA7}"/>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5"/>
              </a:rPr>
              <a:t>https://www.scdata.ai/project/30322</a:t>
            </a:r>
            <a:r>
              <a:rPr lang="en-US" sz="1600" dirty="0"/>
              <a:t>  </a:t>
            </a:r>
          </a:p>
        </p:txBody>
      </p:sp>
    </p:spTree>
    <p:extLst>
      <p:ext uri="{BB962C8B-B14F-4D97-AF65-F5344CB8AC3E}">
        <p14:creationId xmlns:p14="http://schemas.microsoft.com/office/powerpoint/2010/main" val="265032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ubble chart&#10;&#10;Description automatically generated">
            <a:extLst>
              <a:ext uri="{FF2B5EF4-FFF2-40B4-BE49-F238E27FC236}">
                <a16:creationId xmlns:a16="http://schemas.microsoft.com/office/drawing/2014/main" id="{04A40DBD-5E2E-1200-0530-DB6191E67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906" y="905032"/>
            <a:ext cx="8887000" cy="5157889"/>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C8193D12-4D33-13AF-1C8E-C0469CC76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8872"/>
            <a:ext cx="12192000" cy="5840256"/>
          </a:xfrm>
          <a:prstGeom prst="rect">
            <a:avLst/>
          </a:prstGeom>
        </p:spPr>
      </p:pic>
      <p:sp>
        <p:nvSpPr>
          <p:cNvPr id="7" name="TextBox 6">
            <a:extLst>
              <a:ext uri="{FF2B5EF4-FFF2-40B4-BE49-F238E27FC236}">
                <a16:creationId xmlns:a16="http://schemas.microsoft.com/office/drawing/2014/main" id="{837B6FAC-B9EA-4B67-66CB-004AAB52F3F6}"/>
              </a:ext>
            </a:extLst>
          </p:cNvPr>
          <p:cNvSpPr txBox="1"/>
          <p:nvPr/>
        </p:nvSpPr>
        <p:spPr>
          <a:xfrm>
            <a:off x="687968" y="6062921"/>
            <a:ext cx="5255632" cy="36933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World Airlines Supply Chain 2021</a:t>
            </a:r>
          </a:p>
        </p:txBody>
      </p:sp>
      <p:sp>
        <p:nvSpPr>
          <p:cNvPr id="9" name="TextBox 8">
            <a:extLst>
              <a:ext uri="{FF2B5EF4-FFF2-40B4-BE49-F238E27FC236}">
                <a16:creationId xmlns:a16="http://schemas.microsoft.com/office/drawing/2014/main" id="{A0639524-7A30-E45A-2E10-78467FC3EFD8}"/>
              </a:ext>
            </a:extLst>
          </p:cNvPr>
          <p:cNvSpPr txBox="1"/>
          <p:nvPr/>
        </p:nvSpPr>
        <p:spPr>
          <a:xfrm>
            <a:off x="6466253" y="6045224"/>
            <a:ext cx="5255632" cy="36933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World Major Airlines 2021</a:t>
            </a:r>
          </a:p>
        </p:txBody>
      </p:sp>
      <p:sp>
        <p:nvSpPr>
          <p:cNvPr id="12" name="Speech Bubble: Rectangle with Corners Rounded 11">
            <a:extLst>
              <a:ext uri="{FF2B5EF4-FFF2-40B4-BE49-F238E27FC236}">
                <a16:creationId xmlns:a16="http://schemas.microsoft.com/office/drawing/2014/main" id="{E0C6D0D1-BDD7-0B2A-3B60-B3237208BEDA}"/>
              </a:ext>
            </a:extLst>
          </p:cNvPr>
          <p:cNvSpPr/>
          <p:nvPr/>
        </p:nvSpPr>
        <p:spPr>
          <a:xfrm>
            <a:off x="5510929" y="3901066"/>
            <a:ext cx="1493200" cy="609600"/>
          </a:xfrm>
          <a:prstGeom prst="wedgeRoundRectCallout">
            <a:avLst>
              <a:gd name="adj1" fmla="val -8991"/>
              <a:gd name="adj2" fmla="val -8327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Median Net Margin: -0.14</a:t>
            </a:r>
          </a:p>
        </p:txBody>
      </p:sp>
      <p:sp>
        <p:nvSpPr>
          <p:cNvPr id="13" name="Speech Bubble: Rectangle with Corners Rounded 12">
            <a:extLst>
              <a:ext uri="{FF2B5EF4-FFF2-40B4-BE49-F238E27FC236}">
                <a16:creationId xmlns:a16="http://schemas.microsoft.com/office/drawing/2014/main" id="{395AFFAC-6F0F-CDF4-1FBF-434B2DA8D218}"/>
              </a:ext>
            </a:extLst>
          </p:cNvPr>
          <p:cNvSpPr/>
          <p:nvPr/>
        </p:nvSpPr>
        <p:spPr>
          <a:xfrm>
            <a:off x="2992791" y="3111642"/>
            <a:ext cx="1493200" cy="577985"/>
          </a:xfrm>
          <a:prstGeom prst="wedgeRoundRectCallout">
            <a:avLst>
              <a:gd name="adj1" fmla="val 8198"/>
              <a:gd name="adj2" fmla="val 8128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Median Net Margin: -0.01</a:t>
            </a:r>
          </a:p>
        </p:txBody>
      </p:sp>
      <p:sp>
        <p:nvSpPr>
          <p:cNvPr id="5" name="Speech Bubble: Rectangle with Corners Rounded 4">
            <a:extLst>
              <a:ext uri="{FF2B5EF4-FFF2-40B4-BE49-F238E27FC236}">
                <a16:creationId xmlns:a16="http://schemas.microsoft.com/office/drawing/2014/main" id="{09920153-9F4C-FFB5-6018-03550D4BD72F}"/>
              </a:ext>
            </a:extLst>
          </p:cNvPr>
          <p:cNvSpPr/>
          <p:nvPr/>
        </p:nvSpPr>
        <p:spPr>
          <a:xfrm>
            <a:off x="526607" y="4273748"/>
            <a:ext cx="1493200" cy="577985"/>
          </a:xfrm>
          <a:prstGeom prst="wedgeRoundRectCallout">
            <a:avLst>
              <a:gd name="adj1" fmla="val 9399"/>
              <a:gd name="adj2" fmla="val 6887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Median Net Margin: 0.13</a:t>
            </a:r>
          </a:p>
        </p:txBody>
      </p:sp>
      <p:sp>
        <p:nvSpPr>
          <p:cNvPr id="2" name="TextBox 1">
            <a:extLst>
              <a:ext uri="{FF2B5EF4-FFF2-40B4-BE49-F238E27FC236}">
                <a16:creationId xmlns:a16="http://schemas.microsoft.com/office/drawing/2014/main" id="{AAFF166C-EF98-038F-5BD9-ECC946445439}"/>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5"/>
              </a:rPr>
              <a:t>https://www.scdata.ai/project/30322</a:t>
            </a:r>
            <a:r>
              <a:rPr lang="en-US" sz="1600" dirty="0"/>
              <a:t>  </a:t>
            </a:r>
          </a:p>
        </p:txBody>
      </p:sp>
    </p:spTree>
    <p:extLst>
      <p:ext uri="{BB962C8B-B14F-4D97-AF65-F5344CB8AC3E}">
        <p14:creationId xmlns:p14="http://schemas.microsoft.com/office/powerpoint/2010/main" val="30655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6903E1-F90C-F2A7-3C47-C3E5A1F99854}"/>
              </a:ext>
            </a:extLst>
          </p:cNvPr>
          <p:cNvSpPr>
            <a:spLocks noGrp="1"/>
          </p:cNvSpPr>
          <p:nvPr>
            <p:ph type="title"/>
          </p:nvPr>
        </p:nvSpPr>
        <p:spPr>
          <a:xfrm>
            <a:off x="963084" y="4406901"/>
            <a:ext cx="9167034" cy="1362075"/>
          </a:xfrm>
        </p:spPr>
        <p:txBody>
          <a:bodyPr/>
          <a:lstStyle/>
          <a:p>
            <a:r>
              <a:rPr lang="en-US" dirty="0"/>
              <a:t>II Competition Positioning: Profit frontier</a:t>
            </a:r>
          </a:p>
        </p:txBody>
      </p:sp>
      <p:sp>
        <p:nvSpPr>
          <p:cNvPr id="9" name="Text Placeholder 8">
            <a:extLst>
              <a:ext uri="{FF2B5EF4-FFF2-40B4-BE49-F238E27FC236}">
                <a16:creationId xmlns:a16="http://schemas.microsoft.com/office/drawing/2014/main" id="{B6D2A921-0746-02DC-D104-ADB0EB4CA504}"/>
              </a:ext>
            </a:extLst>
          </p:cNvPr>
          <p:cNvSpPr>
            <a:spLocks noGrp="1"/>
          </p:cNvSpPr>
          <p:nvPr>
            <p:ph type="body" idx="1"/>
          </p:nvPr>
        </p:nvSpPr>
        <p:spPr>
          <a:xfrm>
            <a:off x="963084" y="2906715"/>
            <a:ext cx="7897137" cy="1500187"/>
          </a:xfrm>
        </p:spPr>
        <p:txBody>
          <a:bodyPr/>
          <a:lstStyle/>
          <a:p>
            <a:pPr>
              <a:spcBef>
                <a:spcPts val="1200"/>
              </a:spcBef>
            </a:pPr>
            <a:r>
              <a:rPr lang="en-US" dirty="0"/>
              <a:t>The most profitable and competitive companies in this industry?</a:t>
            </a:r>
          </a:p>
          <a:p>
            <a:pPr>
              <a:spcBef>
                <a:spcPts val="1200"/>
              </a:spcBef>
            </a:pPr>
            <a:r>
              <a:rPr lang="en-US" dirty="0"/>
              <a:t>Where do I stand in the competitive landscape?</a:t>
            </a:r>
          </a:p>
          <a:p>
            <a:pPr>
              <a:spcBef>
                <a:spcPts val="1200"/>
              </a:spcBef>
            </a:pPr>
            <a:endParaRPr lang="en-US" dirty="0"/>
          </a:p>
        </p:txBody>
      </p:sp>
      <p:sp>
        <p:nvSpPr>
          <p:cNvPr id="5" name="Slide Number Placeholder 4">
            <a:extLst>
              <a:ext uri="{FF2B5EF4-FFF2-40B4-BE49-F238E27FC236}">
                <a16:creationId xmlns:a16="http://schemas.microsoft.com/office/drawing/2014/main" id="{7B48DDEE-48DD-38FE-6D07-8CA288AB069E}"/>
              </a:ext>
            </a:extLst>
          </p:cNvPr>
          <p:cNvSpPr>
            <a:spLocks noGrp="1"/>
          </p:cNvSpPr>
          <p:nvPr>
            <p:ph type="sldNum" sz="quarter" idx="10"/>
          </p:nvPr>
        </p:nvSpPr>
        <p:spPr/>
        <p:txBody>
          <a:bodyPr/>
          <a:lstStyle/>
          <a:p>
            <a:fld id="{4DB89086-BEA4-4AC3-90AE-64C67C1447D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2907145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id="{7F218B1B-84DF-11F2-68FB-DFF3DBA35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5" name="Oval 4"/>
          <p:cNvSpPr/>
          <p:nvPr/>
        </p:nvSpPr>
        <p:spPr>
          <a:xfrm>
            <a:off x="7466843" y="1321399"/>
            <a:ext cx="1408216" cy="973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32370" y="3292791"/>
            <a:ext cx="490648" cy="5082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50239B3-C228-37A3-8514-7C5B5E78C6CB}"/>
              </a:ext>
            </a:extLst>
          </p:cNvPr>
          <p:cNvSpPr txBox="1"/>
          <p:nvPr/>
        </p:nvSpPr>
        <p:spPr>
          <a:xfrm>
            <a:off x="2498718" y="6251430"/>
            <a:ext cx="7452105" cy="369332"/>
          </a:xfrm>
          <a:prstGeom prst="rect">
            <a:avLst/>
          </a:prstGeom>
          <a:noFill/>
        </p:spPr>
        <p:txBody>
          <a:bodyPr wrap="square">
            <a:spAutoFit/>
          </a:bodyPr>
          <a:lstStyle/>
          <a:p>
            <a:pPr algn="ctr"/>
            <a:r>
              <a:rPr lang="en-US" dirty="0"/>
              <a:t>Total revenue vs. total cost, Airlines, USA and China, 2019 (pre-COVID)</a:t>
            </a:r>
          </a:p>
        </p:txBody>
      </p:sp>
      <p:sp>
        <p:nvSpPr>
          <p:cNvPr id="2" name="Speech Bubble: Rectangle with Corners Rounded 1">
            <a:extLst>
              <a:ext uri="{FF2B5EF4-FFF2-40B4-BE49-F238E27FC236}">
                <a16:creationId xmlns:a16="http://schemas.microsoft.com/office/drawing/2014/main" id="{646E0CFE-9B28-26A3-5AD0-15435861CB22}"/>
              </a:ext>
            </a:extLst>
          </p:cNvPr>
          <p:cNvSpPr/>
          <p:nvPr/>
        </p:nvSpPr>
        <p:spPr>
          <a:xfrm>
            <a:off x="8875059" y="2896361"/>
            <a:ext cx="2719533" cy="792860"/>
          </a:xfrm>
          <a:prstGeom prst="wedgeRoundRectCallout">
            <a:avLst>
              <a:gd name="adj1" fmla="val -55641"/>
              <a:gd name="adj2" fmla="val -145093"/>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DAL made more revenue than AAL with less cost.</a:t>
            </a:r>
          </a:p>
        </p:txBody>
      </p:sp>
      <p:sp>
        <p:nvSpPr>
          <p:cNvPr id="3" name="Speech Bubble: Rectangle with Corners Rounded 2">
            <a:extLst>
              <a:ext uri="{FF2B5EF4-FFF2-40B4-BE49-F238E27FC236}">
                <a16:creationId xmlns:a16="http://schemas.microsoft.com/office/drawing/2014/main" id="{DDA0AFCD-E059-20EB-04F2-ED14D885EE3F}"/>
              </a:ext>
            </a:extLst>
          </p:cNvPr>
          <p:cNvSpPr/>
          <p:nvPr/>
        </p:nvSpPr>
        <p:spPr>
          <a:xfrm>
            <a:off x="2498718" y="2194076"/>
            <a:ext cx="2078976" cy="792860"/>
          </a:xfrm>
          <a:prstGeom prst="wedgeRoundRectCallout">
            <a:avLst>
              <a:gd name="adj1" fmla="val 44570"/>
              <a:gd name="adj2" fmla="val 86108"/>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Southwest is much smaller.</a:t>
            </a:r>
          </a:p>
        </p:txBody>
      </p:sp>
      <p:sp>
        <p:nvSpPr>
          <p:cNvPr id="12" name="TextBox 11">
            <a:extLst>
              <a:ext uri="{FF2B5EF4-FFF2-40B4-BE49-F238E27FC236}">
                <a16:creationId xmlns:a16="http://schemas.microsoft.com/office/drawing/2014/main" id="{E1187D7F-C167-BC6C-9F85-500E5B22E0E6}"/>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5"/>
              </a:rPr>
              <a:t>https://www.scdata.ai/project/30322</a:t>
            </a:r>
            <a:r>
              <a:rPr lang="en-US" sz="1600" dirty="0"/>
              <a:t>  </a:t>
            </a:r>
          </a:p>
        </p:txBody>
      </p:sp>
    </p:spTree>
    <p:custDataLst>
      <p:tags r:id="rId1"/>
    </p:custDataLst>
    <p:extLst>
      <p:ext uri="{BB962C8B-B14F-4D97-AF65-F5344CB8AC3E}">
        <p14:creationId xmlns:p14="http://schemas.microsoft.com/office/powerpoint/2010/main" val="284481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3715A-3F3C-D0B2-EDDC-47742376F64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0885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line chart, scatter chart&#10;&#10;Description automatically generated">
            <a:extLst>
              <a:ext uri="{FF2B5EF4-FFF2-40B4-BE49-F238E27FC236}">
                <a16:creationId xmlns:a16="http://schemas.microsoft.com/office/drawing/2014/main" id="{B7E9FE44-E580-E359-6181-57849D267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cxnSp>
        <p:nvCxnSpPr>
          <p:cNvPr id="8" name="Straight Arrow Connector 7"/>
          <p:cNvCxnSpPr>
            <a:cxnSpLocks/>
          </p:cNvCxnSpPr>
          <p:nvPr/>
        </p:nvCxnSpPr>
        <p:spPr>
          <a:xfrm flipH="1" flipV="1">
            <a:off x="7822322" y="2771089"/>
            <a:ext cx="557426" cy="2178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140083" y="3028156"/>
            <a:ext cx="557426" cy="6115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cxnSpLocks/>
          </p:cNvCxnSpPr>
          <p:nvPr/>
        </p:nvCxnSpPr>
        <p:spPr>
          <a:xfrm flipV="1">
            <a:off x="8688589" y="1810871"/>
            <a:ext cx="473340" cy="9960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343890" y="2806948"/>
            <a:ext cx="557424" cy="5525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DC13C1-B04B-3CE7-D3B2-262A430934B3}"/>
              </a:ext>
            </a:extLst>
          </p:cNvPr>
          <p:cNvSpPr txBox="1"/>
          <p:nvPr/>
        </p:nvSpPr>
        <p:spPr>
          <a:xfrm>
            <a:off x="2116163" y="6175525"/>
            <a:ext cx="7954129" cy="369332"/>
          </a:xfrm>
          <a:prstGeom prst="rect">
            <a:avLst/>
          </a:prstGeom>
          <a:noFill/>
        </p:spPr>
        <p:txBody>
          <a:bodyPr wrap="square">
            <a:spAutoFit/>
          </a:bodyPr>
          <a:lstStyle/>
          <a:p>
            <a:pPr algn="ctr"/>
            <a:r>
              <a:rPr lang="en-US" dirty="0"/>
              <a:t>Operating income or loss vs. total assets, Airlines, USA and China, 2019</a:t>
            </a:r>
          </a:p>
        </p:txBody>
      </p:sp>
      <p:sp>
        <p:nvSpPr>
          <p:cNvPr id="3" name="Speech Bubble: Rectangle with Corners Rounded 2">
            <a:extLst>
              <a:ext uri="{FF2B5EF4-FFF2-40B4-BE49-F238E27FC236}">
                <a16:creationId xmlns:a16="http://schemas.microsoft.com/office/drawing/2014/main" id="{D3FF2901-F5F3-65CB-8758-F99BA03E10C4}"/>
              </a:ext>
            </a:extLst>
          </p:cNvPr>
          <p:cNvSpPr/>
          <p:nvPr/>
        </p:nvSpPr>
        <p:spPr>
          <a:xfrm>
            <a:off x="8925259" y="4079124"/>
            <a:ext cx="2719533" cy="792860"/>
          </a:xfrm>
          <a:prstGeom prst="wedgeRoundRectCallout">
            <a:avLst>
              <a:gd name="adj1" fmla="val -55641"/>
              <a:gd name="adj2" fmla="val -145093"/>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DAL and UAL made higher profits than AAL with ~ same assets.</a:t>
            </a:r>
          </a:p>
        </p:txBody>
      </p:sp>
      <p:sp>
        <p:nvSpPr>
          <p:cNvPr id="4" name="Speech Bubble: Rectangle with Corners Rounded 3">
            <a:extLst>
              <a:ext uri="{FF2B5EF4-FFF2-40B4-BE49-F238E27FC236}">
                <a16:creationId xmlns:a16="http://schemas.microsoft.com/office/drawing/2014/main" id="{126B6EE3-A35F-373B-4E07-C072B4310420}"/>
              </a:ext>
            </a:extLst>
          </p:cNvPr>
          <p:cNvSpPr/>
          <p:nvPr/>
        </p:nvSpPr>
        <p:spPr>
          <a:xfrm>
            <a:off x="2682780" y="1840127"/>
            <a:ext cx="2914605" cy="792860"/>
          </a:xfrm>
          <a:prstGeom prst="wedgeRoundRectCallout">
            <a:avLst>
              <a:gd name="adj1" fmla="val 12068"/>
              <a:gd name="adj2" fmla="val 95426"/>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LUV made almost the same operating income with half of AAL’s assets.</a:t>
            </a:r>
          </a:p>
        </p:txBody>
      </p:sp>
      <p:sp>
        <p:nvSpPr>
          <p:cNvPr id="7" name="TextBox 6">
            <a:extLst>
              <a:ext uri="{FF2B5EF4-FFF2-40B4-BE49-F238E27FC236}">
                <a16:creationId xmlns:a16="http://schemas.microsoft.com/office/drawing/2014/main" id="{4330EEFC-44C0-373A-A572-5336361D9D3B}"/>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5"/>
              </a:rPr>
              <a:t>https://www.scdata.ai/project/30322</a:t>
            </a:r>
            <a:r>
              <a:rPr lang="en-US" sz="1600" dirty="0"/>
              <a:t>  </a:t>
            </a:r>
          </a:p>
        </p:txBody>
      </p:sp>
    </p:spTree>
    <p:custDataLst>
      <p:tags r:id="rId1"/>
    </p:custDataLst>
    <p:extLst>
      <p:ext uri="{BB962C8B-B14F-4D97-AF65-F5344CB8AC3E}">
        <p14:creationId xmlns:p14="http://schemas.microsoft.com/office/powerpoint/2010/main" val="160704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AA24E17-6F22-F3B3-8A9F-57F1DEF6F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6988318"/>
          </a:xfrm>
          <a:prstGeom prst="rect">
            <a:avLst/>
          </a:prstGeom>
        </p:spPr>
      </p:pic>
      <p:grpSp>
        <p:nvGrpSpPr>
          <p:cNvPr id="4" name="Group 3">
            <a:extLst>
              <a:ext uri="{FF2B5EF4-FFF2-40B4-BE49-F238E27FC236}">
                <a16:creationId xmlns:a16="http://schemas.microsoft.com/office/drawing/2014/main" id="{D7D4ED7F-F756-4775-3E99-16B898537235}"/>
              </a:ext>
            </a:extLst>
          </p:cNvPr>
          <p:cNvGrpSpPr/>
          <p:nvPr/>
        </p:nvGrpSpPr>
        <p:grpSpPr>
          <a:xfrm>
            <a:off x="1398495" y="1546531"/>
            <a:ext cx="8108176" cy="1069224"/>
            <a:chOff x="1269899" y="2254572"/>
            <a:chExt cx="7767515" cy="935593"/>
          </a:xfrm>
        </p:grpSpPr>
        <p:sp>
          <p:nvSpPr>
            <p:cNvPr id="5" name="Freeform 14">
              <a:extLst>
                <a:ext uri="{FF2B5EF4-FFF2-40B4-BE49-F238E27FC236}">
                  <a16:creationId xmlns:a16="http://schemas.microsoft.com/office/drawing/2014/main" id="{1BCDAABB-7871-370C-E0B4-8D0688E8BF77}"/>
                </a:ext>
              </a:extLst>
            </p:cNvPr>
            <p:cNvSpPr/>
            <p:nvPr/>
          </p:nvSpPr>
          <p:spPr>
            <a:xfrm>
              <a:off x="1269899" y="2254572"/>
              <a:ext cx="4089204" cy="827534"/>
            </a:xfrm>
            <a:custGeom>
              <a:avLst/>
              <a:gdLst>
                <a:gd name="connsiteX0" fmla="*/ 0 w 4645742"/>
                <a:gd name="connsiteY0" fmla="*/ 0 h 3672349"/>
                <a:gd name="connsiteX1" fmla="*/ 722671 w 4645742"/>
                <a:gd name="connsiteY1" fmla="*/ 1415846 h 3672349"/>
                <a:gd name="connsiteX2" fmla="*/ 1489587 w 4645742"/>
                <a:gd name="connsiteY2" fmla="*/ 2433484 h 3672349"/>
                <a:gd name="connsiteX3" fmla="*/ 2816942 w 4645742"/>
                <a:gd name="connsiteY3" fmla="*/ 3288891 h 3672349"/>
                <a:gd name="connsiteX4" fmla="*/ 4630994 w 4645742"/>
                <a:gd name="connsiteY4" fmla="*/ 3657600 h 3672349"/>
                <a:gd name="connsiteX5" fmla="*/ 4630994 w 4645742"/>
                <a:gd name="connsiteY5" fmla="*/ 3657600 h 3672349"/>
                <a:gd name="connsiteX6" fmla="*/ 4645742 w 4645742"/>
                <a:gd name="connsiteY6" fmla="*/ 3672349 h 367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5742" h="3672349">
                  <a:moveTo>
                    <a:pt x="0" y="0"/>
                  </a:moveTo>
                  <a:cubicBezTo>
                    <a:pt x="237203" y="505132"/>
                    <a:pt x="474406" y="1010265"/>
                    <a:pt x="722671" y="1415846"/>
                  </a:cubicBezTo>
                  <a:cubicBezTo>
                    <a:pt x="970936" y="1821427"/>
                    <a:pt x="1140542" y="2121310"/>
                    <a:pt x="1489587" y="2433484"/>
                  </a:cubicBezTo>
                  <a:cubicBezTo>
                    <a:pt x="1838632" y="2745658"/>
                    <a:pt x="2293374" y="3084872"/>
                    <a:pt x="2816942" y="3288891"/>
                  </a:cubicBezTo>
                  <a:cubicBezTo>
                    <a:pt x="3340510" y="3492910"/>
                    <a:pt x="4630994" y="3657600"/>
                    <a:pt x="4630994" y="3657600"/>
                  </a:cubicBezTo>
                  <a:lnTo>
                    <a:pt x="4630994" y="3657600"/>
                  </a:lnTo>
                  <a:lnTo>
                    <a:pt x="4645742" y="3672349"/>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4">
              <a:extLst>
                <a:ext uri="{FF2B5EF4-FFF2-40B4-BE49-F238E27FC236}">
                  <a16:creationId xmlns:a16="http://schemas.microsoft.com/office/drawing/2014/main" id="{31F04BFF-3385-AA1C-EAB4-1F2FCA5360EA}"/>
                </a:ext>
              </a:extLst>
            </p:cNvPr>
            <p:cNvSpPr/>
            <p:nvPr/>
          </p:nvSpPr>
          <p:spPr>
            <a:xfrm rot="195349" flipH="1">
              <a:off x="5388490" y="2736788"/>
              <a:ext cx="3648924" cy="453377"/>
            </a:xfrm>
            <a:custGeom>
              <a:avLst/>
              <a:gdLst>
                <a:gd name="connsiteX0" fmla="*/ 0 w 4645742"/>
                <a:gd name="connsiteY0" fmla="*/ 0 h 3672349"/>
                <a:gd name="connsiteX1" fmla="*/ 722671 w 4645742"/>
                <a:gd name="connsiteY1" fmla="*/ 1415846 h 3672349"/>
                <a:gd name="connsiteX2" fmla="*/ 1489587 w 4645742"/>
                <a:gd name="connsiteY2" fmla="*/ 2433484 h 3672349"/>
                <a:gd name="connsiteX3" fmla="*/ 2816942 w 4645742"/>
                <a:gd name="connsiteY3" fmla="*/ 3288891 h 3672349"/>
                <a:gd name="connsiteX4" fmla="*/ 4630994 w 4645742"/>
                <a:gd name="connsiteY4" fmla="*/ 3657600 h 3672349"/>
                <a:gd name="connsiteX5" fmla="*/ 4630994 w 4645742"/>
                <a:gd name="connsiteY5" fmla="*/ 3657600 h 3672349"/>
                <a:gd name="connsiteX6" fmla="*/ 4645742 w 4645742"/>
                <a:gd name="connsiteY6" fmla="*/ 3672349 h 367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5742" h="3672349">
                  <a:moveTo>
                    <a:pt x="0" y="0"/>
                  </a:moveTo>
                  <a:cubicBezTo>
                    <a:pt x="237203" y="505132"/>
                    <a:pt x="474406" y="1010265"/>
                    <a:pt x="722671" y="1415846"/>
                  </a:cubicBezTo>
                  <a:cubicBezTo>
                    <a:pt x="970936" y="1821427"/>
                    <a:pt x="1140542" y="2121310"/>
                    <a:pt x="1489587" y="2433484"/>
                  </a:cubicBezTo>
                  <a:cubicBezTo>
                    <a:pt x="1838632" y="2745658"/>
                    <a:pt x="2293374" y="3084872"/>
                    <a:pt x="2816942" y="3288891"/>
                  </a:cubicBezTo>
                  <a:cubicBezTo>
                    <a:pt x="3340510" y="3492910"/>
                    <a:pt x="4630994" y="3657600"/>
                    <a:pt x="4630994" y="3657600"/>
                  </a:cubicBezTo>
                  <a:lnTo>
                    <a:pt x="4630994" y="3657600"/>
                  </a:lnTo>
                  <a:lnTo>
                    <a:pt x="4645742" y="3672349"/>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ular Callout 6">
            <a:extLst>
              <a:ext uri="{FF2B5EF4-FFF2-40B4-BE49-F238E27FC236}">
                <a16:creationId xmlns:a16="http://schemas.microsoft.com/office/drawing/2014/main" id="{FF005F20-779F-E557-F7F3-483B48072AFB}"/>
              </a:ext>
            </a:extLst>
          </p:cNvPr>
          <p:cNvSpPr/>
          <p:nvPr/>
        </p:nvSpPr>
        <p:spPr>
          <a:xfrm>
            <a:off x="3811792" y="3493582"/>
            <a:ext cx="1710373" cy="670560"/>
          </a:xfrm>
          <a:prstGeom prst="wedgeRoundRectCallout">
            <a:avLst>
              <a:gd name="adj1" fmla="val -37115"/>
              <a:gd name="adj2" fmla="val -197861"/>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Profit frontier</a:t>
            </a:r>
          </a:p>
        </p:txBody>
      </p:sp>
      <p:sp>
        <p:nvSpPr>
          <p:cNvPr id="8" name="Oval 7">
            <a:extLst>
              <a:ext uri="{FF2B5EF4-FFF2-40B4-BE49-F238E27FC236}">
                <a16:creationId xmlns:a16="http://schemas.microsoft.com/office/drawing/2014/main" id="{E727D9CC-A1F8-8604-2134-D206A937AB1A}"/>
              </a:ext>
            </a:extLst>
          </p:cNvPr>
          <p:cNvSpPr/>
          <p:nvPr/>
        </p:nvSpPr>
        <p:spPr>
          <a:xfrm>
            <a:off x="4809020" y="1934684"/>
            <a:ext cx="648642" cy="733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BC5A28-CCFE-06B5-7109-E3C87C4BA641}"/>
              </a:ext>
            </a:extLst>
          </p:cNvPr>
          <p:cNvSpPr/>
          <p:nvPr/>
        </p:nvSpPr>
        <p:spPr>
          <a:xfrm>
            <a:off x="8204502" y="1723104"/>
            <a:ext cx="1696419" cy="13858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7A0813-9C79-3AFC-4D2F-A33534A10790}"/>
              </a:ext>
            </a:extLst>
          </p:cNvPr>
          <p:cNvSpPr txBox="1"/>
          <p:nvPr/>
        </p:nvSpPr>
        <p:spPr>
          <a:xfrm>
            <a:off x="2875236" y="6207427"/>
            <a:ext cx="6441527" cy="369332"/>
          </a:xfrm>
          <a:prstGeom prst="rect">
            <a:avLst/>
          </a:prstGeom>
          <a:noFill/>
        </p:spPr>
        <p:txBody>
          <a:bodyPr wrap="square">
            <a:spAutoFit/>
          </a:bodyPr>
          <a:lstStyle/>
          <a:p>
            <a:pPr algn="ctr"/>
            <a:r>
              <a:rPr lang="en-US" dirty="0"/>
              <a:t>Operating margin vs. total revenue, Airlines, USA, 2019</a:t>
            </a:r>
          </a:p>
        </p:txBody>
      </p:sp>
      <p:sp>
        <p:nvSpPr>
          <p:cNvPr id="11" name="Rounded Rectangular Callout 6">
            <a:extLst>
              <a:ext uri="{FF2B5EF4-FFF2-40B4-BE49-F238E27FC236}">
                <a16:creationId xmlns:a16="http://schemas.microsoft.com/office/drawing/2014/main" id="{2E63E725-2001-8166-F7FF-33FE01E8EF02}"/>
              </a:ext>
            </a:extLst>
          </p:cNvPr>
          <p:cNvSpPr/>
          <p:nvPr/>
        </p:nvSpPr>
        <p:spPr>
          <a:xfrm>
            <a:off x="4835146" y="771283"/>
            <a:ext cx="1710373" cy="670560"/>
          </a:xfrm>
          <a:prstGeom prst="wedgeRoundRectCallout">
            <a:avLst>
              <a:gd name="adj1" fmla="val -29630"/>
              <a:gd name="adj2" fmla="val 121230"/>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On Profit frontier</a:t>
            </a:r>
          </a:p>
        </p:txBody>
      </p:sp>
      <p:sp>
        <p:nvSpPr>
          <p:cNvPr id="12" name="Rounded Rectangular Callout 6">
            <a:extLst>
              <a:ext uri="{FF2B5EF4-FFF2-40B4-BE49-F238E27FC236}">
                <a16:creationId xmlns:a16="http://schemas.microsoft.com/office/drawing/2014/main" id="{07FC7137-C7B1-CE58-059F-7EDC8618D836}"/>
              </a:ext>
            </a:extLst>
          </p:cNvPr>
          <p:cNvSpPr/>
          <p:nvPr/>
        </p:nvSpPr>
        <p:spPr>
          <a:xfrm>
            <a:off x="9045734" y="632954"/>
            <a:ext cx="1710373" cy="670560"/>
          </a:xfrm>
          <a:prstGeom prst="wedgeRoundRectCallout">
            <a:avLst>
              <a:gd name="adj1" fmla="val -24284"/>
              <a:gd name="adj2" fmla="val 173048"/>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On Profit frontier</a:t>
            </a:r>
          </a:p>
        </p:txBody>
      </p:sp>
      <p:sp>
        <p:nvSpPr>
          <p:cNvPr id="13" name="Rounded Rectangular Callout 6">
            <a:extLst>
              <a:ext uri="{FF2B5EF4-FFF2-40B4-BE49-F238E27FC236}">
                <a16:creationId xmlns:a16="http://schemas.microsoft.com/office/drawing/2014/main" id="{75175965-2047-E2CA-E363-5E9253468DCC}"/>
              </a:ext>
            </a:extLst>
          </p:cNvPr>
          <p:cNvSpPr/>
          <p:nvPr/>
        </p:nvSpPr>
        <p:spPr>
          <a:xfrm>
            <a:off x="9316763" y="4287858"/>
            <a:ext cx="1710373" cy="670560"/>
          </a:xfrm>
          <a:prstGeom prst="wedgeRoundRectCallout">
            <a:avLst>
              <a:gd name="adj1" fmla="val -54223"/>
              <a:gd name="adj2" fmla="val -238770"/>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Below Profit frontier</a:t>
            </a:r>
          </a:p>
        </p:txBody>
      </p:sp>
      <p:sp>
        <p:nvSpPr>
          <p:cNvPr id="14" name="TextBox 13">
            <a:extLst>
              <a:ext uri="{FF2B5EF4-FFF2-40B4-BE49-F238E27FC236}">
                <a16:creationId xmlns:a16="http://schemas.microsoft.com/office/drawing/2014/main" id="{4A9F6E09-61B8-AE73-CBE7-46911B854245}"/>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235234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E6D23A13-D762-6485-2F50-722C9B405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5" name="Oval 4">
            <a:extLst>
              <a:ext uri="{FF2B5EF4-FFF2-40B4-BE49-F238E27FC236}">
                <a16:creationId xmlns:a16="http://schemas.microsoft.com/office/drawing/2014/main" id="{A7154559-C3B0-628C-B598-FE86DEC94337}"/>
              </a:ext>
            </a:extLst>
          </p:cNvPr>
          <p:cNvSpPr/>
          <p:nvPr/>
        </p:nvSpPr>
        <p:spPr>
          <a:xfrm>
            <a:off x="7936727" y="4679577"/>
            <a:ext cx="436309" cy="404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6-Point Star 7">
            <a:extLst>
              <a:ext uri="{FF2B5EF4-FFF2-40B4-BE49-F238E27FC236}">
                <a16:creationId xmlns:a16="http://schemas.microsoft.com/office/drawing/2014/main" id="{B2F0748B-533C-B166-C50A-09FDDB34DFA7}"/>
              </a:ext>
            </a:extLst>
          </p:cNvPr>
          <p:cNvSpPr/>
          <p:nvPr/>
        </p:nvSpPr>
        <p:spPr>
          <a:xfrm>
            <a:off x="986119" y="1290921"/>
            <a:ext cx="432366" cy="467232"/>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F64F2B5-9D69-D7DB-345D-B338423BA4B0}"/>
              </a:ext>
            </a:extLst>
          </p:cNvPr>
          <p:cNvSpPr/>
          <p:nvPr/>
        </p:nvSpPr>
        <p:spPr>
          <a:xfrm>
            <a:off x="3471176" y="2086112"/>
            <a:ext cx="1155688" cy="1608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7A16DE1-30B7-A9C9-158F-C0CD65F9C61C}"/>
              </a:ext>
            </a:extLst>
          </p:cNvPr>
          <p:cNvCxnSpPr>
            <a:cxnSpLocks/>
          </p:cNvCxnSpPr>
          <p:nvPr/>
        </p:nvCxnSpPr>
        <p:spPr>
          <a:xfrm flipH="1" flipV="1">
            <a:off x="1685365" y="1758153"/>
            <a:ext cx="6113929" cy="2921424"/>
          </a:xfrm>
          <a:prstGeom prst="straightConnector1">
            <a:avLst/>
          </a:prstGeom>
          <a:ln w="25400" cmpd="dbl">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1860F-4167-7C53-ECF6-B84AB3556D0B}"/>
              </a:ext>
            </a:extLst>
          </p:cNvPr>
          <p:cNvSpPr txBox="1"/>
          <p:nvPr/>
        </p:nvSpPr>
        <p:spPr>
          <a:xfrm>
            <a:off x="2468559" y="6237164"/>
            <a:ext cx="7254882" cy="369332"/>
          </a:xfrm>
          <a:prstGeom prst="rect">
            <a:avLst/>
          </a:prstGeom>
          <a:noFill/>
        </p:spPr>
        <p:txBody>
          <a:bodyPr wrap="square">
            <a:spAutoFit/>
          </a:bodyPr>
          <a:lstStyle/>
          <a:p>
            <a:pPr algn="ctr"/>
            <a:r>
              <a:rPr lang="en-US" dirty="0"/>
              <a:t>Return on Assets vs. liability asset ratio, SP500 Airlines, USA, 2019</a:t>
            </a:r>
          </a:p>
        </p:txBody>
      </p:sp>
      <p:sp>
        <p:nvSpPr>
          <p:cNvPr id="4" name="Rounded Rectangular Callout 6">
            <a:extLst>
              <a:ext uri="{FF2B5EF4-FFF2-40B4-BE49-F238E27FC236}">
                <a16:creationId xmlns:a16="http://schemas.microsoft.com/office/drawing/2014/main" id="{1D4BDFE9-0145-07C1-B110-B578FB3C77A5}"/>
              </a:ext>
            </a:extLst>
          </p:cNvPr>
          <p:cNvSpPr/>
          <p:nvPr/>
        </p:nvSpPr>
        <p:spPr>
          <a:xfrm>
            <a:off x="9316763" y="4287858"/>
            <a:ext cx="1985221" cy="1052238"/>
          </a:xfrm>
          <a:prstGeom prst="wedgeRoundRectCallout">
            <a:avLst>
              <a:gd name="adj1" fmla="val -93900"/>
              <a:gd name="adj2" fmla="val 2863"/>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AAL’s liability &gt; Assets,</a:t>
            </a:r>
          </a:p>
          <a:p>
            <a:pPr algn="ctr"/>
            <a:r>
              <a:rPr lang="en-US" dirty="0">
                <a:solidFill>
                  <a:srgbClr val="FF0000"/>
                </a:solidFill>
              </a:rPr>
              <a:t>Lowest ROA</a:t>
            </a:r>
          </a:p>
        </p:txBody>
      </p:sp>
      <p:sp>
        <p:nvSpPr>
          <p:cNvPr id="9" name="Rounded Rectangular Callout 6">
            <a:extLst>
              <a:ext uri="{FF2B5EF4-FFF2-40B4-BE49-F238E27FC236}">
                <a16:creationId xmlns:a16="http://schemas.microsoft.com/office/drawing/2014/main" id="{A2F69A94-DEDB-3645-68AF-CEE2E707E82C}"/>
              </a:ext>
            </a:extLst>
          </p:cNvPr>
          <p:cNvSpPr/>
          <p:nvPr/>
        </p:nvSpPr>
        <p:spPr>
          <a:xfrm>
            <a:off x="2957261" y="231204"/>
            <a:ext cx="2602291" cy="1052238"/>
          </a:xfrm>
          <a:prstGeom prst="wedgeRoundRectCallout">
            <a:avLst>
              <a:gd name="adj1" fmla="val -106731"/>
              <a:gd name="adj2" fmla="val 7238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LUV: least liability / Asset ratio,</a:t>
            </a:r>
          </a:p>
          <a:p>
            <a:pPr algn="ctr"/>
            <a:r>
              <a:rPr lang="en-US" dirty="0">
                <a:solidFill>
                  <a:srgbClr val="FF0000"/>
                </a:solidFill>
              </a:rPr>
              <a:t>highest ROA</a:t>
            </a:r>
          </a:p>
        </p:txBody>
      </p:sp>
      <p:sp>
        <p:nvSpPr>
          <p:cNvPr id="10" name="Rounded Rectangular Callout 6">
            <a:extLst>
              <a:ext uri="{FF2B5EF4-FFF2-40B4-BE49-F238E27FC236}">
                <a16:creationId xmlns:a16="http://schemas.microsoft.com/office/drawing/2014/main" id="{E0E4B18D-5FED-CA30-015F-E11AFAFB3B11}"/>
              </a:ext>
            </a:extLst>
          </p:cNvPr>
          <p:cNvSpPr/>
          <p:nvPr/>
        </p:nvSpPr>
        <p:spPr>
          <a:xfrm>
            <a:off x="6108642" y="1290921"/>
            <a:ext cx="2815902" cy="1052238"/>
          </a:xfrm>
          <a:prstGeom prst="wedgeRoundRectCallout">
            <a:avLst>
              <a:gd name="adj1" fmla="val -99587"/>
              <a:gd name="adj2" fmla="val 7064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DAL ~ UAL on liability / Asset ratio,</a:t>
            </a:r>
          </a:p>
          <a:p>
            <a:pPr algn="ctr"/>
            <a:r>
              <a:rPr lang="en-US" dirty="0">
                <a:solidFill>
                  <a:srgbClr val="FF0000"/>
                </a:solidFill>
              </a:rPr>
              <a:t>DAL higher ROA</a:t>
            </a:r>
          </a:p>
        </p:txBody>
      </p:sp>
      <p:sp>
        <p:nvSpPr>
          <p:cNvPr id="11" name="TextBox 10">
            <a:extLst>
              <a:ext uri="{FF2B5EF4-FFF2-40B4-BE49-F238E27FC236}">
                <a16:creationId xmlns:a16="http://schemas.microsoft.com/office/drawing/2014/main" id="{DDA15A54-8A25-BF6B-0163-213604F1F849}"/>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10045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6903E1-F90C-F2A7-3C47-C3E5A1F99854}"/>
              </a:ext>
            </a:extLst>
          </p:cNvPr>
          <p:cNvSpPr>
            <a:spLocks noGrp="1"/>
          </p:cNvSpPr>
          <p:nvPr>
            <p:ph type="title"/>
          </p:nvPr>
        </p:nvSpPr>
        <p:spPr>
          <a:xfrm>
            <a:off x="963084" y="4406901"/>
            <a:ext cx="9167034" cy="1362075"/>
          </a:xfrm>
        </p:spPr>
        <p:txBody>
          <a:bodyPr/>
          <a:lstStyle/>
          <a:p>
            <a:r>
              <a:rPr lang="en-US" dirty="0"/>
              <a:t>II Competition Positioning: ranking &amp; KPI examination</a:t>
            </a:r>
          </a:p>
        </p:txBody>
      </p:sp>
      <p:sp>
        <p:nvSpPr>
          <p:cNvPr id="9" name="Text Placeholder 8">
            <a:extLst>
              <a:ext uri="{FF2B5EF4-FFF2-40B4-BE49-F238E27FC236}">
                <a16:creationId xmlns:a16="http://schemas.microsoft.com/office/drawing/2014/main" id="{B6D2A921-0746-02DC-D104-ADB0EB4CA504}"/>
              </a:ext>
            </a:extLst>
          </p:cNvPr>
          <p:cNvSpPr>
            <a:spLocks noGrp="1"/>
          </p:cNvSpPr>
          <p:nvPr>
            <p:ph type="body" idx="1"/>
          </p:nvPr>
        </p:nvSpPr>
        <p:spPr>
          <a:xfrm>
            <a:off x="963084" y="2906715"/>
            <a:ext cx="7897137" cy="1500187"/>
          </a:xfrm>
        </p:spPr>
        <p:txBody>
          <a:bodyPr/>
          <a:lstStyle/>
          <a:p>
            <a:pPr>
              <a:spcBef>
                <a:spcPts val="1200"/>
              </a:spcBef>
            </a:pPr>
            <a:r>
              <a:rPr lang="en-US" dirty="0"/>
              <a:t>Where is the company ranked relative to its competitors?</a:t>
            </a:r>
          </a:p>
          <a:p>
            <a:pPr>
              <a:spcBef>
                <a:spcPts val="1200"/>
              </a:spcBef>
            </a:pPr>
            <a:r>
              <a:rPr lang="en-US" dirty="0"/>
              <a:t>Do I have any abnormalities or potential issues undetected?</a:t>
            </a:r>
          </a:p>
          <a:p>
            <a:pPr>
              <a:spcBef>
                <a:spcPts val="1200"/>
              </a:spcBef>
            </a:pPr>
            <a:endParaRPr lang="en-US" dirty="0"/>
          </a:p>
        </p:txBody>
      </p:sp>
      <p:sp>
        <p:nvSpPr>
          <p:cNvPr id="5" name="Slide Number Placeholder 4">
            <a:extLst>
              <a:ext uri="{FF2B5EF4-FFF2-40B4-BE49-F238E27FC236}">
                <a16:creationId xmlns:a16="http://schemas.microsoft.com/office/drawing/2014/main" id="{7B48DDEE-48DD-38FE-6D07-8CA288AB069E}"/>
              </a:ext>
            </a:extLst>
          </p:cNvPr>
          <p:cNvSpPr>
            <a:spLocks noGrp="1"/>
          </p:cNvSpPr>
          <p:nvPr>
            <p:ph type="sldNum" sz="quarter" idx="10"/>
          </p:nvPr>
        </p:nvSpPr>
        <p:spPr/>
        <p:txBody>
          <a:bodyPr/>
          <a:lstStyle/>
          <a:p>
            <a:fld id="{4DB89086-BEA4-4AC3-90AE-64C67C1447D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1737228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DDD2DB-DA74-0ADC-788E-14D4C7360844}"/>
              </a:ext>
            </a:extLst>
          </p:cNvPr>
          <p:cNvSpPr>
            <a:spLocks noGrp="1"/>
          </p:cNvSpPr>
          <p:nvPr>
            <p:ph type="title"/>
          </p:nvPr>
        </p:nvSpPr>
        <p:spPr/>
        <p:txBody>
          <a:bodyPr/>
          <a:lstStyle/>
          <a:p>
            <a:r>
              <a:rPr lang="en-US" dirty="0"/>
              <a:t>Multiple Rankings, US Airlines, 2019</a:t>
            </a:r>
          </a:p>
        </p:txBody>
      </p:sp>
      <p:pic>
        <p:nvPicPr>
          <p:cNvPr id="11" name="Content Placeholder 10" descr="Chart, bar chart&#10;&#10;Description automatically generated">
            <a:extLst>
              <a:ext uri="{FF2B5EF4-FFF2-40B4-BE49-F238E27FC236}">
                <a16:creationId xmlns:a16="http://schemas.microsoft.com/office/drawing/2014/main" id="{9A4D177C-81D8-9974-7C20-463F0863A62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311" y="1972235"/>
            <a:ext cx="6746674" cy="3926961"/>
          </a:xfrm>
          <a:prstGeom prst="rect">
            <a:avLst/>
          </a:prstGeom>
        </p:spPr>
      </p:pic>
      <p:pic>
        <p:nvPicPr>
          <p:cNvPr id="10" name="Content Placeholder 9" descr="Chart, bar chart&#10;&#10;Description automatically generated">
            <a:extLst>
              <a:ext uri="{FF2B5EF4-FFF2-40B4-BE49-F238E27FC236}">
                <a16:creationId xmlns:a16="http://schemas.microsoft.com/office/drawing/2014/main" id="{49BB3C1E-678E-4744-4438-C447C2A3A3A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17920" y="1972236"/>
            <a:ext cx="6746674" cy="3918974"/>
          </a:xfrm>
          <a:prstGeom prst="rect">
            <a:avLst/>
          </a:prstGeom>
        </p:spPr>
      </p:pic>
      <p:sp>
        <p:nvSpPr>
          <p:cNvPr id="12" name="Arrow: Right 11">
            <a:extLst>
              <a:ext uri="{FF2B5EF4-FFF2-40B4-BE49-F238E27FC236}">
                <a16:creationId xmlns:a16="http://schemas.microsoft.com/office/drawing/2014/main" id="{1B5FF243-DC17-4B43-3885-8A0977BADD50}"/>
              </a:ext>
            </a:extLst>
          </p:cNvPr>
          <p:cNvSpPr/>
          <p:nvPr/>
        </p:nvSpPr>
        <p:spPr>
          <a:xfrm>
            <a:off x="107573" y="2510118"/>
            <a:ext cx="358588" cy="26894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CB1297EE-8A29-E65A-AAB4-D5CFED2B1982}"/>
              </a:ext>
            </a:extLst>
          </p:cNvPr>
          <p:cNvSpPr/>
          <p:nvPr/>
        </p:nvSpPr>
        <p:spPr>
          <a:xfrm flipH="1">
            <a:off x="11107263" y="4724399"/>
            <a:ext cx="358588" cy="26894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483ABE3-3EB2-0BAF-101F-F4A80582CB26}"/>
              </a:ext>
            </a:extLst>
          </p:cNvPr>
          <p:cNvSpPr txBox="1"/>
          <p:nvPr/>
        </p:nvSpPr>
        <p:spPr>
          <a:xfrm>
            <a:off x="2181387" y="6070094"/>
            <a:ext cx="7829225" cy="461665"/>
          </a:xfrm>
          <a:prstGeom prst="rect">
            <a:avLst/>
          </a:prstGeom>
          <a:noFill/>
        </p:spPr>
        <p:txBody>
          <a:bodyPr wrap="square" rtlCol="0">
            <a:spAutoFit/>
          </a:bodyPr>
          <a:lstStyle/>
          <a:p>
            <a:pPr algn="ctr"/>
            <a:r>
              <a:rPr lang="en-US" sz="2400" dirty="0">
                <a:latin typeface="Calibri" panose="020F0502020204030204" pitchFamily="34" charset="0"/>
              </a:rPr>
              <a:t>AAL: One of the largest but least profitable airlines in the US.</a:t>
            </a:r>
          </a:p>
        </p:txBody>
      </p:sp>
      <p:sp>
        <p:nvSpPr>
          <p:cNvPr id="2" name="TextBox 1">
            <a:extLst>
              <a:ext uri="{FF2B5EF4-FFF2-40B4-BE49-F238E27FC236}">
                <a16:creationId xmlns:a16="http://schemas.microsoft.com/office/drawing/2014/main" id="{F3ECADCF-2391-B2BE-7650-08742CFAEA0F}"/>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5"/>
              </a:rPr>
              <a:t>https://www.scdata.ai/project/30322</a:t>
            </a:r>
            <a:r>
              <a:rPr lang="en-US" sz="1600" dirty="0"/>
              <a:t>  </a:t>
            </a:r>
          </a:p>
        </p:txBody>
      </p:sp>
    </p:spTree>
    <p:extLst>
      <p:ext uri="{BB962C8B-B14F-4D97-AF65-F5344CB8AC3E}">
        <p14:creationId xmlns:p14="http://schemas.microsoft.com/office/powerpoint/2010/main" val="39181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88C7-CA96-4D84-8458-C3907EA70FFC}"/>
              </a:ext>
            </a:extLst>
          </p:cNvPr>
          <p:cNvSpPr>
            <a:spLocks noGrp="1"/>
          </p:cNvSpPr>
          <p:nvPr>
            <p:ph type="title"/>
          </p:nvPr>
        </p:nvSpPr>
        <p:spPr/>
        <p:txBody>
          <a:bodyPr/>
          <a:lstStyle/>
          <a:p>
            <a:r>
              <a:rPr lang="en-US" dirty="0"/>
              <a:t>KPI Examination of An Enterprise</a:t>
            </a:r>
          </a:p>
        </p:txBody>
      </p:sp>
      <p:sp>
        <p:nvSpPr>
          <p:cNvPr id="4" name="Rectangle 3">
            <a:extLst>
              <a:ext uri="{FF2B5EF4-FFF2-40B4-BE49-F238E27FC236}">
                <a16:creationId xmlns:a16="http://schemas.microsoft.com/office/drawing/2014/main" id="{1D73771C-2558-4B0E-9F91-BE83EB315A90}"/>
              </a:ext>
            </a:extLst>
          </p:cNvPr>
          <p:cNvSpPr/>
          <p:nvPr/>
        </p:nvSpPr>
        <p:spPr>
          <a:xfrm>
            <a:off x="6944335" y="2259224"/>
            <a:ext cx="4001042" cy="3261090"/>
          </a:xfrm>
          <a:prstGeom prst="rect">
            <a:avLst/>
          </a:prstGeom>
          <a:solidFill>
            <a:srgbClr val="BB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5" name="Content Placeholder 6">
            <a:extLst>
              <a:ext uri="{FF2B5EF4-FFF2-40B4-BE49-F238E27FC236}">
                <a16:creationId xmlns:a16="http://schemas.microsoft.com/office/drawing/2014/main" id="{B8A00160-C873-49C1-87AA-5DE8EE24672D}"/>
              </a:ext>
            </a:extLst>
          </p:cNvPr>
          <p:cNvPicPr>
            <a:picLocks noGrp="1" noChangeAspect="1"/>
          </p:cNvPicPr>
          <p:nvPr>
            <p:ph sz="half" idx="1"/>
          </p:nvPr>
        </p:nvPicPr>
        <p:blipFill>
          <a:blip r:embed="rId3"/>
          <a:stretch>
            <a:fillRect/>
          </a:stretch>
        </p:blipFill>
        <p:spPr>
          <a:xfrm>
            <a:off x="1246623" y="2259224"/>
            <a:ext cx="4110754" cy="3261090"/>
          </a:xfrm>
        </p:spPr>
      </p:pic>
      <p:pic>
        <p:nvPicPr>
          <p:cNvPr id="6" name="Picture 5">
            <a:extLst>
              <a:ext uri="{FF2B5EF4-FFF2-40B4-BE49-F238E27FC236}">
                <a16:creationId xmlns:a16="http://schemas.microsoft.com/office/drawing/2014/main" id="{9BFC98DB-4203-4458-8991-E3FF30EE5362}"/>
              </a:ext>
            </a:extLst>
          </p:cNvPr>
          <p:cNvPicPr>
            <a:picLocks noChangeAspect="1"/>
          </p:cNvPicPr>
          <p:nvPr/>
        </p:nvPicPr>
        <p:blipFill>
          <a:blip r:embed="rId4"/>
          <a:stretch>
            <a:fillRect/>
          </a:stretch>
        </p:blipFill>
        <p:spPr>
          <a:xfrm>
            <a:off x="6944335" y="2793128"/>
            <a:ext cx="1278542" cy="1764064"/>
          </a:xfrm>
          <a:prstGeom prst="rect">
            <a:avLst/>
          </a:prstGeom>
        </p:spPr>
      </p:pic>
      <p:sp>
        <p:nvSpPr>
          <p:cNvPr id="7" name="TextBox 6">
            <a:extLst>
              <a:ext uri="{FF2B5EF4-FFF2-40B4-BE49-F238E27FC236}">
                <a16:creationId xmlns:a16="http://schemas.microsoft.com/office/drawing/2014/main" id="{AAE57D6F-E2B8-478F-B7ED-B939A98E9EDB}"/>
              </a:ext>
            </a:extLst>
          </p:cNvPr>
          <p:cNvSpPr txBox="1"/>
          <p:nvPr/>
        </p:nvSpPr>
        <p:spPr>
          <a:xfrm>
            <a:off x="8325134" y="2552632"/>
            <a:ext cx="2620243" cy="2446824"/>
          </a:xfrm>
          <a:prstGeom prst="rect">
            <a:avLst/>
          </a:prstGeom>
          <a:noFill/>
        </p:spPr>
        <p:txBody>
          <a:bodyPr wrap="square" rtlCol="0">
            <a:spAutoFit/>
          </a:bodyPr>
          <a:lstStyle/>
          <a:p>
            <a:pPr marL="0" marR="0" lvl="0" indent="0" algn="ctr" defTabSz="914400" rtl="0" eaLnBrk="1" fontAlgn="base" latinLnBrk="0" hangingPunct="1">
              <a:lnSpc>
                <a:spcPct val="14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KPI examination</a:t>
            </a:r>
          </a:p>
          <a:p>
            <a:pPr marL="742950" marR="0" lvl="1" indent="-285750" algn="l" defTabSz="914400" rtl="0" eaLnBrk="1" fontAlgn="base" latinLnBrk="0" hangingPunct="1">
              <a:lnSpc>
                <a:spcPct val="14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Profitability</a:t>
            </a:r>
          </a:p>
          <a:p>
            <a:pPr marL="742950" marR="0" lvl="1" indent="-285750" algn="l" defTabSz="914400" rtl="0" eaLnBrk="1" fontAlgn="base" latinLnBrk="0" hangingPunct="1">
              <a:lnSpc>
                <a:spcPct val="14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Growth</a:t>
            </a:r>
          </a:p>
          <a:p>
            <a:pPr marL="742950" marR="0" lvl="1" indent="-285750" algn="l" defTabSz="914400" rtl="0" eaLnBrk="1" fontAlgn="base" latinLnBrk="0" hangingPunct="1">
              <a:lnSpc>
                <a:spcPct val="14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Financial Health</a:t>
            </a:r>
          </a:p>
          <a:p>
            <a:pPr marL="742950" marR="0" lvl="1" indent="-285750" algn="l" defTabSz="914400" rtl="0" eaLnBrk="1" fontAlgn="base" latinLnBrk="0" hangingPunct="1">
              <a:lnSpc>
                <a:spcPct val="14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Efficiency</a:t>
            </a:r>
          </a:p>
          <a:p>
            <a:pPr marL="0" marR="0" lvl="0" indent="0" algn="ctr" defTabSz="914400" rtl="0" eaLnBrk="1" fontAlgn="base" latinLnBrk="0" hangingPunct="1">
              <a:lnSpc>
                <a:spcPct val="14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A87298B2-F5A0-4B2B-A098-4A869FCBA908}"/>
              </a:ext>
            </a:extLst>
          </p:cNvPr>
          <p:cNvSpPr txBox="1"/>
          <p:nvPr/>
        </p:nvSpPr>
        <p:spPr>
          <a:xfrm>
            <a:off x="1459563" y="5556919"/>
            <a:ext cx="368487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rPr>
              <a:t>Physical examination of a person</a:t>
            </a:r>
          </a:p>
        </p:txBody>
      </p:sp>
      <p:sp>
        <p:nvSpPr>
          <p:cNvPr id="9" name="TextBox 8">
            <a:extLst>
              <a:ext uri="{FF2B5EF4-FFF2-40B4-BE49-F238E27FC236}">
                <a16:creationId xmlns:a16="http://schemas.microsoft.com/office/drawing/2014/main" id="{C816C5DF-0CA8-4C0F-83BB-09505A73C103}"/>
              </a:ext>
            </a:extLst>
          </p:cNvPr>
          <p:cNvSpPr txBox="1"/>
          <p:nvPr/>
        </p:nvSpPr>
        <p:spPr>
          <a:xfrm>
            <a:off x="7102419" y="5556919"/>
            <a:ext cx="368487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rPr>
              <a:t>KPI examination of an enterprise</a:t>
            </a:r>
          </a:p>
        </p:txBody>
      </p:sp>
      <p:pic>
        <p:nvPicPr>
          <p:cNvPr id="10" name="Picture 9">
            <a:extLst>
              <a:ext uri="{FF2B5EF4-FFF2-40B4-BE49-F238E27FC236}">
                <a16:creationId xmlns:a16="http://schemas.microsoft.com/office/drawing/2014/main" id="{66057F9D-0E70-4F35-800E-4DE875BE58F7}"/>
              </a:ext>
            </a:extLst>
          </p:cNvPr>
          <p:cNvPicPr>
            <a:picLocks noChangeAspect="1"/>
          </p:cNvPicPr>
          <p:nvPr/>
        </p:nvPicPr>
        <p:blipFill>
          <a:blip r:embed="rId5"/>
          <a:stretch>
            <a:fillRect/>
          </a:stretch>
        </p:blipFill>
        <p:spPr>
          <a:xfrm>
            <a:off x="8775206" y="4750159"/>
            <a:ext cx="1720097" cy="571803"/>
          </a:xfrm>
          <a:prstGeom prst="rect">
            <a:avLst/>
          </a:prstGeom>
        </p:spPr>
      </p:pic>
    </p:spTree>
    <p:extLst>
      <p:ext uri="{BB962C8B-B14F-4D97-AF65-F5344CB8AC3E}">
        <p14:creationId xmlns:p14="http://schemas.microsoft.com/office/powerpoint/2010/main" val="962736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D934-42EE-436E-8973-A3A40DDA84D0}"/>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011FF0B9-1DF8-45FA-8D6E-E0FF041D070C}"/>
              </a:ext>
            </a:extLst>
          </p:cNvPr>
          <p:cNvSpPr>
            <a:spLocks noGrp="1"/>
          </p:cNvSpPr>
          <p:nvPr>
            <p:ph sz="half" idx="1"/>
          </p:nvPr>
        </p:nvSpPr>
        <p:spPr/>
        <p:txBody>
          <a:bodyPr/>
          <a:lstStyle/>
          <a:p>
            <a:pPr marL="0" indent="0" algn="ctr">
              <a:buNone/>
            </a:pPr>
            <a:r>
              <a:rPr lang="en-US" dirty="0">
                <a:latin typeface="Calibri" panose="020F0502020204030204" pitchFamily="34" charset="0"/>
              </a:rPr>
              <a:t>Detect abnormalities.</a:t>
            </a:r>
          </a:p>
          <a:p>
            <a:endParaRPr lang="en-US" dirty="0">
              <a:latin typeface="Calibri" panose="020F0502020204030204" pitchFamily="34" charset="0"/>
            </a:endParaRPr>
          </a:p>
          <a:p>
            <a:endParaRPr lang="en-US" dirty="0">
              <a:latin typeface="Calibri" panose="020F0502020204030204" pitchFamily="34" charset="0"/>
            </a:endParaRPr>
          </a:p>
        </p:txBody>
      </p:sp>
      <p:sp>
        <p:nvSpPr>
          <p:cNvPr id="4" name="Content Placeholder 3">
            <a:extLst>
              <a:ext uri="{FF2B5EF4-FFF2-40B4-BE49-F238E27FC236}">
                <a16:creationId xmlns:a16="http://schemas.microsoft.com/office/drawing/2014/main" id="{2462D75E-9372-4477-8ADC-9A83A1EE8558}"/>
              </a:ext>
            </a:extLst>
          </p:cNvPr>
          <p:cNvSpPr>
            <a:spLocks noGrp="1"/>
          </p:cNvSpPr>
          <p:nvPr>
            <p:ph sz="half" idx="2"/>
          </p:nvPr>
        </p:nvSpPr>
        <p:spPr/>
        <p:txBody>
          <a:bodyPr/>
          <a:lstStyle/>
          <a:p>
            <a:pPr marL="0" indent="0" algn="ctr">
              <a:buNone/>
            </a:pPr>
            <a:r>
              <a:rPr lang="en-US" dirty="0">
                <a:latin typeface="Calibri" panose="020F0502020204030204" pitchFamily="34" charset="0"/>
              </a:rPr>
              <a:t>Signal alarms for potential issues.</a:t>
            </a:r>
          </a:p>
          <a:p>
            <a:endParaRPr lang="en-US" dirty="0">
              <a:latin typeface="Calibri" panose="020F0502020204030204" pitchFamily="34" charset="0"/>
            </a:endParaRPr>
          </a:p>
        </p:txBody>
      </p:sp>
      <p:pic>
        <p:nvPicPr>
          <p:cNvPr id="5" name="Picture 4">
            <a:extLst>
              <a:ext uri="{FF2B5EF4-FFF2-40B4-BE49-F238E27FC236}">
                <a16:creationId xmlns:a16="http://schemas.microsoft.com/office/drawing/2014/main" id="{B1459268-BC9F-45C1-BA50-7769953DE901}"/>
              </a:ext>
            </a:extLst>
          </p:cNvPr>
          <p:cNvPicPr>
            <a:picLocks noChangeAspect="1"/>
          </p:cNvPicPr>
          <p:nvPr/>
        </p:nvPicPr>
        <p:blipFill>
          <a:blip r:embed="rId3"/>
          <a:stretch>
            <a:fillRect/>
          </a:stretch>
        </p:blipFill>
        <p:spPr>
          <a:xfrm>
            <a:off x="7069203" y="2945920"/>
            <a:ext cx="3851839" cy="2545367"/>
          </a:xfrm>
          <a:prstGeom prst="rect">
            <a:avLst/>
          </a:prstGeom>
        </p:spPr>
      </p:pic>
      <p:pic>
        <p:nvPicPr>
          <p:cNvPr id="6" name="Picture 5">
            <a:extLst>
              <a:ext uri="{FF2B5EF4-FFF2-40B4-BE49-F238E27FC236}">
                <a16:creationId xmlns:a16="http://schemas.microsoft.com/office/drawing/2014/main" id="{25021195-6F7C-4EE4-9037-47798B3CA4AE}"/>
              </a:ext>
            </a:extLst>
          </p:cNvPr>
          <p:cNvPicPr>
            <a:picLocks noChangeAspect="1"/>
          </p:cNvPicPr>
          <p:nvPr/>
        </p:nvPicPr>
        <p:blipFill>
          <a:blip r:embed="rId4"/>
          <a:stretch>
            <a:fillRect/>
          </a:stretch>
        </p:blipFill>
        <p:spPr>
          <a:xfrm>
            <a:off x="665491" y="2945920"/>
            <a:ext cx="5090733" cy="2545367"/>
          </a:xfrm>
          <a:prstGeom prst="rect">
            <a:avLst/>
          </a:prstGeom>
        </p:spPr>
      </p:pic>
    </p:spTree>
    <p:extLst>
      <p:ext uri="{BB962C8B-B14F-4D97-AF65-F5344CB8AC3E}">
        <p14:creationId xmlns:p14="http://schemas.microsoft.com/office/powerpoint/2010/main" val="2816377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49A61118-9BE1-9769-3550-A31A925B99C8}"/>
              </a:ext>
            </a:extLst>
          </p:cNvPr>
          <p:cNvPicPr>
            <a:picLocks noChangeAspect="1"/>
          </p:cNvPicPr>
          <p:nvPr/>
        </p:nvPicPr>
        <p:blipFill>
          <a:blip r:embed="rId3"/>
          <a:stretch>
            <a:fillRect/>
          </a:stretch>
        </p:blipFill>
        <p:spPr>
          <a:xfrm>
            <a:off x="712985" y="0"/>
            <a:ext cx="10766030" cy="6316804"/>
          </a:xfrm>
          <a:prstGeom prst="rect">
            <a:avLst/>
          </a:prstGeom>
          <a:noFill/>
        </p:spPr>
      </p:pic>
      <p:sp>
        <p:nvSpPr>
          <p:cNvPr id="3" name="Rectangle 2">
            <a:extLst>
              <a:ext uri="{FF2B5EF4-FFF2-40B4-BE49-F238E27FC236}">
                <a16:creationId xmlns:a16="http://schemas.microsoft.com/office/drawing/2014/main" id="{B16AB3E7-CC8E-AF1E-E7C9-264750DB2D46}"/>
              </a:ext>
            </a:extLst>
          </p:cNvPr>
          <p:cNvSpPr/>
          <p:nvPr/>
        </p:nvSpPr>
        <p:spPr>
          <a:xfrm>
            <a:off x="3801033" y="1093692"/>
            <a:ext cx="878541" cy="11474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23C16AB-48E6-FE16-0227-0EF14E0DC8E5}"/>
              </a:ext>
            </a:extLst>
          </p:cNvPr>
          <p:cNvSpPr/>
          <p:nvPr/>
        </p:nvSpPr>
        <p:spPr>
          <a:xfrm>
            <a:off x="3801032" y="3048002"/>
            <a:ext cx="878541" cy="3406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1047635-5A87-1188-9712-3158CF3CAD40}"/>
              </a:ext>
            </a:extLst>
          </p:cNvPr>
          <p:cNvSpPr/>
          <p:nvPr/>
        </p:nvSpPr>
        <p:spPr>
          <a:xfrm>
            <a:off x="3801031" y="4043088"/>
            <a:ext cx="878541" cy="6275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EAD4FB6-A3DC-A3B8-76A4-2AB34FE3E3A6}"/>
              </a:ext>
            </a:extLst>
          </p:cNvPr>
          <p:cNvSpPr/>
          <p:nvPr/>
        </p:nvSpPr>
        <p:spPr>
          <a:xfrm>
            <a:off x="3809999" y="5369849"/>
            <a:ext cx="878541" cy="6275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DBC1D4E-87C7-0F56-B898-A82D41E85D93}"/>
              </a:ext>
            </a:extLst>
          </p:cNvPr>
          <p:cNvSpPr txBox="1"/>
          <p:nvPr/>
        </p:nvSpPr>
        <p:spPr>
          <a:xfrm>
            <a:off x="4805081" y="1416422"/>
            <a:ext cx="681317" cy="369332"/>
          </a:xfrm>
          <a:prstGeom prst="rect">
            <a:avLst/>
          </a:prstGeom>
          <a:noFill/>
        </p:spPr>
        <p:txBody>
          <a:bodyPr wrap="square" rtlCol="0">
            <a:spAutoFit/>
          </a:bodyPr>
          <a:lstStyle/>
          <a:p>
            <a:r>
              <a:rPr lang="en-US" dirty="0">
                <a:solidFill>
                  <a:srgbClr val="FF0000"/>
                </a:solidFill>
              </a:rPr>
              <a:t>Low</a:t>
            </a:r>
          </a:p>
        </p:txBody>
      </p:sp>
      <p:sp>
        <p:nvSpPr>
          <p:cNvPr id="8" name="TextBox 7">
            <a:extLst>
              <a:ext uri="{FF2B5EF4-FFF2-40B4-BE49-F238E27FC236}">
                <a16:creationId xmlns:a16="http://schemas.microsoft.com/office/drawing/2014/main" id="{5041E460-8651-C9E0-F918-581F583D4D65}"/>
              </a:ext>
            </a:extLst>
          </p:cNvPr>
          <p:cNvSpPr txBox="1"/>
          <p:nvPr/>
        </p:nvSpPr>
        <p:spPr>
          <a:xfrm>
            <a:off x="4814047" y="3074888"/>
            <a:ext cx="681317" cy="369332"/>
          </a:xfrm>
          <a:prstGeom prst="rect">
            <a:avLst/>
          </a:prstGeom>
          <a:noFill/>
        </p:spPr>
        <p:txBody>
          <a:bodyPr wrap="square" rtlCol="0">
            <a:spAutoFit/>
          </a:bodyPr>
          <a:lstStyle/>
          <a:p>
            <a:r>
              <a:rPr lang="en-US" dirty="0">
                <a:solidFill>
                  <a:srgbClr val="FF0000"/>
                </a:solidFill>
              </a:rPr>
              <a:t>High</a:t>
            </a:r>
          </a:p>
        </p:txBody>
      </p:sp>
      <p:sp>
        <p:nvSpPr>
          <p:cNvPr id="9" name="TextBox 8">
            <a:extLst>
              <a:ext uri="{FF2B5EF4-FFF2-40B4-BE49-F238E27FC236}">
                <a16:creationId xmlns:a16="http://schemas.microsoft.com/office/drawing/2014/main" id="{B265C3B3-255C-67BB-28EA-9810264EA97A}"/>
              </a:ext>
            </a:extLst>
          </p:cNvPr>
          <p:cNvSpPr txBox="1"/>
          <p:nvPr/>
        </p:nvSpPr>
        <p:spPr>
          <a:xfrm>
            <a:off x="4814049" y="4240305"/>
            <a:ext cx="681317" cy="369332"/>
          </a:xfrm>
          <a:prstGeom prst="rect">
            <a:avLst/>
          </a:prstGeom>
          <a:noFill/>
        </p:spPr>
        <p:txBody>
          <a:bodyPr wrap="square" rtlCol="0">
            <a:spAutoFit/>
          </a:bodyPr>
          <a:lstStyle/>
          <a:p>
            <a:r>
              <a:rPr lang="en-US" dirty="0">
                <a:solidFill>
                  <a:srgbClr val="FF0000"/>
                </a:solidFill>
              </a:rPr>
              <a:t>Low</a:t>
            </a:r>
          </a:p>
        </p:txBody>
      </p:sp>
      <p:sp>
        <p:nvSpPr>
          <p:cNvPr id="10" name="TextBox 9">
            <a:extLst>
              <a:ext uri="{FF2B5EF4-FFF2-40B4-BE49-F238E27FC236}">
                <a16:creationId xmlns:a16="http://schemas.microsoft.com/office/drawing/2014/main" id="{FB1CE456-8F0C-2E48-B818-15EA72C3D561}"/>
              </a:ext>
            </a:extLst>
          </p:cNvPr>
          <p:cNvSpPr txBox="1"/>
          <p:nvPr/>
        </p:nvSpPr>
        <p:spPr>
          <a:xfrm>
            <a:off x="4814049" y="5549139"/>
            <a:ext cx="878541" cy="369332"/>
          </a:xfrm>
          <a:prstGeom prst="rect">
            <a:avLst/>
          </a:prstGeom>
          <a:noFill/>
        </p:spPr>
        <p:txBody>
          <a:bodyPr wrap="square" rtlCol="0">
            <a:spAutoFit/>
          </a:bodyPr>
          <a:lstStyle/>
          <a:p>
            <a:r>
              <a:rPr lang="en-US" dirty="0">
                <a:solidFill>
                  <a:srgbClr val="FF0000"/>
                </a:solidFill>
              </a:rPr>
              <a:t>Mixed</a:t>
            </a:r>
          </a:p>
        </p:txBody>
      </p:sp>
      <p:sp>
        <p:nvSpPr>
          <p:cNvPr id="12" name="TextBox 11">
            <a:extLst>
              <a:ext uri="{FF2B5EF4-FFF2-40B4-BE49-F238E27FC236}">
                <a16:creationId xmlns:a16="http://schemas.microsoft.com/office/drawing/2014/main" id="{C98AC95F-C3C1-8E6B-77EE-F32BF6568C48}"/>
              </a:ext>
            </a:extLst>
          </p:cNvPr>
          <p:cNvSpPr txBox="1"/>
          <p:nvPr/>
        </p:nvSpPr>
        <p:spPr>
          <a:xfrm>
            <a:off x="3048000" y="6290945"/>
            <a:ext cx="6096000" cy="400110"/>
          </a:xfrm>
          <a:prstGeom prst="rect">
            <a:avLst/>
          </a:prstGeom>
          <a:noFill/>
        </p:spPr>
        <p:txBody>
          <a:bodyPr wrap="square">
            <a:spAutoFit/>
          </a:bodyPr>
          <a:lstStyle/>
          <a:p>
            <a:pPr algn="ctr"/>
            <a:r>
              <a:rPr lang="en-US" sz="2000" b="1" dirty="0">
                <a:effectLst/>
                <a:latin typeface="Calibri" panose="020F0502020204030204" pitchFamily="34" charset="0"/>
                <a:ea typeface="Calibri" panose="020F0502020204030204" pitchFamily="34" charset="0"/>
                <a:cs typeface="Calibri" panose="020F0502020204030204" pitchFamily="34" charset="0"/>
              </a:rPr>
              <a:t>KPI examination of AAL in the US airlines industry, 2019</a:t>
            </a:r>
            <a:endParaRPr lang="en-US" sz="2000" b="1" dirty="0"/>
          </a:p>
        </p:txBody>
      </p:sp>
      <p:sp>
        <p:nvSpPr>
          <p:cNvPr id="11" name="TextBox 10">
            <a:extLst>
              <a:ext uri="{FF2B5EF4-FFF2-40B4-BE49-F238E27FC236}">
                <a16:creationId xmlns:a16="http://schemas.microsoft.com/office/drawing/2014/main" id="{B83E7B62-18F0-2D77-5925-B665DF4712EF}"/>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1193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6903E1-F90C-F2A7-3C47-C3E5A1F99854}"/>
              </a:ext>
            </a:extLst>
          </p:cNvPr>
          <p:cNvSpPr>
            <a:spLocks noGrp="1"/>
          </p:cNvSpPr>
          <p:nvPr>
            <p:ph type="title"/>
          </p:nvPr>
        </p:nvSpPr>
        <p:spPr>
          <a:xfrm>
            <a:off x="963084" y="4406901"/>
            <a:ext cx="9167034" cy="1362075"/>
          </a:xfrm>
        </p:spPr>
        <p:txBody>
          <a:bodyPr/>
          <a:lstStyle/>
          <a:p>
            <a:r>
              <a:rPr lang="en-US" dirty="0"/>
              <a:t>III Enterprise diagnosis: strength &amp; weakness</a:t>
            </a:r>
          </a:p>
        </p:txBody>
      </p:sp>
      <p:sp>
        <p:nvSpPr>
          <p:cNvPr id="9" name="Text Placeholder 8">
            <a:extLst>
              <a:ext uri="{FF2B5EF4-FFF2-40B4-BE49-F238E27FC236}">
                <a16:creationId xmlns:a16="http://schemas.microsoft.com/office/drawing/2014/main" id="{B6D2A921-0746-02DC-D104-ADB0EB4CA504}"/>
              </a:ext>
            </a:extLst>
          </p:cNvPr>
          <p:cNvSpPr>
            <a:spLocks noGrp="1"/>
          </p:cNvSpPr>
          <p:nvPr>
            <p:ph type="body" idx="1"/>
          </p:nvPr>
        </p:nvSpPr>
        <p:spPr>
          <a:xfrm>
            <a:off x="963084" y="2906715"/>
            <a:ext cx="7897137" cy="1500187"/>
          </a:xfrm>
        </p:spPr>
        <p:txBody>
          <a:bodyPr/>
          <a:lstStyle/>
          <a:p>
            <a:pPr>
              <a:spcBef>
                <a:spcPts val="1200"/>
              </a:spcBef>
            </a:pPr>
            <a:r>
              <a:rPr lang="en-US" dirty="0"/>
              <a:t>What are my strengths and weaknesses relative to my competitors?</a:t>
            </a:r>
          </a:p>
          <a:p>
            <a:pPr>
              <a:spcBef>
                <a:spcPts val="1200"/>
              </a:spcBef>
            </a:pPr>
            <a:endParaRPr lang="en-US" dirty="0"/>
          </a:p>
        </p:txBody>
      </p:sp>
      <p:sp>
        <p:nvSpPr>
          <p:cNvPr id="5" name="Slide Number Placeholder 4">
            <a:extLst>
              <a:ext uri="{FF2B5EF4-FFF2-40B4-BE49-F238E27FC236}">
                <a16:creationId xmlns:a16="http://schemas.microsoft.com/office/drawing/2014/main" id="{7B48DDEE-48DD-38FE-6D07-8CA288AB069E}"/>
              </a:ext>
            </a:extLst>
          </p:cNvPr>
          <p:cNvSpPr>
            <a:spLocks noGrp="1"/>
          </p:cNvSpPr>
          <p:nvPr>
            <p:ph type="sldNum" sz="quarter" idx="10"/>
          </p:nvPr>
        </p:nvSpPr>
        <p:spPr/>
        <p:txBody>
          <a:bodyPr/>
          <a:lstStyle/>
          <a:p>
            <a:fld id="{4DB89086-BEA4-4AC3-90AE-64C67C1447D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55765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9172" y="1774827"/>
            <a:ext cx="3344228" cy="1879031"/>
          </a:xfrm>
          <a:prstGeom prst="rect">
            <a:avLst/>
          </a:prstGeom>
        </p:spPr>
      </p:pic>
      <p:pic>
        <p:nvPicPr>
          <p:cNvPr id="5" name="Picture 4"/>
          <p:cNvPicPr>
            <a:picLocks noChangeAspect="1"/>
          </p:cNvPicPr>
          <p:nvPr/>
        </p:nvPicPr>
        <p:blipFill>
          <a:blip r:embed="rId4"/>
          <a:stretch>
            <a:fillRect/>
          </a:stretch>
        </p:blipFill>
        <p:spPr>
          <a:xfrm>
            <a:off x="7712392" y="1774827"/>
            <a:ext cx="3517454" cy="1879031"/>
          </a:xfrm>
          <a:prstGeom prst="rect">
            <a:avLst/>
          </a:prstGeom>
        </p:spPr>
      </p:pic>
      <p:pic>
        <p:nvPicPr>
          <p:cNvPr id="4098" name="Picture 2" descr="Image result for southwest air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172" y="4137976"/>
            <a:ext cx="3331710" cy="2217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706160" y="4259895"/>
            <a:ext cx="3523686" cy="1973264"/>
          </a:xfrm>
          <a:prstGeom prst="rect">
            <a:avLst/>
          </a:prstGeom>
        </p:spPr>
      </p:pic>
      <p:sp>
        <p:nvSpPr>
          <p:cNvPr id="7" name="Title 6"/>
          <p:cNvSpPr>
            <a:spLocks noGrp="1"/>
          </p:cNvSpPr>
          <p:nvPr>
            <p:ph type="title"/>
          </p:nvPr>
        </p:nvSpPr>
        <p:spPr/>
        <p:txBody>
          <a:bodyPr/>
          <a:lstStyle/>
          <a:p>
            <a:r>
              <a:rPr lang="en-US" dirty="0"/>
              <a:t>AAL and Competitors</a:t>
            </a:r>
          </a:p>
        </p:txBody>
      </p:sp>
      <p:pic>
        <p:nvPicPr>
          <p:cNvPr id="8" name="Picture 7"/>
          <p:cNvPicPr>
            <a:picLocks noChangeAspect="1"/>
          </p:cNvPicPr>
          <p:nvPr/>
        </p:nvPicPr>
        <p:blipFill>
          <a:blip r:embed="rId7"/>
          <a:stretch>
            <a:fillRect/>
          </a:stretch>
        </p:blipFill>
        <p:spPr>
          <a:xfrm>
            <a:off x="4659369" y="2880360"/>
            <a:ext cx="2873261" cy="2185585"/>
          </a:xfrm>
          <a:prstGeom prst="rect">
            <a:avLst/>
          </a:prstGeom>
        </p:spPr>
      </p:pic>
    </p:spTree>
    <p:extLst>
      <p:ext uri="{BB962C8B-B14F-4D97-AF65-F5344CB8AC3E}">
        <p14:creationId xmlns:p14="http://schemas.microsoft.com/office/powerpoint/2010/main" val="262471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Airlines</a:t>
            </a:r>
          </a:p>
        </p:txBody>
      </p:sp>
      <p:sp>
        <p:nvSpPr>
          <p:cNvPr id="3" name="Content Placeholder 2"/>
          <p:cNvSpPr>
            <a:spLocks noGrp="1"/>
          </p:cNvSpPr>
          <p:nvPr>
            <p:ph sz="half" idx="1"/>
          </p:nvPr>
        </p:nvSpPr>
        <p:spPr/>
        <p:txBody>
          <a:bodyPr/>
          <a:lstStyle/>
          <a:p>
            <a:pPr>
              <a:spcBef>
                <a:spcPts val="1200"/>
              </a:spcBef>
              <a:spcAft>
                <a:spcPts val="600"/>
              </a:spcAft>
            </a:pPr>
            <a:r>
              <a:rPr lang="en-US" sz="2400" dirty="0">
                <a:latin typeface="Calibri" panose="020F0502020204030204" pitchFamily="34" charset="0"/>
              </a:rPr>
              <a:t>The world's largest airline by fleet size, revenue, passengers carried, passenger-kilometers flown, and number of destinations served. </a:t>
            </a:r>
          </a:p>
          <a:p>
            <a:pPr>
              <a:spcBef>
                <a:spcPts val="1200"/>
              </a:spcBef>
              <a:spcAft>
                <a:spcPts val="600"/>
              </a:spcAft>
            </a:pPr>
            <a:r>
              <a:rPr lang="en-US" sz="2400" dirty="0">
                <a:latin typeface="Calibri" panose="020F0502020204030204" pitchFamily="34" charset="0"/>
              </a:rPr>
              <a:t>In 2019, it operates almost 6,800 flights per day to nearly 350 destinations in more than 50 countries.</a:t>
            </a:r>
          </a:p>
          <a:p>
            <a:pPr>
              <a:spcBef>
                <a:spcPts val="1200"/>
              </a:spcBef>
              <a:spcAft>
                <a:spcPts val="600"/>
              </a:spcAft>
            </a:pPr>
            <a:r>
              <a:rPr lang="en-US" sz="2400" dirty="0">
                <a:latin typeface="Calibri" panose="020F0502020204030204" pitchFamily="34" charset="0"/>
              </a:rPr>
              <a:t>Best North American Airline 2019 by Business Traveler Asia-Pacific.</a:t>
            </a:r>
          </a:p>
        </p:txBody>
      </p:sp>
      <p:pic>
        <p:nvPicPr>
          <p:cNvPr id="5" name="Content Placeholder 4"/>
          <p:cNvPicPr>
            <a:picLocks noGrp="1" noChangeAspect="1"/>
          </p:cNvPicPr>
          <p:nvPr>
            <p:ph sz="half" idx="2"/>
          </p:nvPr>
        </p:nvPicPr>
        <p:blipFill>
          <a:blip r:embed="rId4"/>
          <a:stretch>
            <a:fillRect/>
          </a:stretch>
        </p:blipFill>
        <p:spPr>
          <a:xfrm>
            <a:off x="6675120" y="1975326"/>
            <a:ext cx="4786630" cy="3643157"/>
          </a:xfrm>
          <a:prstGeom prst="rect">
            <a:avLst/>
          </a:prstGeom>
        </p:spPr>
      </p:pic>
    </p:spTree>
    <p:custDataLst>
      <p:tags r:id="rId1"/>
    </p:custDataLst>
    <p:extLst>
      <p:ext uri="{BB962C8B-B14F-4D97-AF65-F5344CB8AC3E}">
        <p14:creationId xmlns:p14="http://schemas.microsoft.com/office/powerpoint/2010/main" val="10409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13125807">
            <a:off x="6849696" y="3622468"/>
            <a:ext cx="673865" cy="384369"/>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4274" y="5759909"/>
            <a:ext cx="3144289" cy="646331"/>
          </a:xfrm>
          <a:prstGeom prst="rect">
            <a:avLst/>
          </a:prstGeom>
          <a:noFill/>
          <a:ln>
            <a:solidFill>
              <a:srgbClr val="FF0000"/>
            </a:solidFill>
          </a:ln>
        </p:spPr>
        <p:txBody>
          <a:bodyPr wrap="square" rtlCol="0">
            <a:spAutoFit/>
          </a:bodyPr>
          <a:lstStyle/>
          <a:p>
            <a:pPr algn="ctr"/>
            <a:r>
              <a:rPr lang="en-US" dirty="0"/>
              <a:t>AAL has DAL’s revenue but Alaska Air’s profit</a:t>
            </a:r>
          </a:p>
        </p:txBody>
      </p:sp>
      <p:sp>
        <p:nvSpPr>
          <p:cNvPr id="2" name="Title 1">
            <a:extLst>
              <a:ext uri="{FF2B5EF4-FFF2-40B4-BE49-F238E27FC236}">
                <a16:creationId xmlns:a16="http://schemas.microsoft.com/office/drawing/2014/main" id="{DECA4BBB-93D2-696D-6741-F282987D0841}"/>
              </a:ext>
            </a:extLst>
          </p:cNvPr>
          <p:cNvSpPr>
            <a:spLocks noGrp="1"/>
          </p:cNvSpPr>
          <p:nvPr>
            <p:ph type="title"/>
          </p:nvPr>
        </p:nvSpPr>
        <p:spPr>
          <a:xfrm>
            <a:off x="609600" y="569972"/>
            <a:ext cx="10972800" cy="689485"/>
          </a:xfrm>
        </p:spPr>
        <p:txBody>
          <a:bodyPr/>
          <a:lstStyle/>
          <a:p>
            <a:r>
              <a:rPr lang="en-US" dirty="0"/>
              <a:t>Enterprise Comparison, US Airlines, 2019</a:t>
            </a:r>
          </a:p>
        </p:txBody>
      </p:sp>
      <p:sp>
        <p:nvSpPr>
          <p:cNvPr id="12" name="TextBox 11">
            <a:extLst>
              <a:ext uri="{FF2B5EF4-FFF2-40B4-BE49-F238E27FC236}">
                <a16:creationId xmlns:a16="http://schemas.microsoft.com/office/drawing/2014/main" id="{6850ACEF-B29A-973B-85F3-7E8C82F8A45F}"/>
              </a:ext>
            </a:extLst>
          </p:cNvPr>
          <p:cNvSpPr txBox="1"/>
          <p:nvPr/>
        </p:nvSpPr>
        <p:spPr>
          <a:xfrm>
            <a:off x="6096000" y="5759909"/>
            <a:ext cx="3694392" cy="646331"/>
          </a:xfrm>
          <a:prstGeom prst="rect">
            <a:avLst/>
          </a:prstGeom>
          <a:noFill/>
          <a:ln>
            <a:solidFill>
              <a:srgbClr val="FF0000"/>
            </a:solidFill>
          </a:ln>
        </p:spPr>
        <p:txBody>
          <a:bodyPr wrap="square" rtlCol="0">
            <a:spAutoFit/>
          </a:bodyPr>
          <a:lstStyle/>
          <a:p>
            <a:pPr algn="ctr"/>
            <a:r>
              <a:rPr lang="en-US" dirty="0"/>
              <a:t>AAL has the smallest margins &amp; returns – explained its stock prices</a:t>
            </a:r>
          </a:p>
        </p:txBody>
      </p:sp>
      <p:pic>
        <p:nvPicPr>
          <p:cNvPr id="11" name="Content Placeholder 10" descr="Chart, radar chart&#10;&#10;Description automatically generated">
            <a:extLst>
              <a:ext uri="{FF2B5EF4-FFF2-40B4-BE49-F238E27FC236}">
                <a16:creationId xmlns:a16="http://schemas.microsoft.com/office/drawing/2014/main" id="{0C1907AE-5746-FD33-C683-8848A46069C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4650" y="1571331"/>
            <a:ext cx="7014932" cy="4074797"/>
          </a:xfrm>
        </p:spPr>
      </p:pic>
      <p:pic>
        <p:nvPicPr>
          <p:cNvPr id="9" name="Content Placeholder 8" descr="Chart, radar chart&#10;&#10;Description automatically generated">
            <a:extLst>
              <a:ext uri="{FF2B5EF4-FFF2-40B4-BE49-F238E27FC236}">
                <a16:creationId xmlns:a16="http://schemas.microsoft.com/office/drawing/2014/main" id="{3F0F79BC-0E46-9C31-C4E4-6F7DF862E6D1}"/>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377934" y="1571331"/>
            <a:ext cx="7868853" cy="4074798"/>
          </a:xfrm>
        </p:spPr>
      </p:pic>
      <p:sp>
        <p:nvSpPr>
          <p:cNvPr id="3" name="TextBox 2">
            <a:extLst>
              <a:ext uri="{FF2B5EF4-FFF2-40B4-BE49-F238E27FC236}">
                <a16:creationId xmlns:a16="http://schemas.microsoft.com/office/drawing/2014/main" id="{E9D1F05F-35B6-27F7-E948-4867BE23078E}"/>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6"/>
              </a:rPr>
              <a:t>https://www.scdata.ai/project/30322</a:t>
            </a:r>
            <a:r>
              <a:rPr lang="en-US" sz="1600" dirty="0"/>
              <a:t>  </a:t>
            </a:r>
          </a:p>
        </p:txBody>
      </p:sp>
    </p:spTree>
    <p:custDataLst>
      <p:tags r:id="rId1"/>
    </p:custDataLst>
    <p:extLst>
      <p:ext uri="{BB962C8B-B14F-4D97-AF65-F5344CB8AC3E}">
        <p14:creationId xmlns:p14="http://schemas.microsoft.com/office/powerpoint/2010/main" val="15876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B78D7848-6F99-F2BF-BF5F-34C8AADD1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2676"/>
            <a:ext cx="12192000" cy="5070380"/>
          </a:xfrm>
          <a:prstGeom prst="rect">
            <a:avLst/>
          </a:prstGeom>
        </p:spPr>
      </p:pic>
      <p:grpSp>
        <p:nvGrpSpPr>
          <p:cNvPr id="4" name="Group 3">
            <a:extLst>
              <a:ext uri="{FF2B5EF4-FFF2-40B4-BE49-F238E27FC236}">
                <a16:creationId xmlns:a16="http://schemas.microsoft.com/office/drawing/2014/main" id="{0F180DB5-136F-924F-483D-21F81AF22EC5}"/>
              </a:ext>
            </a:extLst>
          </p:cNvPr>
          <p:cNvGrpSpPr/>
          <p:nvPr/>
        </p:nvGrpSpPr>
        <p:grpSpPr>
          <a:xfrm>
            <a:off x="0" y="4170410"/>
            <a:ext cx="12192000" cy="5070380"/>
            <a:chOff x="0" y="3308970"/>
            <a:chExt cx="12192000" cy="5070380"/>
          </a:xfrm>
        </p:grpSpPr>
        <p:pic>
          <p:nvPicPr>
            <p:cNvPr id="2" name="Picture 1" descr="Chart, line chart&#10;&#10;Description automatically generated">
              <a:extLst>
                <a:ext uri="{FF2B5EF4-FFF2-40B4-BE49-F238E27FC236}">
                  <a16:creationId xmlns:a16="http://schemas.microsoft.com/office/drawing/2014/main" id="{8CF658CB-B3D5-1418-082B-8D0DEEBC8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08970"/>
              <a:ext cx="12192000" cy="5070380"/>
            </a:xfrm>
            <a:prstGeom prst="rect">
              <a:avLst/>
            </a:prstGeom>
          </p:spPr>
        </p:pic>
        <p:sp>
          <p:nvSpPr>
            <p:cNvPr id="3" name="Rectangle 2">
              <a:extLst>
                <a:ext uri="{FF2B5EF4-FFF2-40B4-BE49-F238E27FC236}">
                  <a16:creationId xmlns:a16="http://schemas.microsoft.com/office/drawing/2014/main" id="{AB827EB9-AD5B-B948-F970-4E70AC034B7D}"/>
                </a:ext>
              </a:extLst>
            </p:cNvPr>
            <p:cNvSpPr/>
            <p:nvPr/>
          </p:nvSpPr>
          <p:spPr>
            <a:xfrm>
              <a:off x="185980" y="5844160"/>
              <a:ext cx="6803756" cy="2535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ular Callout 6">
            <a:extLst>
              <a:ext uri="{FF2B5EF4-FFF2-40B4-BE49-F238E27FC236}">
                <a16:creationId xmlns:a16="http://schemas.microsoft.com/office/drawing/2014/main" id="{8E8640D5-A67B-F372-C5D5-2BB72BF50F3F}"/>
              </a:ext>
            </a:extLst>
          </p:cNvPr>
          <p:cNvSpPr/>
          <p:nvPr/>
        </p:nvSpPr>
        <p:spPr>
          <a:xfrm>
            <a:off x="2084832" y="0"/>
            <a:ext cx="3566161" cy="1052238"/>
          </a:xfrm>
          <a:prstGeom prst="wedgeRoundRectCallout">
            <a:avLst>
              <a:gd name="adj1" fmla="val -11137"/>
              <a:gd name="adj2" fmla="val 8628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Increasing pre-COVID, plummeted during COVID, rebounded post-COVID.</a:t>
            </a:r>
          </a:p>
        </p:txBody>
      </p:sp>
      <p:sp>
        <p:nvSpPr>
          <p:cNvPr id="8" name="Rounded Rectangular Callout 6">
            <a:extLst>
              <a:ext uri="{FF2B5EF4-FFF2-40B4-BE49-F238E27FC236}">
                <a16:creationId xmlns:a16="http://schemas.microsoft.com/office/drawing/2014/main" id="{023972F6-2374-E874-4996-5AA6FC8A0798}"/>
              </a:ext>
            </a:extLst>
          </p:cNvPr>
          <p:cNvSpPr/>
          <p:nvPr/>
        </p:nvSpPr>
        <p:spPr>
          <a:xfrm>
            <a:off x="7431024" y="0"/>
            <a:ext cx="3566161" cy="1052238"/>
          </a:xfrm>
          <a:prstGeom prst="wedgeRoundRectCallout">
            <a:avLst>
              <a:gd name="adj1" fmla="val 1684"/>
              <a:gd name="adj2" fmla="val 13321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AAL: decreasing operating income pre-COVID, sharpest decline during COVID, smallest rebound.</a:t>
            </a:r>
          </a:p>
        </p:txBody>
      </p:sp>
      <p:sp>
        <p:nvSpPr>
          <p:cNvPr id="9" name="Rounded Rectangular Callout 6">
            <a:extLst>
              <a:ext uri="{FF2B5EF4-FFF2-40B4-BE49-F238E27FC236}">
                <a16:creationId xmlns:a16="http://schemas.microsoft.com/office/drawing/2014/main" id="{1AA909C3-CEF3-5A76-847F-9E33C80DD8A5}"/>
              </a:ext>
            </a:extLst>
          </p:cNvPr>
          <p:cNvSpPr/>
          <p:nvPr/>
        </p:nvSpPr>
        <p:spPr>
          <a:xfrm>
            <a:off x="1652016" y="3769259"/>
            <a:ext cx="3566161" cy="802302"/>
          </a:xfrm>
          <a:prstGeom prst="wedgeRoundRectCallout">
            <a:avLst>
              <a:gd name="adj1" fmla="val 20658"/>
              <a:gd name="adj2" fmla="val 84008"/>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Southwest has the best short-term financial health.</a:t>
            </a:r>
          </a:p>
        </p:txBody>
      </p:sp>
      <p:sp>
        <p:nvSpPr>
          <p:cNvPr id="10" name="Rounded Rectangular Callout 6">
            <a:extLst>
              <a:ext uri="{FF2B5EF4-FFF2-40B4-BE49-F238E27FC236}">
                <a16:creationId xmlns:a16="http://schemas.microsoft.com/office/drawing/2014/main" id="{6A5BE283-60B7-1D2A-AAED-D7EA0B39E487}"/>
              </a:ext>
            </a:extLst>
          </p:cNvPr>
          <p:cNvSpPr/>
          <p:nvPr/>
        </p:nvSpPr>
        <p:spPr>
          <a:xfrm>
            <a:off x="6870193" y="3629051"/>
            <a:ext cx="2401824" cy="802302"/>
          </a:xfrm>
          <a:prstGeom prst="wedgeRoundRectCallout">
            <a:avLst>
              <a:gd name="adj1" fmla="val 20658"/>
              <a:gd name="adj2" fmla="val 84008"/>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AAL has the worst long-term risk.</a:t>
            </a:r>
          </a:p>
        </p:txBody>
      </p:sp>
      <p:sp>
        <p:nvSpPr>
          <p:cNvPr id="11" name="TextBox 10">
            <a:extLst>
              <a:ext uri="{FF2B5EF4-FFF2-40B4-BE49-F238E27FC236}">
                <a16:creationId xmlns:a16="http://schemas.microsoft.com/office/drawing/2014/main" id="{5C8F878A-8021-FA0E-EB56-FEBCA3541579}"/>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5"/>
              </a:rPr>
              <a:t>https://www.scdata.ai/project/30322</a:t>
            </a:r>
            <a:r>
              <a:rPr lang="en-US" sz="1600" dirty="0"/>
              <a:t>  </a:t>
            </a:r>
          </a:p>
        </p:txBody>
      </p:sp>
    </p:spTree>
    <p:extLst>
      <p:ext uri="{BB962C8B-B14F-4D97-AF65-F5344CB8AC3E}">
        <p14:creationId xmlns:p14="http://schemas.microsoft.com/office/powerpoint/2010/main" val="24681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6903E1-F90C-F2A7-3C47-C3E5A1F99854}"/>
              </a:ext>
            </a:extLst>
          </p:cNvPr>
          <p:cNvSpPr>
            <a:spLocks noGrp="1"/>
          </p:cNvSpPr>
          <p:nvPr>
            <p:ph type="title"/>
          </p:nvPr>
        </p:nvSpPr>
        <p:spPr>
          <a:xfrm>
            <a:off x="963084" y="4406901"/>
            <a:ext cx="8769852" cy="1362075"/>
          </a:xfrm>
        </p:spPr>
        <p:txBody>
          <a:bodyPr/>
          <a:lstStyle/>
          <a:p>
            <a:r>
              <a:rPr lang="en-US" dirty="0"/>
              <a:t>Value driver &amp; Breakdown analysis </a:t>
            </a:r>
          </a:p>
        </p:txBody>
      </p:sp>
      <p:sp>
        <p:nvSpPr>
          <p:cNvPr id="9" name="Text Placeholder 8">
            <a:extLst>
              <a:ext uri="{FF2B5EF4-FFF2-40B4-BE49-F238E27FC236}">
                <a16:creationId xmlns:a16="http://schemas.microsoft.com/office/drawing/2014/main" id="{B6D2A921-0746-02DC-D104-ADB0EB4CA504}"/>
              </a:ext>
            </a:extLst>
          </p:cNvPr>
          <p:cNvSpPr>
            <a:spLocks noGrp="1"/>
          </p:cNvSpPr>
          <p:nvPr>
            <p:ph type="body" idx="1"/>
          </p:nvPr>
        </p:nvSpPr>
        <p:spPr>
          <a:xfrm>
            <a:off x="963084" y="2906715"/>
            <a:ext cx="8893838" cy="1500187"/>
          </a:xfrm>
        </p:spPr>
        <p:txBody>
          <a:bodyPr/>
          <a:lstStyle/>
          <a:p>
            <a:pPr>
              <a:spcBef>
                <a:spcPts val="1200"/>
              </a:spcBef>
            </a:pPr>
            <a:r>
              <a:rPr lang="en-US" dirty="0"/>
              <a:t>What factor(s) may drive companies’ financial performance in my industry?</a:t>
            </a:r>
          </a:p>
          <a:p>
            <a:pPr>
              <a:spcBef>
                <a:spcPts val="1200"/>
              </a:spcBef>
            </a:pPr>
            <a:r>
              <a:rPr lang="en-US" dirty="0"/>
              <a:t>What are the key problems and their causes?</a:t>
            </a:r>
          </a:p>
          <a:p>
            <a:pPr>
              <a:spcBef>
                <a:spcPts val="1200"/>
              </a:spcBef>
            </a:pPr>
            <a:endParaRPr lang="en-US" dirty="0"/>
          </a:p>
        </p:txBody>
      </p:sp>
      <p:sp>
        <p:nvSpPr>
          <p:cNvPr id="5" name="Slide Number Placeholder 4">
            <a:extLst>
              <a:ext uri="{FF2B5EF4-FFF2-40B4-BE49-F238E27FC236}">
                <a16:creationId xmlns:a16="http://schemas.microsoft.com/office/drawing/2014/main" id="{7B48DDEE-48DD-38FE-6D07-8CA288AB069E}"/>
              </a:ext>
            </a:extLst>
          </p:cNvPr>
          <p:cNvSpPr>
            <a:spLocks noGrp="1"/>
          </p:cNvSpPr>
          <p:nvPr>
            <p:ph type="sldNum" sz="quarter" idx="10"/>
          </p:nvPr>
        </p:nvSpPr>
        <p:spPr/>
        <p:txBody>
          <a:bodyPr/>
          <a:lstStyle/>
          <a:p>
            <a:fld id="{4DB89086-BEA4-4AC3-90AE-64C67C1447D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4147661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49EF7C47-D508-29E8-4B6D-A640F4CF2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3810"/>
            <a:ext cx="12192000" cy="5070380"/>
          </a:xfrm>
          <a:prstGeom prst="rect">
            <a:avLst/>
          </a:prstGeom>
        </p:spPr>
      </p:pic>
      <p:sp>
        <p:nvSpPr>
          <p:cNvPr id="2" name="TextBox 1">
            <a:extLst>
              <a:ext uri="{FF2B5EF4-FFF2-40B4-BE49-F238E27FC236}">
                <a16:creationId xmlns:a16="http://schemas.microsoft.com/office/drawing/2014/main" id="{9BDBD38A-0722-F73B-7648-F54043E9A973}"/>
              </a:ext>
            </a:extLst>
          </p:cNvPr>
          <p:cNvSpPr txBox="1"/>
          <p:nvPr/>
        </p:nvSpPr>
        <p:spPr>
          <a:xfrm>
            <a:off x="2468559" y="6042994"/>
            <a:ext cx="7254882" cy="369332"/>
          </a:xfrm>
          <a:prstGeom prst="rect">
            <a:avLst/>
          </a:prstGeom>
          <a:noFill/>
        </p:spPr>
        <p:txBody>
          <a:bodyPr wrap="square">
            <a:spAutoFit/>
          </a:bodyPr>
          <a:lstStyle/>
          <a:p>
            <a:pPr algn="ctr"/>
            <a:r>
              <a:rPr lang="en-US" dirty="0"/>
              <a:t>Return on Assets vs. Liability Asset Ratio, US Airlines SP500.</a:t>
            </a:r>
          </a:p>
        </p:txBody>
      </p:sp>
      <p:sp>
        <p:nvSpPr>
          <p:cNvPr id="5" name="TextBox 4">
            <a:extLst>
              <a:ext uri="{FF2B5EF4-FFF2-40B4-BE49-F238E27FC236}">
                <a16:creationId xmlns:a16="http://schemas.microsoft.com/office/drawing/2014/main" id="{F008F9FC-5791-1068-DDD9-BC9602D09065}"/>
              </a:ext>
            </a:extLst>
          </p:cNvPr>
          <p:cNvSpPr txBox="1"/>
          <p:nvPr/>
        </p:nvSpPr>
        <p:spPr>
          <a:xfrm>
            <a:off x="2178558" y="247479"/>
            <a:ext cx="7834884" cy="678134"/>
          </a:xfrm>
          <a:prstGeom prst="rect">
            <a:avLst/>
          </a:prstGeom>
          <a:noFill/>
          <a:ln>
            <a:solidFill>
              <a:srgbClr val="FF0000"/>
            </a:solidFill>
          </a:ln>
        </p:spPr>
        <p:txBody>
          <a:bodyPr wrap="square">
            <a:spAutoFit/>
          </a:bodyPr>
          <a:lstStyle/>
          <a:p>
            <a:pPr algn="ctr">
              <a:lnSpc>
                <a:spcPct val="110000"/>
              </a:lnSpc>
            </a:pPr>
            <a:r>
              <a:rPr lang="en-US" dirty="0">
                <a:solidFill>
                  <a:srgbClr val="FF0000"/>
                </a:solidFill>
              </a:rPr>
              <a:t>Strong negative correlation between ROA and Liability Asset Ratio</a:t>
            </a:r>
          </a:p>
          <a:p>
            <a:pPr algn="ctr">
              <a:lnSpc>
                <a:spcPct val="110000"/>
              </a:lnSpc>
            </a:pPr>
            <a:r>
              <a:rPr lang="en-US" dirty="0">
                <a:solidFill>
                  <a:srgbClr val="FF0000"/>
                </a:solidFill>
                <a:sym typeface="Wingdings" panose="05000000000000000000" pitchFamily="2" charset="2"/>
              </a:rPr>
              <a:t> </a:t>
            </a:r>
            <a:r>
              <a:rPr lang="en-US" dirty="0">
                <a:solidFill>
                  <a:srgbClr val="FF0000"/>
                </a:solidFill>
              </a:rPr>
              <a:t>A higher liability asset ratio may lead to a lower ROA.</a:t>
            </a:r>
          </a:p>
        </p:txBody>
      </p:sp>
      <p:sp>
        <p:nvSpPr>
          <p:cNvPr id="6" name="TextBox 5">
            <a:extLst>
              <a:ext uri="{FF2B5EF4-FFF2-40B4-BE49-F238E27FC236}">
                <a16:creationId xmlns:a16="http://schemas.microsoft.com/office/drawing/2014/main" id="{A02092F5-FADF-8E18-4CED-6523D5C93DA0}"/>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271162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F32C4489-E873-5447-C04A-7B33FFF6E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8951"/>
            <a:ext cx="12192000" cy="5100097"/>
          </a:xfrm>
          <a:prstGeom prst="rect">
            <a:avLst/>
          </a:prstGeom>
        </p:spPr>
      </p:pic>
      <p:sp>
        <p:nvSpPr>
          <p:cNvPr id="4" name="TextBox 3">
            <a:extLst>
              <a:ext uri="{FF2B5EF4-FFF2-40B4-BE49-F238E27FC236}">
                <a16:creationId xmlns:a16="http://schemas.microsoft.com/office/drawing/2014/main" id="{DD53EA69-8ED4-12C0-6836-0A9FB03DDDD6}"/>
              </a:ext>
            </a:extLst>
          </p:cNvPr>
          <p:cNvSpPr txBox="1"/>
          <p:nvPr/>
        </p:nvSpPr>
        <p:spPr>
          <a:xfrm>
            <a:off x="3007605" y="692759"/>
            <a:ext cx="2138299" cy="646331"/>
          </a:xfrm>
          <a:prstGeom prst="rect">
            <a:avLst/>
          </a:prstGeom>
          <a:noFill/>
        </p:spPr>
        <p:txBody>
          <a:bodyPr wrap="square">
            <a:spAutoFit/>
          </a:bodyPr>
          <a:lstStyle/>
          <a:p>
            <a:pPr algn="ctr"/>
            <a:r>
              <a:rPr lang="en-US" sz="1800" dirty="0"/>
              <a:t>AAL: </a:t>
            </a:r>
            <a:r>
              <a:rPr lang="en-US" sz="1800" b="1" dirty="0">
                <a:solidFill>
                  <a:srgbClr val="FF0000"/>
                </a:solidFill>
              </a:rPr>
              <a:t>High COGS, high other costs</a:t>
            </a:r>
            <a:r>
              <a:rPr lang="en-US" sz="1800" dirty="0"/>
              <a:t>. </a:t>
            </a:r>
            <a:endParaRPr lang="en-US" dirty="0"/>
          </a:p>
        </p:txBody>
      </p:sp>
      <p:sp>
        <p:nvSpPr>
          <p:cNvPr id="5" name="TextBox 4">
            <a:extLst>
              <a:ext uri="{FF2B5EF4-FFF2-40B4-BE49-F238E27FC236}">
                <a16:creationId xmlns:a16="http://schemas.microsoft.com/office/drawing/2014/main" id="{7FB9A372-3C53-9539-36CC-47DB5CE0487F}"/>
              </a:ext>
            </a:extLst>
          </p:cNvPr>
          <p:cNvSpPr txBox="1"/>
          <p:nvPr/>
        </p:nvSpPr>
        <p:spPr>
          <a:xfrm>
            <a:off x="5132744" y="710745"/>
            <a:ext cx="2246435" cy="646331"/>
          </a:xfrm>
          <a:prstGeom prst="rect">
            <a:avLst/>
          </a:prstGeom>
          <a:noFill/>
        </p:spPr>
        <p:txBody>
          <a:bodyPr wrap="square">
            <a:spAutoFit/>
          </a:bodyPr>
          <a:lstStyle/>
          <a:p>
            <a:pPr algn="ctr"/>
            <a:r>
              <a:rPr lang="en-US" sz="1800" dirty="0"/>
              <a:t>DAL: </a:t>
            </a:r>
            <a:r>
              <a:rPr lang="en-US" sz="1800" dirty="0" err="1"/>
              <a:t>Avrg</a:t>
            </a:r>
            <a:r>
              <a:rPr lang="en-US" sz="1800" dirty="0"/>
              <a:t> COGS, </a:t>
            </a:r>
            <a:r>
              <a:rPr lang="en-US" sz="1800" dirty="0">
                <a:solidFill>
                  <a:srgbClr val="FF0000"/>
                </a:solidFill>
              </a:rPr>
              <a:t>low other costs</a:t>
            </a:r>
            <a:r>
              <a:rPr lang="en-US" sz="1800" dirty="0"/>
              <a:t>. </a:t>
            </a:r>
            <a:endParaRPr lang="en-US" dirty="0"/>
          </a:p>
        </p:txBody>
      </p:sp>
      <p:sp>
        <p:nvSpPr>
          <p:cNvPr id="6" name="TextBox 5">
            <a:extLst>
              <a:ext uri="{FF2B5EF4-FFF2-40B4-BE49-F238E27FC236}">
                <a16:creationId xmlns:a16="http://schemas.microsoft.com/office/drawing/2014/main" id="{D8445FC4-05DC-996A-AAC2-3103C6AC595E}"/>
              </a:ext>
            </a:extLst>
          </p:cNvPr>
          <p:cNvSpPr txBox="1"/>
          <p:nvPr/>
        </p:nvSpPr>
        <p:spPr>
          <a:xfrm>
            <a:off x="7326928" y="692759"/>
            <a:ext cx="2597493" cy="646331"/>
          </a:xfrm>
          <a:prstGeom prst="rect">
            <a:avLst/>
          </a:prstGeom>
          <a:noFill/>
        </p:spPr>
        <p:txBody>
          <a:bodyPr wrap="square">
            <a:spAutoFit/>
          </a:bodyPr>
          <a:lstStyle/>
          <a:p>
            <a:pPr algn="ctr"/>
            <a:r>
              <a:rPr lang="en-US" sz="1800" dirty="0"/>
              <a:t>LUV: </a:t>
            </a:r>
            <a:r>
              <a:rPr lang="en-US" dirty="0">
                <a:solidFill>
                  <a:srgbClr val="FF0000"/>
                </a:solidFill>
              </a:rPr>
              <a:t>L</a:t>
            </a:r>
            <a:r>
              <a:rPr lang="en-US" sz="1800" dirty="0">
                <a:solidFill>
                  <a:srgbClr val="FF0000"/>
                </a:solidFill>
              </a:rPr>
              <a:t>ow COGS &amp; SGA</a:t>
            </a:r>
            <a:r>
              <a:rPr lang="en-US" sz="1800" dirty="0"/>
              <a:t>, high other costs.</a:t>
            </a:r>
          </a:p>
        </p:txBody>
      </p:sp>
      <p:sp>
        <p:nvSpPr>
          <p:cNvPr id="8" name="TextBox 7">
            <a:extLst>
              <a:ext uri="{FF2B5EF4-FFF2-40B4-BE49-F238E27FC236}">
                <a16:creationId xmlns:a16="http://schemas.microsoft.com/office/drawing/2014/main" id="{B300DDEB-D609-18F5-9597-E4EA2E5DE806}"/>
              </a:ext>
            </a:extLst>
          </p:cNvPr>
          <p:cNvSpPr txBox="1"/>
          <p:nvPr/>
        </p:nvSpPr>
        <p:spPr>
          <a:xfrm>
            <a:off x="3046709" y="6078975"/>
            <a:ext cx="6098582" cy="369332"/>
          </a:xfrm>
          <a:prstGeom prst="rect">
            <a:avLst/>
          </a:prstGeom>
          <a:noFill/>
        </p:spPr>
        <p:txBody>
          <a:bodyPr wrap="square">
            <a:spAutoFit/>
          </a:bodyPr>
          <a:lstStyle/>
          <a:p>
            <a:pPr algn="ctr"/>
            <a:r>
              <a:rPr lang="en-US" dirty="0"/>
              <a:t>Revenue breakdown pre-COVID, US Airlines 2019</a:t>
            </a:r>
          </a:p>
        </p:txBody>
      </p:sp>
      <p:sp>
        <p:nvSpPr>
          <p:cNvPr id="2" name="TextBox 1">
            <a:extLst>
              <a:ext uri="{FF2B5EF4-FFF2-40B4-BE49-F238E27FC236}">
                <a16:creationId xmlns:a16="http://schemas.microsoft.com/office/drawing/2014/main" id="{BCE8EDCB-87A9-C283-0CFC-7C8321117EE7}"/>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70874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7AC85563-0CAB-B9A0-C21C-ACF76C83C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8951"/>
            <a:ext cx="12192000" cy="5100097"/>
          </a:xfrm>
          <a:prstGeom prst="rect">
            <a:avLst/>
          </a:prstGeom>
        </p:spPr>
      </p:pic>
      <p:sp>
        <p:nvSpPr>
          <p:cNvPr id="4" name="TextBox 3">
            <a:extLst>
              <a:ext uri="{FF2B5EF4-FFF2-40B4-BE49-F238E27FC236}">
                <a16:creationId xmlns:a16="http://schemas.microsoft.com/office/drawing/2014/main" id="{F2258D59-0588-5647-BDFD-D9E0F35593E9}"/>
              </a:ext>
            </a:extLst>
          </p:cNvPr>
          <p:cNvSpPr txBox="1"/>
          <p:nvPr/>
        </p:nvSpPr>
        <p:spPr>
          <a:xfrm>
            <a:off x="3046709" y="363524"/>
            <a:ext cx="1797151" cy="1200329"/>
          </a:xfrm>
          <a:prstGeom prst="rect">
            <a:avLst/>
          </a:prstGeom>
          <a:noFill/>
        </p:spPr>
        <p:txBody>
          <a:bodyPr wrap="square">
            <a:spAutoFit/>
          </a:bodyPr>
          <a:lstStyle/>
          <a:p>
            <a:pPr algn="ctr"/>
            <a:r>
              <a:rPr lang="en-US" sz="1800" dirty="0"/>
              <a:t>AAL: </a:t>
            </a:r>
            <a:r>
              <a:rPr lang="en-US" sz="1800" b="1" dirty="0">
                <a:solidFill>
                  <a:srgbClr val="FF0000"/>
                </a:solidFill>
              </a:rPr>
              <a:t>Heavy PPE </a:t>
            </a:r>
            <a:r>
              <a:rPr lang="en-US" sz="1800" dirty="0"/>
              <a:t>(low utilization, high other costs), $ </a:t>
            </a:r>
            <a:endParaRPr lang="en-US" dirty="0"/>
          </a:p>
        </p:txBody>
      </p:sp>
      <p:sp>
        <p:nvSpPr>
          <p:cNvPr id="5" name="TextBox 4">
            <a:extLst>
              <a:ext uri="{FF2B5EF4-FFF2-40B4-BE49-F238E27FC236}">
                <a16:creationId xmlns:a16="http://schemas.microsoft.com/office/drawing/2014/main" id="{09742C05-63C0-CF26-91B6-6240A26A7F4B}"/>
              </a:ext>
            </a:extLst>
          </p:cNvPr>
          <p:cNvSpPr txBox="1"/>
          <p:nvPr/>
        </p:nvSpPr>
        <p:spPr>
          <a:xfrm>
            <a:off x="5148277" y="502023"/>
            <a:ext cx="2246435" cy="923330"/>
          </a:xfrm>
          <a:prstGeom prst="rect">
            <a:avLst/>
          </a:prstGeom>
          <a:noFill/>
        </p:spPr>
        <p:txBody>
          <a:bodyPr wrap="square">
            <a:spAutoFit/>
          </a:bodyPr>
          <a:lstStyle/>
          <a:p>
            <a:pPr algn="ctr"/>
            <a:r>
              <a:rPr lang="en-US" sz="1800" dirty="0"/>
              <a:t>DAL: Light PPE (high utilization, low other costs), $$ </a:t>
            </a:r>
            <a:endParaRPr lang="en-US" dirty="0"/>
          </a:p>
        </p:txBody>
      </p:sp>
      <p:sp>
        <p:nvSpPr>
          <p:cNvPr id="6" name="TextBox 5">
            <a:extLst>
              <a:ext uri="{FF2B5EF4-FFF2-40B4-BE49-F238E27FC236}">
                <a16:creationId xmlns:a16="http://schemas.microsoft.com/office/drawing/2014/main" id="{DB47ECC6-6BE8-6BD1-4ED3-9D97EA444FFF}"/>
              </a:ext>
            </a:extLst>
          </p:cNvPr>
          <p:cNvSpPr txBox="1"/>
          <p:nvPr/>
        </p:nvSpPr>
        <p:spPr>
          <a:xfrm>
            <a:off x="7199631" y="640523"/>
            <a:ext cx="2597493" cy="646331"/>
          </a:xfrm>
          <a:prstGeom prst="rect">
            <a:avLst/>
          </a:prstGeom>
          <a:noFill/>
        </p:spPr>
        <p:txBody>
          <a:bodyPr wrap="square">
            <a:spAutoFit/>
          </a:bodyPr>
          <a:lstStyle/>
          <a:p>
            <a:pPr algn="ctr"/>
            <a:r>
              <a:rPr lang="en-US" sz="1800" dirty="0"/>
              <a:t>LUV: High PPE (high other costs), $$$</a:t>
            </a:r>
          </a:p>
        </p:txBody>
      </p:sp>
      <p:sp>
        <p:nvSpPr>
          <p:cNvPr id="7" name="TextBox 6">
            <a:extLst>
              <a:ext uri="{FF2B5EF4-FFF2-40B4-BE49-F238E27FC236}">
                <a16:creationId xmlns:a16="http://schemas.microsoft.com/office/drawing/2014/main" id="{9BA1EDDE-20CD-3A3F-8894-6E69C7196882}"/>
              </a:ext>
            </a:extLst>
          </p:cNvPr>
          <p:cNvSpPr txBox="1"/>
          <p:nvPr/>
        </p:nvSpPr>
        <p:spPr>
          <a:xfrm>
            <a:off x="3046709" y="6078975"/>
            <a:ext cx="6098582" cy="369332"/>
          </a:xfrm>
          <a:prstGeom prst="rect">
            <a:avLst/>
          </a:prstGeom>
          <a:noFill/>
        </p:spPr>
        <p:txBody>
          <a:bodyPr wrap="square">
            <a:spAutoFit/>
          </a:bodyPr>
          <a:lstStyle/>
          <a:p>
            <a:pPr algn="ctr"/>
            <a:r>
              <a:rPr lang="en-US" dirty="0"/>
              <a:t>Assets breakdown pre-COVID, US Airlines 2019</a:t>
            </a:r>
          </a:p>
        </p:txBody>
      </p:sp>
      <p:sp>
        <p:nvSpPr>
          <p:cNvPr id="2" name="TextBox 1">
            <a:extLst>
              <a:ext uri="{FF2B5EF4-FFF2-40B4-BE49-F238E27FC236}">
                <a16:creationId xmlns:a16="http://schemas.microsoft.com/office/drawing/2014/main" id="{FAA6E77E-AD0E-FB4B-2B9F-29DBB39CACD9}"/>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6712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on American Airlines (AAL)</a:t>
            </a:r>
          </a:p>
        </p:txBody>
      </p:sp>
      <p:pic>
        <p:nvPicPr>
          <p:cNvPr id="7" name="Content Placeholder 6"/>
          <p:cNvPicPr>
            <a:picLocks noGrp="1" noChangeAspect="1"/>
          </p:cNvPicPr>
          <p:nvPr>
            <p:ph sz="half" idx="1"/>
          </p:nvPr>
        </p:nvPicPr>
        <p:blipFill>
          <a:blip r:embed="rId4"/>
          <a:stretch>
            <a:fillRect/>
          </a:stretch>
        </p:blipFill>
        <p:spPr>
          <a:xfrm>
            <a:off x="716921" y="2225040"/>
            <a:ext cx="4702442" cy="3215640"/>
          </a:xfrm>
          <a:prstGeom prst="rect">
            <a:avLst/>
          </a:prstGeom>
        </p:spPr>
      </p:pic>
      <p:sp>
        <p:nvSpPr>
          <p:cNvPr id="6" name="Content Placeholder 5"/>
          <p:cNvSpPr>
            <a:spLocks noGrp="1"/>
          </p:cNvSpPr>
          <p:nvPr>
            <p:ph sz="half" idx="2"/>
          </p:nvPr>
        </p:nvSpPr>
        <p:spPr>
          <a:xfrm>
            <a:off x="6197600" y="2070339"/>
            <a:ext cx="5491480" cy="4049475"/>
          </a:xfrm>
        </p:spPr>
        <p:txBody>
          <a:bodyPr/>
          <a:lstStyle/>
          <a:p>
            <a:pPr>
              <a:spcBef>
                <a:spcPts val="1200"/>
              </a:spcBef>
              <a:spcAft>
                <a:spcPts val="600"/>
              </a:spcAft>
            </a:pPr>
            <a:r>
              <a:rPr lang="en-US" dirty="0">
                <a:latin typeface="Calibri" panose="020F0502020204030204" pitchFamily="34" charset="0"/>
              </a:rPr>
              <a:t>AAL: Large in size but weak in profitability, growth, financial health.</a:t>
            </a:r>
          </a:p>
          <a:p>
            <a:pPr>
              <a:spcBef>
                <a:spcPts val="1200"/>
              </a:spcBef>
              <a:spcAft>
                <a:spcPts val="600"/>
              </a:spcAft>
            </a:pPr>
            <a:r>
              <a:rPr lang="en-US" dirty="0">
                <a:latin typeface="Calibri" panose="020F0502020204030204" pitchFamily="34" charset="0"/>
              </a:rPr>
              <a:t>The stock prices told the truth.</a:t>
            </a:r>
          </a:p>
          <a:p>
            <a:pPr>
              <a:spcBef>
                <a:spcPts val="1200"/>
              </a:spcBef>
              <a:spcAft>
                <a:spcPts val="600"/>
              </a:spcAft>
            </a:pPr>
            <a:r>
              <a:rPr lang="en-US" dirty="0">
                <a:latin typeface="Calibri" panose="020F0502020204030204" pitchFamily="34" charset="0"/>
              </a:rPr>
              <a:t>AAL needs to </a:t>
            </a:r>
            <a:r>
              <a:rPr lang="en-US" b="1" dirty="0">
                <a:solidFill>
                  <a:srgbClr val="FF0000"/>
                </a:solidFill>
                <a:latin typeface="Calibri" panose="020F0502020204030204" pitchFamily="34" charset="0"/>
              </a:rPr>
              <a:t>improve assets utilization</a:t>
            </a:r>
            <a:r>
              <a:rPr lang="en-US" dirty="0">
                <a:latin typeface="Calibri" panose="020F0502020204030204" pitchFamily="34" charset="0"/>
              </a:rPr>
              <a:t> (reduce PPE &amp; liabilities </a:t>
            </a:r>
            <a:r>
              <a:rPr lang="en-US" dirty="0">
                <a:latin typeface="Calibri" panose="020F0502020204030204" pitchFamily="34" charset="0"/>
                <a:sym typeface="Wingdings" panose="05000000000000000000" pitchFamily="2" charset="2"/>
              </a:rPr>
              <a:t> reduced other costs</a:t>
            </a:r>
            <a:r>
              <a:rPr lang="en-US" dirty="0">
                <a:latin typeface="Calibri" panose="020F0502020204030204" pitchFamily="34" charset="0"/>
              </a:rPr>
              <a:t>), </a:t>
            </a:r>
            <a:r>
              <a:rPr lang="en-US" b="1" dirty="0">
                <a:solidFill>
                  <a:srgbClr val="FF0000"/>
                </a:solidFill>
                <a:latin typeface="Calibri" panose="020F0502020204030204" pitchFamily="34" charset="0"/>
              </a:rPr>
              <a:t>reduce COGS</a:t>
            </a:r>
            <a:r>
              <a:rPr lang="en-US" dirty="0">
                <a:latin typeface="Calibri" panose="020F0502020204030204" pitchFamily="34" charset="0"/>
              </a:rPr>
              <a:t>, …</a:t>
            </a:r>
          </a:p>
        </p:txBody>
      </p:sp>
      <p:sp>
        <p:nvSpPr>
          <p:cNvPr id="3" name="TextBox 2"/>
          <p:cNvSpPr txBox="1"/>
          <p:nvPr/>
        </p:nvSpPr>
        <p:spPr>
          <a:xfrm>
            <a:off x="1194619" y="5440680"/>
            <a:ext cx="402631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Looks like a lion but is a cat</a:t>
            </a:r>
          </a:p>
        </p:txBody>
      </p:sp>
    </p:spTree>
    <p:custDataLst>
      <p:tags r:id="rId1"/>
    </p:custDataLst>
    <p:extLst>
      <p:ext uri="{BB962C8B-B14F-4D97-AF65-F5344CB8AC3E}">
        <p14:creationId xmlns:p14="http://schemas.microsoft.com/office/powerpoint/2010/main" val="12368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22731A38-653E-44D7-AC55-4FFE75FBB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8951"/>
            <a:ext cx="12192000" cy="5100097"/>
          </a:xfrm>
          <a:prstGeom prst="rect">
            <a:avLst/>
          </a:prstGeom>
        </p:spPr>
      </p:pic>
      <p:sp>
        <p:nvSpPr>
          <p:cNvPr id="4" name="TextBox 3">
            <a:extLst>
              <a:ext uri="{FF2B5EF4-FFF2-40B4-BE49-F238E27FC236}">
                <a16:creationId xmlns:a16="http://schemas.microsoft.com/office/drawing/2014/main" id="{968EC1BD-F8EE-D3A2-A341-69F8F02D1741}"/>
              </a:ext>
            </a:extLst>
          </p:cNvPr>
          <p:cNvSpPr txBox="1"/>
          <p:nvPr/>
        </p:nvSpPr>
        <p:spPr>
          <a:xfrm>
            <a:off x="3046709" y="6078975"/>
            <a:ext cx="6098582" cy="369332"/>
          </a:xfrm>
          <a:prstGeom prst="rect">
            <a:avLst/>
          </a:prstGeom>
          <a:noFill/>
        </p:spPr>
        <p:txBody>
          <a:bodyPr wrap="square">
            <a:spAutoFit/>
          </a:bodyPr>
          <a:lstStyle/>
          <a:p>
            <a:pPr algn="ctr"/>
            <a:r>
              <a:rPr lang="en-US" dirty="0"/>
              <a:t>Asset breakdown post-COVID, US Airlines 2021</a:t>
            </a:r>
          </a:p>
        </p:txBody>
      </p:sp>
      <p:sp>
        <p:nvSpPr>
          <p:cNvPr id="5" name="TextBox 4">
            <a:extLst>
              <a:ext uri="{FF2B5EF4-FFF2-40B4-BE49-F238E27FC236}">
                <a16:creationId xmlns:a16="http://schemas.microsoft.com/office/drawing/2014/main" id="{C9FB2434-6664-99A4-A7A7-6F3BA8AC4460}"/>
              </a:ext>
            </a:extLst>
          </p:cNvPr>
          <p:cNvSpPr txBox="1"/>
          <p:nvPr/>
        </p:nvSpPr>
        <p:spPr>
          <a:xfrm>
            <a:off x="2957730" y="1424268"/>
            <a:ext cx="2138299" cy="369332"/>
          </a:xfrm>
          <a:prstGeom prst="rect">
            <a:avLst/>
          </a:prstGeom>
          <a:noFill/>
        </p:spPr>
        <p:txBody>
          <a:bodyPr wrap="square">
            <a:spAutoFit/>
          </a:bodyPr>
          <a:lstStyle/>
          <a:p>
            <a:pPr algn="ctr"/>
            <a:r>
              <a:rPr lang="en-US" sz="1800" dirty="0"/>
              <a:t>AAL: 73% </a:t>
            </a:r>
            <a:r>
              <a:rPr lang="en-US" sz="1800" dirty="0">
                <a:sym typeface="Wingdings" panose="05000000000000000000" pitchFamily="2" charset="2"/>
              </a:rPr>
              <a:t> 56%</a:t>
            </a:r>
            <a:r>
              <a:rPr lang="en-US" sz="1800" dirty="0"/>
              <a:t> </a:t>
            </a:r>
            <a:endParaRPr lang="en-US" dirty="0"/>
          </a:p>
        </p:txBody>
      </p:sp>
      <p:sp>
        <p:nvSpPr>
          <p:cNvPr id="6" name="TextBox 5">
            <a:extLst>
              <a:ext uri="{FF2B5EF4-FFF2-40B4-BE49-F238E27FC236}">
                <a16:creationId xmlns:a16="http://schemas.microsoft.com/office/drawing/2014/main" id="{219EBD13-9212-73B5-1EB5-6A53B599F534}"/>
              </a:ext>
            </a:extLst>
          </p:cNvPr>
          <p:cNvSpPr txBox="1"/>
          <p:nvPr/>
        </p:nvSpPr>
        <p:spPr>
          <a:xfrm>
            <a:off x="5096029" y="1424268"/>
            <a:ext cx="2246435" cy="369332"/>
          </a:xfrm>
          <a:prstGeom prst="rect">
            <a:avLst/>
          </a:prstGeom>
          <a:noFill/>
        </p:spPr>
        <p:txBody>
          <a:bodyPr wrap="square">
            <a:spAutoFit/>
          </a:bodyPr>
          <a:lstStyle/>
          <a:p>
            <a:pPr algn="ctr"/>
            <a:r>
              <a:rPr lang="en-US" sz="1800" dirty="0"/>
              <a:t>DAL: 57% </a:t>
            </a:r>
            <a:r>
              <a:rPr lang="en-US" sz="1800" dirty="0">
                <a:sym typeface="Wingdings" panose="05000000000000000000" pitchFamily="2" charset="2"/>
              </a:rPr>
              <a:t> 50%</a:t>
            </a:r>
            <a:r>
              <a:rPr lang="en-US" sz="1800" dirty="0"/>
              <a:t> </a:t>
            </a:r>
            <a:endParaRPr lang="en-US" dirty="0"/>
          </a:p>
        </p:txBody>
      </p:sp>
      <p:sp>
        <p:nvSpPr>
          <p:cNvPr id="7" name="TextBox 6">
            <a:extLst>
              <a:ext uri="{FF2B5EF4-FFF2-40B4-BE49-F238E27FC236}">
                <a16:creationId xmlns:a16="http://schemas.microsoft.com/office/drawing/2014/main" id="{581E223D-F488-6371-56EB-80D4843189DE}"/>
              </a:ext>
            </a:extLst>
          </p:cNvPr>
          <p:cNvSpPr txBox="1"/>
          <p:nvPr/>
        </p:nvSpPr>
        <p:spPr>
          <a:xfrm>
            <a:off x="7260428" y="1407643"/>
            <a:ext cx="2597493" cy="369332"/>
          </a:xfrm>
          <a:prstGeom prst="rect">
            <a:avLst/>
          </a:prstGeom>
          <a:noFill/>
        </p:spPr>
        <p:txBody>
          <a:bodyPr wrap="square">
            <a:spAutoFit/>
          </a:bodyPr>
          <a:lstStyle/>
          <a:p>
            <a:pPr algn="ctr"/>
            <a:r>
              <a:rPr lang="en-US" sz="1800" dirty="0"/>
              <a:t>LUV: </a:t>
            </a:r>
            <a:r>
              <a:rPr lang="en-US" dirty="0"/>
              <a:t>71% </a:t>
            </a:r>
            <a:r>
              <a:rPr lang="en-US" dirty="0">
                <a:sym typeface="Wingdings" panose="05000000000000000000" pitchFamily="2" charset="2"/>
              </a:rPr>
              <a:t>45%</a:t>
            </a:r>
            <a:endParaRPr lang="en-US" sz="1800" dirty="0"/>
          </a:p>
        </p:txBody>
      </p:sp>
      <p:sp>
        <p:nvSpPr>
          <p:cNvPr id="2" name="TextBox 1">
            <a:extLst>
              <a:ext uri="{FF2B5EF4-FFF2-40B4-BE49-F238E27FC236}">
                <a16:creationId xmlns:a16="http://schemas.microsoft.com/office/drawing/2014/main" id="{789A8CAC-437D-69ED-B1EC-A45681A2EAAB}"/>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4"/>
              </a:rPr>
              <a:t>https://www.scdata.ai/project/30322</a:t>
            </a:r>
            <a:r>
              <a:rPr lang="en-US" sz="1600" dirty="0"/>
              <a:t>  </a:t>
            </a:r>
          </a:p>
        </p:txBody>
      </p:sp>
    </p:spTree>
    <p:extLst>
      <p:ext uri="{BB962C8B-B14F-4D97-AF65-F5344CB8AC3E}">
        <p14:creationId xmlns:p14="http://schemas.microsoft.com/office/powerpoint/2010/main" val="95177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sz="half" idx="1"/>
          </p:nvPr>
        </p:nvSpPr>
        <p:spPr/>
        <p:txBody>
          <a:bodyPr/>
          <a:lstStyle/>
          <a:p>
            <a:pPr>
              <a:lnSpc>
                <a:spcPct val="110000"/>
              </a:lnSpc>
              <a:spcBef>
                <a:spcPts val="1200"/>
              </a:spcBef>
            </a:pPr>
            <a:r>
              <a:rPr lang="en-US" dirty="0">
                <a:latin typeface="Calibri" panose="020F0502020204030204" pitchFamily="34" charset="0"/>
              </a:rPr>
              <a:t>Define and discover problems, causes and opportunities.</a:t>
            </a:r>
          </a:p>
          <a:p>
            <a:pPr>
              <a:lnSpc>
                <a:spcPct val="110000"/>
              </a:lnSpc>
              <a:spcBef>
                <a:spcPts val="1200"/>
              </a:spcBef>
            </a:pPr>
            <a:r>
              <a:rPr lang="en-US" altLang="zh-CN" sz="2800" dirty="0">
                <a:latin typeface="Calibri" panose="020F0502020204030204" pitchFamily="34" charset="0"/>
              </a:rPr>
              <a:t>Competitive intelligence and benchmarking</a:t>
            </a:r>
          </a:p>
          <a:p>
            <a:pPr lvl="1">
              <a:lnSpc>
                <a:spcPct val="110000"/>
              </a:lnSpc>
              <a:spcBef>
                <a:spcPts val="1200"/>
              </a:spcBef>
            </a:pPr>
            <a:r>
              <a:rPr lang="en-US" dirty="0">
                <a:latin typeface="Calibri" panose="020F0502020204030204" pitchFamily="34" charset="0"/>
              </a:rPr>
              <a:t>Industry analysis</a:t>
            </a:r>
          </a:p>
          <a:p>
            <a:pPr lvl="1">
              <a:lnSpc>
                <a:spcPct val="110000"/>
              </a:lnSpc>
              <a:spcBef>
                <a:spcPts val="1200"/>
              </a:spcBef>
            </a:pPr>
            <a:r>
              <a:rPr lang="en-US" dirty="0">
                <a:latin typeface="Calibri" panose="020F0502020204030204" pitchFamily="34" charset="0"/>
              </a:rPr>
              <a:t>Competition positioning</a:t>
            </a:r>
          </a:p>
          <a:p>
            <a:pPr lvl="1">
              <a:lnSpc>
                <a:spcPct val="110000"/>
              </a:lnSpc>
              <a:spcBef>
                <a:spcPts val="1200"/>
              </a:spcBef>
            </a:pPr>
            <a:r>
              <a:rPr lang="en-US" dirty="0">
                <a:latin typeface="Calibri" panose="020F0502020204030204" pitchFamily="34" charset="0"/>
              </a:rPr>
              <a:t>Enterprise diagnosis</a:t>
            </a:r>
          </a:p>
          <a:p>
            <a:pPr>
              <a:lnSpc>
                <a:spcPct val="110000"/>
              </a:lnSpc>
              <a:spcBef>
                <a:spcPts val="1200"/>
              </a:spcBef>
            </a:pPr>
            <a:endParaRPr lang="en-US" altLang="zh-CN" sz="2800" dirty="0">
              <a:latin typeface="Calibri" panose="020F0502020204030204" pitchFamily="34" charset="0"/>
            </a:endParaRPr>
          </a:p>
          <a:p>
            <a:pPr lvl="1">
              <a:lnSpc>
                <a:spcPct val="110000"/>
              </a:lnSpc>
              <a:spcBef>
                <a:spcPts val="1200"/>
              </a:spcBef>
            </a:pPr>
            <a:endParaRPr lang="en-US" sz="2800" dirty="0">
              <a:latin typeface="Calibri" panose="020F0502020204030204" pitchFamily="34" charset="0"/>
            </a:endParaRPr>
          </a:p>
        </p:txBody>
      </p:sp>
      <p:pic>
        <p:nvPicPr>
          <p:cNvPr id="6" name="Content Placeholder 5"/>
          <p:cNvPicPr>
            <a:picLocks noGrp="1" noChangeAspect="1"/>
          </p:cNvPicPr>
          <p:nvPr>
            <p:ph sz="half" idx="2"/>
          </p:nvPr>
        </p:nvPicPr>
        <p:blipFill>
          <a:blip r:embed="rId4"/>
          <a:stretch>
            <a:fillRect/>
          </a:stretch>
        </p:blipFill>
        <p:spPr>
          <a:xfrm>
            <a:off x="6197602" y="2190383"/>
            <a:ext cx="5383235" cy="3249450"/>
          </a:xfrm>
          <a:prstGeom prst="rect">
            <a:avLst/>
          </a:prstGeom>
        </p:spPr>
      </p:pic>
    </p:spTree>
    <p:custDataLst>
      <p:tags r:id="rId1"/>
    </p:custDataLst>
    <p:extLst>
      <p:ext uri="{BB962C8B-B14F-4D97-AF65-F5344CB8AC3E}">
        <p14:creationId xmlns:p14="http://schemas.microsoft.com/office/powerpoint/2010/main" val="336499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8B5632B-4484-481C-BD33-7FC173C30A8B}"/>
              </a:ext>
            </a:extLst>
          </p:cNvPr>
          <p:cNvGraphicFramePr>
            <a:graphicFrameLocks noGrp="1"/>
          </p:cNvGraphicFramePr>
          <p:nvPr>
            <p:extLst>
              <p:ext uri="{D42A27DB-BD31-4B8C-83A1-F6EECF244321}">
                <p14:modId xmlns:p14="http://schemas.microsoft.com/office/powerpoint/2010/main" val="2408486955"/>
              </p:ext>
            </p:extLst>
          </p:nvPr>
        </p:nvGraphicFramePr>
        <p:xfrm>
          <a:off x="574165" y="430027"/>
          <a:ext cx="10988568" cy="5777433"/>
        </p:xfrm>
        <a:graphic>
          <a:graphicData uri="http://schemas.openxmlformats.org/drawingml/2006/table">
            <a:tbl>
              <a:tblPr firstRow="1" bandRow="1">
                <a:tableStyleId>{EB9631B5-78F2-41C9-869B-9F39066F8104}</a:tableStyleId>
              </a:tblPr>
              <a:tblGrid>
                <a:gridCol w="1048158">
                  <a:extLst>
                    <a:ext uri="{9D8B030D-6E8A-4147-A177-3AD203B41FA5}">
                      <a16:colId xmlns:a16="http://schemas.microsoft.com/office/drawing/2014/main" val="4097773115"/>
                    </a:ext>
                  </a:extLst>
                </a:gridCol>
                <a:gridCol w="1948381">
                  <a:extLst>
                    <a:ext uri="{9D8B030D-6E8A-4147-A177-3AD203B41FA5}">
                      <a16:colId xmlns:a16="http://schemas.microsoft.com/office/drawing/2014/main" val="2621803218"/>
                    </a:ext>
                  </a:extLst>
                </a:gridCol>
                <a:gridCol w="4290186">
                  <a:extLst>
                    <a:ext uri="{9D8B030D-6E8A-4147-A177-3AD203B41FA5}">
                      <a16:colId xmlns:a16="http://schemas.microsoft.com/office/drawing/2014/main" val="3745818672"/>
                    </a:ext>
                  </a:extLst>
                </a:gridCol>
                <a:gridCol w="3701843">
                  <a:extLst>
                    <a:ext uri="{9D8B030D-6E8A-4147-A177-3AD203B41FA5}">
                      <a16:colId xmlns:a16="http://schemas.microsoft.com/office/drawing/2014/main" val="3376345132"/>
                    </a:ext>
                  </a:extLst>
                </a:gridCol>
              </a:tblGrid>
              <a:tr h="571660">
                <a:tc>
                  <a:txBody>
                    <a:bodyPr/>
                    <a:lstStyle/>
                    <a:p>
                      <a:pPr algn="ctr" fontAlgn="b"/>
                      <a:r>
                        <a:rPr lang="en-US" sz="1600" b="1" u="none" strike="noStrike" cap="none" spc="0" dirty="0">
                          <a:solidFill>
                            <a:schemeClr val="bg1"/>
                          </a:solidFill>
                          <a:effectLst/>
                        </a:rPr>
                        <a:t>Phases</a:t>
                      </a:r>
                      <a:endParaRPr lang="en-US" sz="1600" b="1" i="0" u="none" strike="noStrike" cap="none" spc="0" dirty="0">
                        <a:solidFill>
                          <a:schemeClr val="bg1"/>
                        </a:solidFill>
                        <a:effectLst/>
                        <a:latin typeface="Calibri" panose="020F0502020204030204" pitchFamily="34" charset="0"/>
                      </a:endParaRPr>
                    </a:p>
                  </a:txBody>
                  <a:tcPr marL="52171" marR="37265" marT="74530" marB="745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b="1" u="none" strike="noStrike" cap="none" spc="0" dirty="0">
                          <a:solidFill>
                            <a:schemeClr val="bg1"/>
                          </a:solidFill>
                          <a:effectLst/>
                        </a:rPr>
                        <a:t>Directions</a:t>
                      </a:r>
                      <a:endParaRPr lang="en-US" sz="1600" b="1" i="0" u="none" strike="noStrike" cap="none" spc="0" dirty="0">
                        <a:solidFill>
                          <a:schemeClr val="bg1"/>
                        </a:solidFill>
                        <a:effectLst/>
                        <a:latin typeface="Calibri" panose="020F0502020204030204" pitchFamily="34" charset="0"/>
                      </a:endParaRPr>
                    </a:p>
                  </a:txBody>
                  <a:tcPr marL="52171" marR="37265" marT="74530" marB="74530" anchor="ctr">
                    <a:lnT w="12700" cap="flat" cmpd="sng" algn="ctr">
                      <a:solidFill>
                        <a:schemeClr val="tx1"/>
                      </a:solidFill>
                      <a:prstDash val="solid"/>
                      <a:round/>
                      <a:headEnd type="none" w="med" len="med"/>
                      <a:tailEnd type="none" w="med" len="med"/>
                    </a:lnT>
                  </a:tcPr>
                </a:tc>
                <a:tc>
                  <a:txBody>
                    <a:bodyPr/>
                    <a:lstStyle/>
                    <a:p>
                      <a:pPr algn="ctr" fontAlgn="b"/>
                      <a:r>
                        <a:rPr lang="en-US" sz="1600" b="1" u="none" strike="noStrike" cap="none" spc="0" dirty="0">
                          <a:solidFill>
                            <a:schemeClr val="bg1"/>
                          </a:solidFill>
                          <a:effectLst/>
                        </a:rPr>
                        <a:t>Questions</a:t>
                      </a:r>
                      <a:endParaRPr lang="en-US" sz="1600" b="1" i="0" u="none" strike="noStrike" cap="none" spc="0" dirty="0">
                        <a:solidFill>
                          <a:schemeClr val="bg1"/>
                        </a:solidFill>
                        <a:effectLst/>
                        <a:latin typeface="Calibri" panose="020F0502020204030204" pitchFamily="34" charset="0"/>
                      </a:endParaRPr>
                    </a:p>
                  </a:txBody>
                  <a:tcPr marL="52171" marR="37265" marT="74530" marB="74530" anchor="ctr">
                    <a:lnT w="12700" cap="flat" cmpd="sng" algn="ctr">
                      <a:solidFill>
                        <a:schemeClr val="tx1"/>
                      </a:solidFill>
                      <a:prstDash val="solid"/>
                      <a:round/>
                      <a:headEnd type="none" w="med" len="med"/>
                      <a:tailEnd type="none" w="med" len="med"/>
                    </a:lnT>
                  </a:tcPr>
                </a:tc>
                <a:tc>
                  <a:txBody>
                    <a:bodyPr/>
                    <a:lstStyle/>
                    <a:p>
                      <a:pPr algn="ctr" fontAlgn="b"/>
                      <a:r>
                        <a:rPr lang="en-US" sz="1600" b="1" u="none" strike="noStrike" cap="none" spc="0" dirty="0">
                          <a:solidFill>
                            <a:schemeClr val="bg1"/>
                          </a:solidFill>
                          <a:effectLst/>
                        </a:rPr>
                        <a:t>Analysis</a:t>
                      </a:r>
                      <a:endParaRPr lang="en-US" sz="1600" b="1" i="0" u="none" strike="noStrike" cap="none" spc="0" dirty="0">
                        <a:solidFill>
                          <a:schemeClr val="bg1"/>
                        </a:solidFill>
                        <a:effectLst/>
                        <a:latin typeface="Calibri" panose="020F0502020204030204" pitchFamily="34" charset="0"/>
                      </a:endParaRPr>
                    </a:p>
                  </a:txBody>
                  <a:tcPr marL="52171" marR="37265" marT="74530" marB="745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3519364"/>
                  </a:ext>
                </a:extLst>
              </a:tr>
              <a:tr h="682922">
                <a:tc>
                  <a:txBody>
                    <a:bodyPr/>
                    <a:lstStyle/>
                    <a:p>
                      <a:pPr algn="ctr" fontAlgn="b"/>
                      <a:r>
                        <a:rPr lang="en-US" sz="1200" u="none" strike="noStrike" cap="none" spc="0" dirty="0">
                          <a:solidFill>
                            <a:schemeClr val="tx1"/>
                          </a:solidFill>
                          <a:effectLst/>
                        </a:rPr>
                        <a:t>I: </a:t>
                      </a:r>
                    </a:p>
                    <a:p>
                      <a:pPr algn="ctr" fontAlgn="b"/>
                      <a:r>
                        <a:rPr lang="en-US" sz="1200" u="none" strike="noStrike" cap="none" spc="0" dirty="0">
                          <a:solidFill>
                            <a:schemeClr val="tx1"/>
                          </a:solidFill>
                          <a:effectLst/>
                        </a:rPr>
                        <a:t>Industry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cap="none" spc="0" dirty="0">
                          <a:solidFill>
                            <a:schemeClr val="tx1"/>
                          </a:solidFill>
                          <a:effectLst/>
                        </a:rPr>
                        <a:t>1.1: Industry Trend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dirty="0">
                          <a:solidFill>
                            <a:schemeClr val="tx1"/>
                          </a:solidFill>
                          <a:effectLst/>
                        </a:rPr>
                        <a:t>What are the trend, market potential, and risk of the industry?</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dirty="0">
                          <a:solidFill>
                            <a:schemeClr val="tx1"/>
                          </a:solidFill>
                          <a:effectLst/>
                        </a:rPr>
                        <a:t>Industry Trend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6538060"/>
                  </a:ext>
                </a:extLst>
              </a:tr>
              <a:tr h="660388">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cap="none" spc="0">
                          <a:solidFill>
                            <a:schemeClr val="tx1"/>
                          </a:solidFill>
                          <a:effectLst/>
                        </a:rPr>
                        <a:t>1.2: Concentration and Competition Intensity</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dirty="0">
                          <a:solidFill>
                            <a:schemeClr val="tx1"/>
                          </a:solidFill>
                          <a:effectLst/>
                        </a:rPr>
                        <a:t>Is this a monopolized or competitive market? Can small companies survive and thrive in this industry?</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dirty="0">
                          <a:solidFill>
                            <a:schemeClr val="tx1"/>
                          </a:solidFill>
                          <a:effectLst/>
                        </a:rPr>
                        <a:t>Market Share Analysis, Four-Firm Concentration Ratio</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46893331"/>
                  </a:ext>
                </a:extLst>
              </a:tr>
              <a:tr h="484456">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1.3: Value Chain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What are the most valuable segment(s) along the supply chain? Should we expand up or downstream?</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Supply Chain Mapping, Industry Comparison</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4436488"/>
                  </a:ext>
                </a:extLst>
              </a:tr>
              <a:tr h="660388">
                <a:tc>
                  <a:txBody>
                    <a:bodyPr/>
                    <a:lstStyle/>
                    <a:p>
                      <a:pPr algn="ctr" fontAlgn="b"/>
                      <a:r>
                        <a:rPr lang="en-US" sz="1200" u="none" strike="noStrike" cap="none" spc="0">
                          <a:solidFill>
                            <a:schemeClr val="tx1"/>
                          </a:solidFill>
                          <a:effectLst/>
                        </a:rPr>
                        <a:t>II:  Competition Positioning</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cap="none" spc="0">
                          <a:solidFill>
                            <a:schemeClr val="tx1"/>
                          </a:solidFill>
                          <a:effectLst/>
                        </a:rPr>
                        <a:t>2.1: Profit Frontier</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cap="none" spc="0" dirty="0">
                          <a:solidFill>
                            <a:schemeClr val="tx1"/>
                          </a:solidFill>
                          <a:effectLst/>
                        </a:rPr>
                        <a:t>Where does the company stand in the competitive landscape?</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cap="none" spc="0" dirty="0">
                          <a:solidFill>
                            <a:schemeClr val="tx1"/>
                          </a:solidFill>
                          <a:effectLst/>
                        </a:rPr>
                        <a:t>Operating Margin vs. Revenue, Return on Assets vs. Liability Asset Ratio, Operating Income vs. Total Cost or Total Assets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0073422"/>
                  </a:ext>
                </a:extLst>
              </a:tr>
              <a:tr h="484456">
                <a:tc>
                  <a:txBody>
                    <a:bodyPr/>
                    <a:lstStyle/>
                    <a:p>
                      <a:pPr algn="ctr" fontAlgn="b"/>
                      <a:endParaRPr lang="en-US" sz="1200" b="0" i="0" u="none" strike="noStrike" cap="none" spc="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cap="none" spc="0">
                          <a:solidFill>
                            <a:schemeClr val="tx1"/>
                          </a:solidFill>
                          <a:effectLst/>
                        </a:rPr>
                        <a:t>2.2: Enterprise Ranking</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a:solidFill>
                            <a:schemeClr val="tx1"/>
                          </a:solidFill>
                          <a:effectLst/>
                        </a:rPr>
                        <a:t>Where is the company ranked relative to its competitors?</a:t>
                      </a:r>
                      <a:endParaRPr lang="en-US" sz="1200" b="0" i="0" u="none" strike="noStrike" cap="none" spc="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dirty="0">
                          <a:solidFill>
                            <a:schemeClr val="tx1"/>
                          </a:solidFill>
                          <a:effectLst/>
                        </a:rPr>
                        <a:t>Enterprise Ranking</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56629002"/>
                  </a:ext>
                </a:extLst>
              </a:tr>
              <a:tr h="660388">
                <a:tc>
                  <a:txBody>
                    <a:bodyPr/>
                    <a:lstStyle/>
                    <a:p>
                      <a:pPr algn="ctr" fontAlgn="b"/>
                      <a:endParaRPr lang="en-US" sz="1200" b="0" i="0" u="none" strike="noStrike" cap="none" spc="0" dirty="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2.3: KPI Examination</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Do I have any abnormalities or potential issues undetected?</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B w="12700" cap="flat" cmpd="sng" algn="ctr">
                      <a:solidFill>
                        <a:schemeClr val="tx1"/>
                      </a:solidFill>
                      <a:prstDash val="solid"/>
                      <a:round/>
                      <a:headEnd type="none" w="med" len="med"/>
                      <a:tailEnd type="none" w="med" len="med"/>
                    </a:lnB>
                  </a:tcPr>
                </a:tc>
                <a:tc>
                  <a:txBody>
                    <a:bodyPr/>
                    <a:lstStyle/>
                    <a:p>
                      <a:pPr algn="ctr" fontAlgn="b"/>
                      <a:r>
                        <a:rPr lang="fr-FR" sz="1200" u="none" strike="noStrike" cap="none" spc="0" dirty="0">
                          <a:solidFill>
                            <a:schemeClr val="tx1"/>
                          </a:solidFill>
                          <a:effectLst/>
                        </a:rPr>
                        <a:t>KPI </a:t>
                      </a:r>
                      <a:r>
                        <a:rPr lang="fr-FR" sz="1200" u="none" strike="noStrike" cap="none" spc="0" dirty="0" err="1">
                          <a:solidFill>
                            <a:schemeClr val="tx1"/>
                          </a:solidFill>
                          <a:effectLst/>
                        </a:rPr>
                        <a:t>Examination</a:t>
                      </a:r>
                      <a:endParaRPr lang="fr-FR"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2911752"/>
                  </a:ext>
                </a:extLst>
              </a:tr>
              <a:tr h="48445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u="none" strike="noStrike" cap="none" spc="0" dirty="0">
                          <a:solidFill>
                            <a:schemeClr val="tx1"/>
                          </a:solidFill>
                          <a:effectLst/>
                        </a:rPr>
                        <a:t>III: Enterprise Diagnosis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cap="none" spc="0" dirty="0">
                          <a:solidFill>
                            <a:schemeClr val="tx1"/>
                          </a:solidFill>
                          <a:effectLst/>
                        </a:rPr>
                        <a:t>3.1: Strengths and Weaknesses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T w="12700" cap="flat" cmpd="sng" algn="ctr">
                      <a:solidFill>
                        <a:schemeClr val="tx1"/>
                      </a:solidFill>
                      <a:prstDash val="solid"/>
                      <a:round/>
                      <a:headEnd type="none" w="med" len="med"/>
                      <a:tailEnd type="none" w="med" len="med"/>
                    </a:lnT>
                  </a:tcPr>
                </a:tc>
                <a:tc>
                  <a:txBody>
                    <a:bodyPr/>
                    <a:lstStyle/>
                    <a:p>
                      <a:pPr algn="ctr" fontAlgn="b"/>
                      <a:r>
                        <a:rPr lang="en-US" sz="1200" u="none" strike="noStrike" cap="none" spc="0" dirty="0">
                          <a:solidFill>
                            <a:schemeClr val="tx1"/>
                          </a:solidFill>
                          <a:effectLst/>
                        </a:rPr>
                        <a:t>What are my strengths and weaknesses relative to my competitors?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T w="12700" cap="flat" cmpd="sng" algn="ctr">
                      <a:solidFill>
                        <a:schemeClr val="tx1"/>
                      </a:solidFill>
                      <a:prstDash val="solid"/>
                      <a:round/>
                      <a:headEnd type="none" w="med" len="med"/>
                      <a:tailEnd type="none" w="med" len="med"/>
                    </a:lnT>
                  </a:tcPr>
                </a:tc>
                <a:tc>
                  <a:txBody>
                    <a:bodyPr/>
                    <a:lstStyle/>
                    <a:p>
                      <a:pPr algn="ctr" fontAlgn="b"/>
                      <a:r>
                        <a:rPr lang="fr-FR" sz="1200" u="none" strike="noStrike" cap="none" spc="0" dirty="0">
                          <a:solidFill>
                            <a:schemeClr val="tx1"/>
                          </a:solidFill>
                          <a:effectLst/>
                        </a:rPr>
                        <a:t>Enterprise </a:t>
                      </a:r>
                      <a:r>
                        <a:rPr lang="fr-FR" sz="1200" u="none" strike="noStrike" cap="none" spc="0" dirty="0" err="1">
                          <a:solidFill>
                            <a:schemeClr val="tx1"/>
                          </a:solidFill>
                          <a:effectLst/>
                        </a:rPr>
                        <a:t>Comparison</a:t>
                      </a:r>
                      <a:r>
                        <a:rPr lang="fr-FR" sz="1200" u="none" strike="noStrike" cap="none" spc="0" dirty="0">
                          <a:solidFill>
                            <a:schemeClr val="tx1"/>
                          </a:solidFill>
                          <a:effectLst/>
                        </a:rPr>
                        <a:t>, Enterprise Trend </a:t>
                      </a:r>
                      <a:r>
                        <a:rPr lang="fr-FR" sz="1200" u="none" strike="noStrike" cap="none" spc="0" dirty="0" err="1">
                          <a:solidFill>
                            <a:schemeClr val="tx1"/>
                          </a:solidFill>
                          <a:effectLst/>
                        </a:rPr>
                        <a:t>Analysis</a:t>
                      </a:r>
                      <a:r>
                        <a:rPr lang="fr-FR" sz="1200" u="none" strike="noStrike" cap="none" spc="0" dirty="0">
                          <a:solidFill>
                            <a:schemeClr val="tx1"/>
                          </a:solidFill>
                          <a:effectLst/>
                        </a:rPr>
                        <a:t> </a:t>
                      </a:r>
                      <a:endParaRPr lang="fr-FR"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91012812"/>
                  </a:ext>
                </a:extLst>
              </a:tr>
              <a:tr h="484456">
                <a:tc>
                  <a:txBody>
                    <a:bodyPr/>
                    <a:lstStyle/>
                    <a:p>
                      <a:pPr algn="ctr" fontAlgn="b"/>
                      <a:endParaRPr lang="en-US" sz="1200" b="0" i="0" u="none" strike="noStrike" cap="none" spc="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tcPr>
                </a:tc>
                <a:tc>
                  <a:txBody>
                    <a:bodyPr/>
                    <a:lstStyle/>
                    <a:p>
                      <a:pPr algn="ctr" fontAlgn="b"/>
                      <a:r>
                        <a:rPr lang="en-US" sz="1200" u="none" strike="noStrike" cap="none" spc="0">
                          <a:solidFill>
                            <a:schemeClr val="tx1"/>
                          </a:solidFill>
                          <a:effectLst/>
                        </a:rPr>
                        <a:t>3.2: Value Driver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dirty="0">
                          <a:solidFill>
                            <a:schemeClr val="tx1"/>
                          </a:solidFill>
                          <a:effectLst/>
                        </a:rPr>
                        <a:t>What factor(s) may drive a company’s financial performance in my industry?</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tc>
                <a:tc>
                  <a:txBody>
                    <a:bodyPr/>
                    <a:lstStyle/>
                    <a:p>
                      <a:pPr algn="ctr" fontAlgn="b"/>
                      <a:r>
                        <a:rPr lang="en-US" sz="1200" u="none" strike="noStrike" cap="none" spc="0" dirty="0">
                          <a:solidFill>
                            <a:schemeClr val="tx1"/>
                          </a:solidFill>
                          <a:effectLst/>
                        </a:rPr>
                        <a:t>Value Driver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65963324"/>
                  </a:ext>
                </a:extLst>
              </a:tr>
              <a:tr h="457154">
                <a:tc>
                  <a:txBody>
                    <a:bodyPr/>
                    <a:lstStyle/>
                    <a:p>
                      <a:pPr algn="ctr" fontAlgn="b"/>
                      <a:endParaRPr lang="en-US" sz="1200" b="0" i="0" u="none" strike="noStrike" cap="none" spc="0">
                        <a:solidFill>
                          <a:schemeClr val="tx1"/>
                        </a:solidFill>
                        <a:effectLst/>
                        <a:latin typeface="Calibri" panose="020F0502020204030204" pitchFamily="34" charset="0"/>
                      </a:endParaRPr>
                    </a:p>
                  </a:txBody>
                  <a:tcPr marL="52171" marR="37265" marT="7995" marB="7453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3.3: Breakdown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What are my key problems and their causes?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B w="12700" cap="flat" cmpd="sng" algn="ctr">
                      <a:solidFill>
                        <a:schemeClr val="tx1"/>
                      </a:solidFill>
                      <a:prstDash val="solid"/>
                      <a:round/>
                      <a:headEnd type="none" w="med" len="med"/>
                      <a:tailEnd type="none" w="med" len="med"/>
                    </a:lnB>
                  </a:tcPr>
                </a:tc>
                <a:tc>
                  <a:txBody>
                    <a:bodyPr/>
                    <a:lstStyle/>
                    <a:p>
                      <a:pPr algn="ctr" fontAlgn="b"/>
                      <a:r>
                        <a:rPr lang="en-US" sz="1200" u="none" strike="noStrike" cap="none" spc="0" dirty="0">
                          <a:solidFill>
                            <a:schemeClr val="tx1"/>
                          </a:solidFill>
                          <a:effectLst/>
                        </a:rPr>
                        <a:t>Breakdown Analysis</a:t>
                      </a:r>
                      <a:endParaRPr lang="en-US" sz="1200" b="0" i="0" u="none" strike="noStrike" cap="none" spc="0" dirty="0">
                        <a:solidFill>
                          <a:schemeClr val="tx1"/>
                        </a:solidFill>
                        <a:effectLst/>
                        <a:latin typeface="Calibri" panose="020F0502020204030204" pitchFamily="34" charset="0"/>
                      </a:endParaRPr>
                    </a:p>
                  </a:txBody>
                  <a:tcPr marL="52171" marR="37265" marT="7995" marB="7453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964066"/>
                  </a:ext>
                </a:extLst>
              </a:tr>
            </a:tbl>
          </a:graphicData>
        </a:graphic>
      </p:graphicFrame>
      <p:sp>
        <p:nvSpPr>
          <p:cNvPr id="2" name="TextBox 1">
            <a:extLst>
              <a:ext uri="{FF2B5EF4-FFF2-40B4-BE49-F238E27FC236}">
                <a16:creationId xmlns:a16="http://schemas.microsoft.com/office/drawing/2014/main" id="{FC2222E6-6D1C-07DB-6567-C51FAE548399}"/>
              </a:ext>
            </a:extLst>
          </p:cNvPr>
          <p:cNvSpPr txBox="1"/>
          <p:nvPr/>
        </p:nvSpPr>
        <p:spPr>
          <a:xfrm>
            <a:off x="3046709" y="6216999"/>
            <a:ext cx="6098582" cy="400110"/>
          </a:xfrm>
          <a:prstGeom prst="rect">
            <a:avLst/>
          </a:prstGeom>
          <a:noFill/>
        </p:spPr>
        <p:txBody>
          <a:bodyPr wrap="square">
            <a:spAutoFit/>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Competitive intelligence for problem discovery</a:t>
            </a:r>
            <a:endParaRPr lang="en-US" sz="2000" dirty="0"/>
          </a:p>
        </p:txBody>
      </p:sp>
    </p:spTree>
    <p:extLst>
      <p:ext uri="{BB962C8B-B14F-4D97-AF65-F5344CB8AC3E}">
        <p14:creationId xmlns:p14="http://schemas.microsoft.com/office/powerpoint/2010/main" val="3470084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Comparison 2007-2019</a:t>
            </a:r>
          </a:p>
        </p:txBody>
      </p:sp>
      <p:sp>
        <p:nvSpPr>
          <p:cNvPr id="8" name="TextBox 7"/>
          <p:cNvSpPr txBox="1"/>
          <p:nvPr/>
        </p:nvSpPr>
        <p:spPr>
          <a:xfrm>
            <a:off x="10948192" y="5135240"/>
            <a:ext cx="1230689" cy="584775"/>
          </a:xfrm>
          <a:prstGeom prst="rect">
            <a:avLst/>
          </a:prstGeom>
          <a:noFill/>
        </p:spPr>
        <p:txBody>
          <a:bodyPr wrap="square" rtlCol="0">
            <a:spAutoFit/>
          </a:bodyPr>
          <a:lstStyle/>
          <a:p>
            <a:pPr algn="ctr"/>
            <a:r>
              <a:rPr lang="en-US" sz="1600" dirty="0"/>
              <a:t>American Airlines</a:t>
            </a:r>
          </a:p>
        </p:txBody>
      </p:sp>
      <p:sp>
        <p:nvSpPr>
          <p:cNvPr id="9" name="TextBox 8"/>
          <p:cNvSpPr txBox="1"/>
          <p:nvPr/>
        </p:nvSpPr>
        <p:spPr>
          <a:xfrm>
            <a:off x="11090760" y="3673814"/>
            <a:ext cx="945552" cy="338554"/>
          </a:xfrm>
          <a:prstGeom prst="rect">
            <a:avLst/>
          </a:prstGeom>
          <a:noFill/>
        </p:spPr>
        <p:txBody>
          <a:bodyPr wrap="square" rtlCol="0">
            <a:spAutoFit/>
          </a:bodyPr>
          <a:lstStyle/>
          <a:p>
            <a:pPr algn="ctr"/>
            <a:r>
              <a:rPr lang="en-US" sz="1600" dirty="0"/>
              <a:t>SP500</a:t>
            </a:r>
          </a:p>
        </p:txBody>
      </p:sp>
      <p:sp>
        <p:nvSpPr>
          <p:cNvPr id="10" name="TextBox 9"/>
          <p:cNvSpPr txBox="1"/>
          <p:nvPr/>
        </p:nvSpPr>
        <p:spPr>
          <a:xfrm>
            <a:off x="11041599" y="3396045"/>
            <a:ext cx="1038960" cy="338554"/>
          </a:xfrm>
          <a:prstGeom prst="rect">
            <a:avLst/>
          </a:prstGeom>
          <a:noFill/>
        </p:spPr>
        <p:txBody>
          <a:bodyPr wrap="square" rtlCol="0">
            <a:spAutoFit/>
          </a:bodyPr>
          <a:lstStyle/>
          <a:p>
            <a:pPr algn="ctr"/>
            <a:r>
              <a:rPr lang="en-US" sz="1600" dirty="0"/>
              <a:t>United</a:t>
            </a:r>
          </a:p>
        </p:txBody>
      </p:sp>
      <p:sp>
        <p:nvSpPr>
          <p:cNvPr id="11" name="TextBox 10"/>
          <p:cNvSpPr txBox="1"/>
          <p:nvPr/>
        </p:nvSpPr>
        <p:spPr>
          <a:xfrm>
            <a:off x="11154670" y="2705411"/>
            <a:ext cx="812818" cy="338554"/>
          </a:xfrm>
          <a:prstGeom prst="rect">
            <a:avLst/>
          </a:prstGeom>
          <a:noFill/>
        </p:spPr>
        <p:txBody>
          <a:bodyPr wrap="square" rtlCol="0">
            <a:spAutoFit/>
          </a:bodyPr>
          <a:lstStyle/>
          <a:p>
            <a:pPr algn="ctr"/>
            <a:r>
              <a:rPr lang="en-US" sz="1600" dirty="0"/>
              <a:t>Delta</a:t>
            </a:r>
          </a:p>
        </p:txBody>
      </p:sp>
      <p:sp>
        <p:nvSpPr>
          <p:cNvPr id="12" name="TextBox 11"/>
          <p:cNvSpPr txBox="1"/>
          <p:nvPr/>
        </p:nvSpPr>
        <p:spPr>
          <a:xfrm>
            <a:off x="10849870" y="2289380"/>
            <a:ext cx="1422418" cy="338554"/>
          </a:xfrm>
          <a:prstGeom prst="rect">
            <a:avLst/>
          </a:prstGeom>
          <a:noFill/>
        </p:spPr>
        <p:txBody>
          <a:bodyPr wrap="square" rtlCol="0">
            <a:spAutoFit/>
          </a:bodyPr>
          <a:lstStyle/>
          <a:p>
            <a:pPr algn="ctr"/>
            <a:r>
              <a:rPr lang="en-US" sz="1600" dirty="0"/>
              <a:t>Southwest</a:t>
            </a:r>
          </a:p>
        </p:txBody>
      </p:sp>
      <p:pic>
        <p:nvPicPr>
          <p:cNvPr id="6" name="Picture 5" descr="Graphical user interface, chart&#10;&#10;Description automatically generated">
            <a:extLst>
              <a:ext uri="{FF2B5EF4-FFF2-40B4-BE49-F238E27FC236}">
                <a16:creationId xmlns:a16="http://schemas.microsoft.com/office/drawing/2014/main" id="{A5E162E8-7ABD-AF4F-6A8D-6FA646FE2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5337"/>
            <a:ext cx="12192000" cy="5471286"/>
          </a:xfrm>
          <a:prstGeom prst="rect">
            <a:avLst/>
          </a:prstGeom>
        </p:spPr>
      </p:pic>
      <p:sp>
        <p:nvSpPr>
          <p:cNvPr id="14" name="TextBox 13">
            <a:extLst>
              <a:ext uri="{FF2B5EF4-FFF2-40B4-BE49-F238E27FC236}">
                <a16:creationId xmlns:a16="http://schemas.microsoft.com/office/drawing/2014/main" id="{3F4E7C77-FC02-43FE-6C33-B509473E5506}"/>
              </a:ext>
            </a:extLst>
          </p:cNvPr>
          <p:cNvSpPr txBox="1"/>
          <p:nvPr/>
        </p:nvSpPr>
        <p:spPr>
          <a:xfrm>
            <a:off x="1936248" y="6071007"/>
            <a:ext cx="8642414" cy="461665"/>
          </a:xfrm>
          <a:prstGeom prst="rect">
            <a:avLst/>
          </a:prstGeom>
          <a:noFill/>
        </p:spPr>
        <p:txBody>
          <a:bodyPr wrap="square">
            <a:spAutoFit/>
          </a:bodyPr>
          <a:lstStyle/>
          <a:p>
            <a:pPr algn="ctr"/>
            <a:r>
              <a:rPr lang="en-US" sz="2400" dirty="0">
                <a:latin typeface="Calibri" panose="020F0502020204030204" pitchFamily="34" charset="0"/>
              </a:rPr>
              <a:t>AAL is clearly in trouble! Problems? Causes? Opportunities?</a:t>
            </a:r>
          </a:p>
        </p:txBody>
      </p:sp>
    </p:spTree>
    <p:extLst>
      <p:ext uri="{BB962C8B-B14F-4D97-AF65-F5344CB8AC3E}">
        <p14:creationId xmlns:p14="http://schemas.microsoft.com/office/powerpoint/2010/main" val="1939202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 scatter chart&#10;&#10;Description automatically generated">
            <a:extLst>
              <a:ext uri="{FF2B5EF4-FFF2-40B4-BE49-F238E27FC236}">
                <a16:creationId xmlns:a16="http://schemas.microsoft.com/office/drawing/2014/main" id="{99E1411F-F562-F352-5D92-461828C50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8951"/>
            <a:ext cx="12192000" cy="5100097"/>
          </a:xfrm>
          <a:prstGeom prst="rect">
            <a:avLst/>
          </a:prstGeom>
        </p:spPr>
      </p:pic>
      <p:sp>
        <p:nvSpPr>
          <p:cNvPr id="5" name="Oval 4"/>
          <p:cNvSpPr/>
          <p:nvPr/>
        </p:nvSpPr>
        <p:spPr>
          <a:xfrm>
            <a:off x="4246383" y="3028174"/>
            <a:ext cx="648348" cy="683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294084" y="1378832"/>
            <a:ext cx="1921629" cy="1924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B4DCBE-0CA5-2AE3-CDCF-7E1E1D775850}"/>
              </a:ext>
            </a:extLst>
          </p:cNvPr>
          <p:cNvSpPr txBox="1"/>
          <p:nvPr/>
        </p:nvSpPr>
        <p:spPr>
          <a:xfrm>
            <a:off x="2875236" y="6207427"/>
            <a:ext cx="6441527" cy="369332"/>
          </a:xfrm>
          <a:prstGeom prst="rect">
            <a:avLst/>
          </a:prstGeom>
          <a:noFill/>
        </p:spPr>
        <p:txBody>
          <a:bodyPr wrap="square">
            <a:spAutoFit/>
          </a:bodyPr>
          <a:lstStyle/>
          <a:p>
            <a:pPr algn="ctr"/>
            <a:r>
              <a:rPr lang="en-US" dirty="0"/>
              <a:t>Operating income or loss vs. total cost, Airlines, USA, 2019</a:t>
            </a:r>
          </a:p>
        </p:txBody>
      </p:sp>
      <p:sp>
        <p:nvSpPr>
          <p:cNvPr id="2" name="Speech Bubble: Rectangle with Corners Rounded 1">
            <a:extLst>
              <a:ext uri="{FF2B5EF4-FFF2-40B4-BE49-F238E27FC236}">
                <a16:creationId xmlns:a16="http://schemas.microsoft.com/office/drawing/2014/main" id="{2A262A04-052D-E405-C097-47C927024FE0}"/>
              </a:ext>
            </a:extLst>
          </p:cNvPr>
          <p:cNvSpPr/>
          <p:nvPr/>
        </p:nvSpPr>
        <p:spPr>
          <a:xfrm>
            <a:off x="8911635" y="3949828"/>
            <a:ext cx="2719533" cy="792860"/>
          </a:xfrm>
          <a:prstGeom prst="wedgeRoundRectCallout">
            <a:avLst>
              <a:gd name="adj1" fmla="val -55641"/>
              <a:gd name="adj2" fmla="val -145093"/>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DAL and UAL made higher profits than AAL with less cost.</a:t>
            </a:r>
          </a:p>
        </p:txBody>
      </p:sp>
      <p:sp>
        <p:nvSpPr>
          <p:cNvPr id="3" name="Speech Bubble: Rectangle with Corners Rounded 2">
            <a:extLst>
              <a:ext uri="{FF2B5EF4-FFF2-40B4-BE49-F238E27FC236}">
                <a16:creationId xmlns:a16="http://schemas.microsoft.com/office/drawing/2014/main" id="{67AC944C-A001-81DB-48C8-9F38B87791F4}"/>
              </a:ext>
            </a:extLst>
          </p:cNvPr>
          <p:cNvSpPr/>
          <p:nvPr/>
        </p:nvSpPr>
        <p:spPr>
          <a:xfrm>
            <a:off x="5058963" y="3949828"/>
            <a:ext cx="2719533" cy="792860"/>
          </a:xfrm>
          <a:prstGeom prst="wedgeRoundRectCallout">
            <a:avLst>
              <a:gd name="adj1" fmla="val -58331"/>
              <a:gd name="adj2" fmla="val -92041"/>
              <a:gd name="adj3" fmla="val 16667"/>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LUV made almost the same operating income with half of AAL’s cost.</a:t>
            </a:r>
          </a:p>
        </p:txBody>
      </p:sp>
      <p:sp>
        <p:nvSpPr>
          <p:cNvPr id="6" name="TextBox 5">
            <a:extLst>
              <a:ext uri="{FF2B5EF4-FFF2-40B4-BE49-F238E27FC236}">
                <a16:creationId xmlns:a16="http://schemas.microsoft.com/office/drawing/2014/main" id="{B3FDADB0-3ECA-A2B0-FB86-1CAC12435A95}"/>
              </a:ext>
            </a:extLst>
          </p:cNvPr>
          <p:cNvSpPr txBox="1"/>
          <p:nvPr/>
        </p:nvSpPr>
        <p:spPr>
          <a:xfrm>
            <a:off x="0" y="6575900"/>
            <a:ext cx="6093228" cy="338554"/>
          </a:xfrm>
          <a:prstGeom prst="rect">
            <a:avLst/>
          </a:prstGeom>
          <a:noFill/>
        </p:spPr>
        <p:txBody>
          <a:bodyPr wrap="square">
            <a:spAutoFit/>
          </a:bodyPr>
          <a:lstStyle/>
          <a:p>
            <a:r>
              <a:rPr lang="en-US" sz="1600" dirty="0"/>
              <a:t>Data source: </a:t>
            </a:r>
            <a:r>
              <a:rPr lang="en-US" sz="1600" dirty="0">
                <a:hlinkClick r:id="rId5"/>
              </a:rPr>
              <a:t>https://www.scdata.ai/project/30322</a:t>
            </a:r>
            <a:r>
              <a:rPr lang="en-US" sz="1600" dirty="0"/>
              <a:t>  </a:t>
            </a:r>
          </a:p>
        </p:txBody>
      </p:sp>
    </p:spTree>
    <p:custDataLst>
      <p:tags r:id="rId1"/>
    </p:custDataLst>
    <p:extLst>
      <p:ext uri="{BB962C8B-B14F-4D97-AF65-F5344CB8AC3E}">
        <p14:creationId xmlns:p14="http://schemas.microsoft.com/office/powerpoint/2010/main" val="134386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6736"/>
            <a:ext cx="10972800" cy="808037"/>
          </a:xfrm>
        </p:spPr>
        <p:txBody>
          <a:bodyPr/>
          <a:lstStyle/>
          <a:p>
            <a:r>
              <a:rPr lang="en-US" dirty="0"/>
              <a:t>Competitive Intelligence &amp; Benchmarking</a:t>
            </a:r>
          </a:p>
        </p:txBody>
      </p:sp>
      <p:sp>
        <p:nvSpPr>
          <p:cNvPr id="3" name="Content Placeholder 2"/>
          <p:cNvSpPr>
            <a:spLocks noGrp="1"/>
          </p:cNvSpPr>
          <p:nvPr>
            <p:ph sz="half" idx="1"/>
          </p:nvPr>
        </p:nvSpPr>
        <p:spPr>
          <a:xfrm>
            <a:off x="436100" y="1781503"/>
            <a:ext cx="8660603" cy="4359761"/>
          </a:xfrm>
        </p:spPr>
        <p:txBody>
          <a:bodyPr/>
          <a:lstStyle/>
          <a:p>
            <a:pPr>
              <a:spcBef>
                <a:spcPts val="1200"/>
              </a:spcBef>
            </a:pPr>
            <a:r>
              <a:rPr lang="en-US" sz="2600" dirty="0">
                <a:latin typeface="Calibri" panose="020F0502020204030204" pitchFamily="34" charset="0"/>
              </a:rPr>
              <a:t>Discovering problems &amp; opportunities via data analysis.</a:t>
            </a:r>
          </a:p>
          <a:p>
            <a:pPr lvl="1">
              <a:spcBef>
                <a:spcPts val="1200"/>
              </a:spcBef>
            </a:pPr>
            <a:r>
              <a:rPr lang="en-US" u="sng" dirty="0">
                <a:latin typeface="Calibri" panose="020F0502020204030204" pitchFamily="34" charset="0"/>
              </a:rPr>
              <a:t>Industry analysis </a:t>
            </a:r>
            <a:r>
              <a:rPr lang="en-US" dirty="0">
                <a:latin typeface="Calibri" panose="020F0502020204030204" pitchFamily="34" charset="0"/>
              </a:rPr>
              <a:t>(industry trend, competition intensity, value chain analysis) to assess industry potential and risk.</a:t>
            </a:r>
          </a:p>
          <a:p>
            <a:pPr lvl="1">
              <a:spcBef>
                <a:spcPts val="1200"/>
              </a:spcBef>
            </a:pPr>
            <a:r>
              <a:rPr lang="en-US" u="sng" dirty="0">
                <a:latin typeface="Calibri" panose="020F0502020204030204" pitchFamily="34" charset="0"/>
              </a:rPr>
              <a:t>Competition positioning </a:t>
            </a:r>
            <a:r>
              <a:rPr lang="en-US" dirty="0">
                <a:latin typeface="Calibri" panose="020F0502020204030204" pitchFamily="34" charset="0"/>
              </a:rPr>
              <a:t>(p</a:t>
            </a:r>
            <a:r>
              <a:rPr lang="en-US" altLang="ja-JP" dirty="0">
                <a:latin typeface="Calibri" panose="020F0502020204030204" pitchFamily="34" charset="0"/>
              </a:rPr>
              <a:t>rofit frontier, enterprise ranking, KPI examination) to position a company in the competitive landscape.</a:t>
            </a:r>
          </a:p>
          <a:p>
            <a:pPr lvl="1">
              <a:spcBef>
                <a:spcPts val="1200"/>
              </a:spcBef>
            </a:pPr>
            <a:r>
              <a:rPr lang="en-US" u="sng" dirty="0">
                <a:latin typeface="Calibri" panose="020F0502020204030204" pitchFamily="34" charset="0"/>
              </a:rPr>
              <a:t>Enterprise diagnosis </a:t>
            </a:r>
            <a:r>
              <a:rPr lang="en-US" dirty="0">
                <a:latin typeface="Calibri" panose="020F0502020204030204" pitchFamily="34" charset="0"/>
              </a:rPr>
              <a:t>(s</a:t>
            </a:r>
            <a:r>
              <a:rPr lang="en-US" altLang="ja-JP" dirty="0">
                <a:latin typeface="Calibri" panose="020F0502020204030204" pitchFamily="34" charset="0"/>
              </a:rPr>
              <a:t>trengths &amp; weaknesses, value driver analysis, breakdown analysis) to discover problems and diagnose causes.</a:t>
            </a:r>
            <a:endParaRPr lang="en-US" dirty="0">
              <a:solidFill>
                <a:srgbClr val="FF0000"/>
              </a:solidFill>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9522044" y="0"/>
            <a:ext cx="2669955" cy="6858000"/>
          </a:xfrm>
          <a:prstGeom prst="rect">
            <a:avLst/>
          </a:prstGeom>
        </p:spPr>
      </p:pic>
    </p:spTree>
    <p:extLst>
      <p:ext uri="{BB962C8B-B14F-4D97-AF65-F5344CB8AC3E}">
        <p14:creationId xmlns:p14="http://schemas.microsoft.com/office/powerpoint/2010/main" val="38781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Answered</a:t>
            </a:r>
          </a:p>
        </p:txBody>
      </p:sp>
      <p:sp>
        <p:nvSpPr>
          <p:cNvPr id="3" name="Content Placeholder 2"/>
          <p:cNvSpPr>
            <a:spLocks noGrp="1"/>
          </p:cNvSpPr>
          <p:nvPr>
            <p:ph idx="1"/>
          </p:nvPr>
        </p:nvSpPr>
        <p:spPr/>
        <p:txBody>
          <a:bodyPr/>
          <a:lstStyle/>
          <a:p>
            <a:r>
              <a:rPr lang="en-US" sz="2600" dirty="0">
                <a:latin typeface="Calibri" panose="020F0502020204030204" pitchFamily="34" charset="0"/>
              </a:rPr>
              <a:t>What are the market potential, risk and trend?</a:t>
            </a:r>
          </a:p>
          <a:p>
            <a:pPr lvl="0"/>
            <a:r>
              <a:rPr lang="en-US" sz="2600" dirty="0">
                <a:latin typeface="Calibri" panose="020F0502020204030204" pitchFamily="34" charset="0"/>
              </a:rPr>
              <a:t>What are the most valuable segment(s) in the supply chain?</a:t>
            </a:r>
          </a:p>
          <a:p>
            <a:pPr lvl="0"/>
            <a:r>
              <a:rPr lang="en-US" sz="2600" dirty="0">
                <a:latin typeface="Calibri" panose="020F0502020204030204" pitchFamily="34" charset="0"/>
              </a:rPr>
              <a:t>Where do I stand in the competitive landscape? </a:t>
            </a:r>
          </a:p>
          <a:p>
            <a:pPr lvl="0"/>
            <a:r>
              <a:rPr lang="en-US" sz="2600" dirty="0">
                <a:latin typeface="Calibri" panose="020F0502020204030204" pitchFamily="34" charset="0"/>
              </a:rPr>
              <a:t>What are my strengths and weaknesses relative to my competitors?</a:t>
            </a:r>
          </a:p>
          <a:p>
            <a:pPr lvl="0"/>
            <a:r>
              <a:rPr lang="en-US" sz="2600" dirty="0">
                <a:latin typeface="Calibri" panose="020F0502020204030204" pitchFamily="34" charset="0"/>
              </a:rPr>
              <a:t>What factor(s) may drive a company’s financial performance in my industry? </a:t>
            </a:r>
          </a:p>
          <a:p>
            <a:pPr lvl="0"/>
            <a:r>
              <a:rPr lang="en-US" sz="2600" dirty="0">
                <a:latin typeface="Calibri" panose="020F0502020204030204" pitchFamily="34" charset="0"/>
              </a:rPr>
              <a:t>What are my key problems and the causes?</a:t>
            </a:r>
          </a:p>
          <a:p>
            <a:pPr lvl="0"/>
            <a:r>
              <a:rPr lang="en-US" sz="2600" dirty="0">
                <a:latin typeface="Calibri" panose="020F0502020204030204" pitchFamily="34" charset="0"/>
              </a:rPr>
              <a:t>…</a:t>
            </a:r>
          </a:p>
        </p:txBody>
      </p:sp>
      <p:pic>
        <p:nvPicPr>
          <p:cNvPr id="4" name="Picture 3"/>
          <p:cNvPicPr>
            <a:picLocks noChangeAspect="1"/>
          </p:cNvPicPr>
          <p:nvPr/>
        </p:nvPicPr>
        <p:blipFill>
          <a:blip r:embed="rId4"/>
          <a:stretch>
            <a:fillRect/>
          </a:stretch>
        </p:blipFill>
        <p:spPr>
          <a:xfrm>
            <a:off x="5624519" y="4919296"/>
            <a:ext cx="5574890" cy="1505435"/>
          </a:xfrm>
          <a:prstGeom prst="rect">
            <a:avLst/>
          </a:prstGeom>
        </p:spPr>
      </p:pic>
    </p:spTree>
    <p:custDataLst>
      <p:tags r:id="rId1"/>
    </p:custDataLst>
    <p:extLst>
      <p:ext uri="{BB962C8B-B14F-4D97-AF65-F5344CB8AC3E}">
        <p14:creationId xmlns:p14="http://schemas.microsoft.com/office/powerpoint/2010/main" val="377835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31A8263-17A4-D5CF-9CC7-9DF570CAB0E0}"/>
              </a:ext>
            </a:extLst>
          </p:cNvPr>
          <p:cNvPicPr>
            <a:picLocks noGrp="1" noChangeAspect="1"/>
          </p:cNvPicPr>
          <p:nvPr>
            <p:ph sz="half" idx="2"/>
          </p:nvPr>
        </p:nvPicPr>
        <p:blipFill rotWithShape="1">
          <a:blip r:embed="rId3"/>
          <a:srcRect l="16743" r="3593"/>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1F0BAF-F16E-F436-48E9-75E9E60896FD}"/>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nSpc>
                <a:spcPct val="150000"/>
              </a:lnSpc>
              <a:spcBef>
                <a:spcPts val="600"/>
              </a:spcBef>
              <a:spcAft>
                <a:spcPts val="600"/>
              </a:spcAft>
            </a:pPr>
            <a:r>
              <a:rPr lang="en-US" sz="2400" b="1" dirty="0">
                <a:latin typeface="Arial Black" panose="020B0A04020102020204" pitchFamily="34" charset="0"/>
              </a:rPr>
              <a:t>Industry Classification</a:t>
            </a:r>
          </a:p>
        </p:txBody>
      </p:sp>
      <p:sp>
        <p:nvSpPr>
          <p:cNvPr id="3" name="Content Placeholder 2">
            <a:extLst>
              <a:ext uri="{FF2B5EF4-FFF2-40B4-BE49-F238E27FC236}">
                <a16:creationId xmlns:a16="http://schemas.microsoft.com/office/drawing/2014/main" id="{B5AC69A6-7F44-4CCD-65D9-E319E6549F3B}"/>
              </a:ext>
            </a:extLst>
          </p:cNvPr>
          <p:cNvSpPr>
            <a:spLocks noGrp="1"/>
          </p:cNvSpPr>
          <p:nvPr>
            <p:ph sz="half" idx="1"/>
          </p:nvPr>
        </p:nvSpPr>
        <p:spPr>
          <a:xfrm>
            <a:off x="635169" y="2265037"/>
            <a:ext cx="4228249" cy="4227838"/>
          </a:xfrm>
        </p:spPr>
        <p:txBody>
          <a:bodyPr vert="horz" lIns="91440" tIns="45720" rIns="91440" bIns="4572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rPr>
              <a:t>Company grouping by similar </a:t>
            </a: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products / services, similar customers / suppliers.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Government agencies: track economic conditions.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Securities analysts: construct portfolios.</a:t>
            </a:r>
          </a:p>
          <a:p>
            <a:pPr lvl="0">
              <a:lnSpc>
                <a:spcPct val="100000"/>
              </a:lnSpc>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Consultants / </a:t>
            </a:r>
            <a:r>
              <a:rPr lang="en-US" sz="2400" dirty="0">
                <a:solidFill>
                  <a:prstClr val="black"/>
                </a:solidFill>
                <a:latin typeface="Calibri" panose="020F0502020204030204" pitchFamily="34" charset="0"/>
              </a:rPr>
              <a:t>analysts: discover problems, diagnose causes.</a:t>
            </a:r>
            <a:endPar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Slide Number Placeholder 4">
            <a:extLst>
              <a:ext uri="{FF2B5EF4-FFF2-40B4-BE49-F238E27FC236}">
                <a16:creationId xmlns:a16="http://schemas.microsoft.com/office/drawing/2014/main" id="{8DE47451-878F-8128-65C8-22AA518AB6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fontAlgn="auto">
              <a:spcBef>
                <a:spcPts val="0"/>
              </a:spcBef>
              <a:spcAft>
                <a:spcPts val="600"/>
              </a:spcAft>
              <a:defRPr/>
            </a:pPr>
            <a:fld id="{4DB89086-BEA4-4AC3-90AE-64C67C1447DB}" type="slidenum">
              <a:rPr lang="en-US">
                <a:solidFill>
                  <a:srgbClr val="FFFFFF"/>
                </a:solidFill>
                <a:latin typeface="Calibri" panose="020F0502020204030204"/>
              </a:rPr>
              <a:pPr fontAlgn="auto">
                <a:spcBef>
                  <a:spcPts val="0"/>
                </a:spcBef>
                <a:spcAft>
                  <a:spcPts val="600"/>
                </a:spcAft>
                <a:defRPr/>
              </a:pPr>
              <a:t>7</a:t>
            </a:fld>
            <a:endParaRPr lang="en-US">
              <a:solidFill>
                <a:srgbClr val="FFFFFF"/>
              </a:solidFill>
              <a:latin typeface="Calibri" panose="020F0502020204030204"/>
            </a:endParaRPr>
          </a:p>
        </p:txBody>
      </p:sp>
    </p:spTree>
    <p:extLst>
      <p:ext uri="{BB962C8B-B14F-4D97-AF65-F5344CB8AC3E}">
        <p14:creationId xmlns:p14="http://schemas.microsoft.com/office/powerpoint/2010/main" val="22072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58565-D3C8-493D-9110-771E8D802F41}"/>
              </a:ext>
            </a:extLst>
          </p:cNvPr>
          <p:cNvSpPr>
            <a:spLocks noGrp="1"/>
          </p:cNvSpPr>
          <p:nvPr>
            <p:ph type="title"/>
          </p:nvPr>
        </p:nvSpPr>
        <p:spPr/>
        <p:txBody>
          <a:bodyPr/>
          <a:lstStyle/>
          <a:p>
            <a:r>
              <a:rPr lang="en-US" dirty="0"/>
              <a:t>Airlines, Air-Freight &amp; Airport Services</a:t>
            </a:r>
          </a:p>
        </p:txBody>
      </p:sp>
      <p:pic>
        <p:nvPicPr>
          <p:cNvPr id="6" name="Content Placeholder 5">
            <a:extLst>
              <a:ext uri="{FF2B5EF4-FFF2-40B4-BE49-F238E27FC236}">
                <a16:creationId xmlns:a16="http://schemas.microsoft.com/office/drawing/2014/main" id="{68D5E49A-9EC5-4A91-8A9F-D3DD9561CDAA}"/>
              </a:ext>
            </a:extLst>
          </p:cNvPr>
          <p:cNvPicPr>
            <a:picLocks noGrp="1" noChangeAspect="1"/>
          </p:cNvPicPr>
          <p:nvPr>
            <p:ph sz="half" idx="1"/>
          </p:nvPr>
        </p:nvPicPr>
        <p:blipFill>
          <a:blip r:embed="rId4"/>
          <a:stretch>
            <a:fillRect/>
          </a:stretch>
        </p:blipFill>
        <p:spPr>
          <a:xfrm>
            <a:off x="635000" y="2262981"/>
            <a:ext cx="5334000" cy="3552825"/>
          </a:xfrm>
          <a:prstGeom prst="rect">
            <a:avLst/>
          </a:prstGeom>
        </p:spPr>
      </p:pic>
      <p:pic>
        <p:nvPicPr>
          <p:cNvPr id="7" name="Content Placeholder 6">
            <a:extLst>
              <a:ext uri="{FF2B5EF4-FFF2-40B4-BE49-F238E27FC236}">
                <a16:creationId xmlns:a16="http://schemas.microsoft.com/office/drawing/2014/main" id="{BAAA9F5B-8E92-4363-B0B4-37EBB60BCA61}"/>
              </a:ext>
            </a:extLst>
          </p:cNvPr>
          <p:cNvPicPr>
            <a:picLocks noGrp="1" noChangeAspect="1"/>
          </p:cNvPicPr>
          <p:nvPr>
            <p:ph sz="half" idx="2"/>
          </p:nvPr>
        </p:nvPicPr>
        <p:blipFill>
          <a:blip r:embed="rId5"/>
          <a:stretch>
            <a:fillRect/>
          </a:stretch>
        </p:blipFill>
        <p:spPr>
          <a:xfrm>
            <a:off x="6197600" y="2244909"/>
            <a:ext cx="5384800" cy="3588969"/>
          </a:xfrm>
          <a:prstGeom prst="rect">
            <a:avLst/>
          </a:prstGeom>
        </p:spPr>
      </p:pic>
      <p:sp>
        <p:nvSpPr>
          <p:cNvPr id="8" name="TextBox 7">
            <a:extLst>
              <a:ext uri="{FF2B5EF4-FFF2-40B4-BE49-F238E27FC236}">
                <a16:creationId xmlns:a16="http://schemas.microsoft.com/office/drawing/2014/main" id="{77C4BBAC-9FD5-4287-B8DE-98C2E773B809}"/>
              </a:ext>
            </a:extLst>
          </p:cNvPr>
          <p:cNvSpPr txBox="1"/>
          <p:nvPr/>
        </p:nvSpPr>
        <p:spPr>
          <a:xfrm>
            <a:off x="1473200" y="5833878"/>
            <a:ext cx="36576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rPr>
              <a:t>Compare Apple to Apple</a:t>
            </a:r>
          </a:p>
        </p:txBody>
      </p:sp>
      <p:sp>
        <p:nvSpPr>
          <p:cNvPr id="9" name="TextBox 8">
            <a:extLst>
              <a:ext uri="{FF2B5EF4-FFF2-40B4-BE49-F238E27FC236}">
                <a16:creationId xmlns:a16="http://schemas.microsoft.com/office/drawing/2014/main" id="{123B0DFE-DDFE-4C21-AC29-F65AC1AD7498}"/>
              </a:ext>
            </a:extLst>
          </p:cNvPr>
          <p:cNvSpPr txBox="1"/>
          <p:nvPr/>
        </p:nvSpPr>
        <p:spPr>
          <a:xfrm>
            <a:off x="6863256" y="5833878"/>
            <a:ext cx="4053488"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rPr>
              <a:t>Airlines vs. Air Freight vs. Airports</a:t>
            </a:r>
          </a:p>
        </p:txBody>
      </p:sp>
    </p:spTree>
    <p:custDataLst>
      <p:tags r:id="rId1"/>
    </p:custDataLst>
    <p:extLst>
      <p:ext uri="{BB962C8B-B14F-4D97-AF65-F5344CB8AC3E}">
        <p14:creationId xmlns:p14="http://schemas.microsoft.com/office/powerpoint/2010/main" val="220677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6903E1-F90C-F2A7-3C47-C3E5A1F99854}"/>
              </a:ext>
            </a:extLst>
          </p:cNvPr>
          <p:cNvSpPr>
            <a:spLocks noGrp="1"/>
          </p:cNvSpPr>
          <p:nvPr>
            <p:ph type="title"/>
          </p:nvPr>
        </p:nvSpPr>
        <p:spPr/>
        <p:txBody>
          <a:bodyPr/>
          <a:lstStyle/>
          <a:p>
            <a:r>
              <a:rPr lang="en-US" dirty="0"/>
              <a:t>I Industry analysis: Trend</a:t>
            </a:r>
          </a:p>
        </p:txBody>
      </p:sp>
      <p:sp>
        <p:nvSpPr>
          <p:cNvPr id="9" name="Text Placeholder 8">
            <a:extLst>
              <a:ext uri="{FF2B5EF4-FFF2-40B4-BE49-F238E27FC236}">
                <a16:creationId xmlns:a16="http://schemas.microsoft.com/office/drawing/2014/main" id="{B6D2A921-0746-02DC-D104-ADB0EB4CA504}"/>
              </a:ext>
            </a:extLst>
          </p:cNvPr>
          <p:cNvSpPr>
            <a:spLocks noGrp="1"/>
          </p:cNvSpPr>
          <p:nvPr>
            <p:ph type="body" idx="1"/>
          </p:nvPr>
        </p:nvSpPr>
        <p:spPr>
          <a:xfrm>
            <a:off x="963084" y="2906715"/>
            <a:ext cx="7897137" cy="1500187"/>
          </a:xfrm>
        </p:spPr>
        <p:txBody>
          <a:bodyPr/>
          <a:lstStyle/>
          <a:p>
            <a:pPr>
              <a:spcBef>
                <a:spcPts val="1200"/>
              </a:spcBef>
            </a:pPr>
            <a:r>
              <a:rPr lang="en-US" dirty="0"/>
              <a:t>The potential and risk of the industry? Sun-rise or sun-set?</a:t>
            </a:r>
          </a:p>
          <a:p>
            <a:pPr>
              <a:spcBef>
                <a:spcPts val="1200"/>
              </a:spcBef>
            </a:pPr>
            <a:r>
              <a:rPr lang="en-US" dirty="0">
                <a:ea typeface="Calibri" panose="020F0502020204030204" pitchFamily="34" charset="0"/>
              </a:rPr>
              <a:t>E</a:t>
            </a:r>
            <a:r>
              <a:rPr lang="en-US" dirty="0">
                <a:effectLst/>
                <a:ea typeface="Calibri" panose="020F0502020204030204" pitchFamily="34" charset="0"/>
              </a:rPr>
              <a:t>conomic or environmental drivers?</a:t>
            </a:r>
            <a:endParaRPr lang="en-US" sz="2400" dirty="0"/>
          </a:p>
          <a:p>
            <a:pPr>
              <a:spcBef>
                <a:spcPts val="1200"/>
              </a:spcBef>
            </a:pPr>
            <a:endParaRPr lang="en-US" dirty="0"/>
          </a:p>
        </p:txBody>
      </p:sp>
      <p:sp>
        <p:nvSpPr>
          <p:cNvPr id="5" name="Slide Number Placeholder 4">
            <a:extLst>
              <a:ext uri="{FF2B5EF4-FFF2-40B4-BE49-F238E27FC236}">
                <a16:creationId xmlns:a16="http://schemas.microsoft.com/office/drawing/2014/main" id="{7B48DDEE-48DD-38FE-6D07-8CA288AB069E}"/>
              </a:ext>
            </a:extLst>
          </p:cNvPr>
          <p:cNvSpPr>
            <a:spLocks noGrp="1"/>
          </p:cNvSpPr>
          <p:nvPr>
            <p:ph type="sldNum" sz="quarter" idx="10"/>
          </p:nvPr>
        </p:nvSpPr>
        <p:spPr/>
        <p:txBody>
          <a:bodyPr/>
          <a:lstStyle/>
          <a:p>
            <a:fld id="{4DB89086-BEA4-4AC3-90AE-64C67C1447D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890465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1|11|9.6"/>
</p:tagLst>
</file>

<file path=ppt/tags/tag2.xml><?xml version="1.0" encoding="utf-8"?>
<p:tagLst xmlns:a="http://schemas.openxmlformats.org/drawingml/2006/main" xmlns:r="http://schemas.openxmlformats.org/officeDocument/2006/relationships" xmlns:p="http://schemas.openxmlformats.org/presentationml/2006/main">
  <p:tag name="TIMING" val="|6.7|4.9|4.1|4|5.2|5.8"/>
</p:tagLst>
</file>

<file path=ppt/tags/tag3.xml><?xml version="1.0" encoding="utf-8"?>
<p:tagLst xmlns:a="http://schemas.openxmlformats.org/drawingml/2006/main" xmlns:r="http://schemas.openxmlformats.org/officeDocument/2006/relationships" xmlns:p="http://schemas.openxmlformats.org/presentationml/2006/main">
  <p:tag name="TIMING" val="|2.1|6.4"/>
</p:tagLst>
</file>

<file path=ppt/tags/tag4.xml><?xml version="1.0" encoding="utf-8"?>
<p:tagLst xmlns:a="http://schemas.openxmlformats.org/drawingml/2006/main" xmlns:r="http://schemas.openxmlformats.org/officeDocument/2006/relationships" xmlns:p="http://schemas.openxmlformats.org/presentationml/2006/main">
  <p:tag name="TIMING" val="|13.7|17|5.6"/>
</p:tagLst>
</file>

<file path=ppt/tags/tag5.xml><?xml version="1.0" encoding="utf-8"?>
<p:tagLst xmlns:a="http://schemas.openxmlformats.org/drawingml/2006/main" xmlns:r="http://schemas.openxmlformats.org/officeDocument/2006/relationships" xmlns:p="http://schemas.openxmlformats.org/presentationml/2006/main">
  <p:tag name="TIMING" val="|22.5|5.6|15.9"/>
</p:tagLst>
</file>

<file path=ppt/tags/tag6.xml><?xml version="1.0" encoding="utf-8"?>
<p:tagLst xmlns:a="http://schemas.openxmlformats.org/drawingml/2006/main" xmlns:r="http://schemas.openxmlformats.org/officeDocument/2006/relationships" xmlns:p="http://schemas.openxmlformats.org/presentationml/2006/main">
  <p:tag name="TIMING" val="|11.6"/>
</p:tagLst>
</file>

<file path=ppt/tags/tag7.xml><?xml version="1.0" encoding="utf-8"?>
<p:tagLst xmlns:a="http://schemas.openxmlformats.org/drawingml/2006/main" xmlns:r="http://schemas.openxmlformats.org/officeDocument/2006/relationships" xmlns:p="http://schemas.openxmlformats.org/presentationml/2006/main">
  <p:tag name="TIMING" val="|9.7|17.7|9.3"/>
</p:tagLst>
</file>

<file path=ppt/tags/tag8.xml><?xml version="1.0" encoding="utf-8"?>
<p:tagLst xmlns:a="http://schemas.openxmlformats.org/drawingml/2006/main" xmlns:r="http://schemas.openxmlformats.org/officeDocument/2006/relationships" xmlns:p="http://schemas.openxmlformats.org/presentationml/2006/main">
  <p:tag name="TIMING" val="|3.8|20.7"/>
</p:tagLst>
</file>

<file path=ppt/tags/tag9.xml><?xml version="1.0" encoding="utf-8"?>
<p:tagLst xmlns:a="http://schemas.openxmlformats.org/drawingml/2006/main" xmlns:r="http://schemas.openxmlformats.org/officeDocument/2006/relationships" xmlns:p="http://schemas.openxmlformats.org/presentationml/2006/main">
  <p:tag name="TIMING" val="|8|21.7|14.2"/>
</p:tagLst>
</file>

<file path=ppt/theme/theme1.xml><?xml version="1.0" encoding="utf-8"?>
<a:theme xmlns:a="http://schemas.openxmlformats.org/drawingml/2006/main" name="RBS_Template">
  <a:themeElements>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Template_Formata_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
        <a:cs typeface="Lucida Sans Unicode"/>
      </a:majorFont>
      <a:minorFont>
        <a:latin typeface="Verdana"/>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RBS_Template</Template>
  <TotalTime>19798</TotalTime>
  <Words>4652</Words>
  <Application>Microsoft Office PowerPoint</Application>
  <PresentationFormat>Widescreen</PresentationFormat>
  <Paragraphs>298</Paragraphs>
  <Slides>40</Slides>
  <Notes>40</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Arial</vt:lpstr>
      <vt:lpstr>Arial Black</vt:lpstr>
      <vt:lpstr>Calibri</vt:lpstr>
      <vt:lpstr>Calibri Light</vt:lpstr>
      <vt:lpstr>Times New Roman</vt:lpstr>
      <vt:lpstr>Verdana</vt:lpstr>
      <vt:lpstr>RBS_Template</vt:lpstr>
      <vt:lpstr>2_Office Theme</vt:lpstr>
      <vt:lpstr>1_Office Theme</vt:lpstr>
      <vt:lpstr>Competitive Intelligence &amp; Benchmarking    discover problems and opportunities for companies</vt:lpstr>
      <vt:lpstr>PowerPoint Presentation</vt:lpstr>
      <vt:lpstr>American Airlines</vt:lpstr>
      <vt:lpstr>Comparison 2007-2019</vt:lpstr>
      <vt:lpstr>Competitive Intelligence &amp; Benchmarking</vt:lpstr>
      <vt:lpstr>Questions Answered</vt:lpstr>
      <vt:lpstr>Industry Classification</vt:lpstr>
      <vt:lpstr>Airlines, Air-Freight &amp; Airport Services</vt:lpstr>
      <vt:lpstr>I Industry analysis: Trend</vt:lpstr>
      <vt:lpstr>PowerPoint Presentation</vt:lpstr>
      <vt:lpstr>PowerPoint Presentation</vt:lpstr>
      <vt:lpstr>I Industry analysis: competition intensity</vt:lpstr>
      <vt:lpstr>PowerPoint Presentation</vt:lpstr>
      <vt:lpstr>PowerPoint Presentation</vt:lpstr>
      <vt:lpstr>I Industry analysis: Value chain</vt:lpstr>
      <vt:lpstr>PowerPoint Presentation</vt:lpstr>
      <vt:lpstr>PowerPoint Presentation</vt:lpstr>
      <vt:lpstr>II Competition Positioning: Profit frontier</vt:lpstr>
      <vt:lpstr>PowerPoint Presentation</vt:lpstr>
      <vt:lpstr>PowerPoint Presentation</vt:lpstr>
      <vt:lpstr>PowerPoint Presentation</vt:lpstr>
      <vt:lpstr>PowerPoint Presentation</vt:lpstr>
      <vt:lpstr>II Competition Positioning: ranking &amp; KPI examination</vt:lpstr>
      <vt:lpstr>Multiple Rankings, US Airlines, 2019</vt:lpstr>
      <vt:lpstr>KPI Examination of An Enterprise</vt:lpstr>
      <vt:lpstr>Objective</vt:lpstr>
      <vt:lpstr>PowerPoint Presentation</vt:lpstr>
      <vt:lpstr>III Enterprise diagnosis: strength &amp; weakness</vt:lpstr>
      <vt:lpstr>AAL and Competitors</vt:lpstr>
      <vt:lpstr>Enterprise Comparison, US Airlines, 2019</vt:lpstr>
      <vt:lpstr>PowerPoint Presentation</vt:lpstr>
      <vt:lpstr>Value driver &amp; Breakdown analysis </vt:lpstr>
      <vt:lpstr>PowerPoint Presentation</vt:lpstr>
      <vt:lpstr>PowerPoint Presentation</vt:lpstr>
      <vt:lpstr>PowerPoint Presentation</vt:lpstr>
      <vt:lpstr>Summary on American Airlines (AAL)</vt:lpstr>
      <vt:lpstr>PowerPoint Presentation</vt:lpstr>
      <vt:lpstr>Recap</vt:lpstr>
      <vt:lpstr>PowerPoint Presentation</vt:lpstr>
      <vt:lpstr>PowerPoint Presentation</vt:lpstr>
    </vt:vector>
  </TitlesOfParts>
  <Company>University Relations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Build-to-Performance</dc:title>
  <dc:creator>Zhao, Yao</dc:creator>
  <cp:lastModifiedBy>Yao Zhao</cp:lastModifiedBy>
  <cp:revision>1783</cp:revision>
  <dcterms:created xsi:type="dcterms:W3CDTF">2011-01-23T22:17:40Z</dcterms:created>
  <dcterms:modified xsi:type="dcterms:W3CDTF">2023-01-14T23:46:57Z</dcterms:modified>
</cp:coreProperties>
</file>