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ink/ink1.xml" ContentType="application/inkml+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 id="2147483698" r:id="rId3"/>
    <p:sldMasterId id="2147483711" r:id="rId4"/>
    <p:sldMasterId id="2147483723" r:id="rId5"/>
    <p:sldMasterId id="2147483735" r:id="rId6"/>
  </p:sldMasterIdLst>
  <p:notesMasterIdLst>
    <p:notesMasterId r:id="rId43"/>
  </p:notesMasterIdLst>
  <p:handoutMasterIdLst>
    <p:handoutMasterId r:id="rId44"/>
  </p:handoutMasterIdLst>
  <p:sldIdLst>
    <p:sldId id="256" r:id="rId7"/>
    <p:sldId id="262" r:id="rId8"/>
    <p:sldId id="263" r:id="rId9"/>
    <p:sldId id="1788" r:id="rId10"/>
    <p:sldId id="1397" r:id="rId11"/>
    <p:sldId id="1528" r:id="rId12"/>
    <p:sldId id="1396" r:id="rId13"/>
    <p:sldId id="1418" r:id="rId14"/>
    <p:sldId id="1419" r:id="rId15"/>
    <p:sldId id="1420" r:id="rId16"/>
    <p:sldId id="1545" r:id="rId17"/>
    <p:sldId id="1013" r:id="rId18"/>
    <p:sldId id="1740" r:id="rId19"/>
    <p:sldId id="973" r:id="rId20"/>
    <p:sldId id="1278" r:id="rId21"/>
    <p:sldId id="1158" r:id="rId22"/>
    <p:sldId id="1055" r:id="rId23"/>
    <p:sldId id="1214" r:id="rId24"/>
    <p:sldId id="1428" r:id="rId25"/>
    <p:sldId id="1789" r:id="rId26"/>
    <p:sldId id="1547" r:id="rId27"/>
    <p:sldId id="1552" r:id="rId28"/>
    <p:sldId id="1551" r:id="rId29"/>
    <p:sldId id="1785" r:id="rId30"/>
    <p:sldId id="1779" r:id="rId31"/>
    <p:sldId id="1750" r:id="rId32"/>
    <p:sldId id="1751" r:id="rId33"/>
    <p:sldId id="1633" r:id="rId34"/>
    <p:sldId id="1651" r:id="rId35"/>
    <p:sldId id="1780" r:id="rId36"/>
    <p:sldId id="1781" r:id="rId37"/>
    <p:sldId id="1784" r:id="rId38"/>
    <p:sldId id="1782" r:id="rId39"/>
    <p:sldId id="790" r:id="rId40"/>
    <p:sldId id="264" r:id="rId41"/>
    <p:sldId id="260" r:id="rId4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5F8"/>
    <a:srgbClr val="3781FC"/>
    <a:srgbClr val="50A6FD"/>
    <a:srgbClr val="9ABBF6"/>
    <a:srgbClr val="1066D2"/>
    <a:srgbClr val="EB4055"/>
    <a:srgbClr val="58BC84"/>
    <a:srgbClr val="FFC9D3"/>
    <a:srgbClr val="FF7D96"/>
    <a:srgbClr val="FFA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82913" autoAdjust="0"/>
  </p:normalViewPr>
  <p:slideViewPr>
    <p:cSldViewPr snapToGrid="0">
      <p:cViewPr varScale="1">
        <p:scale>
          <a:sx n="53" d="100"/>
          <a:sy n="53" d="100"/>
        </p:scale>
        <p:origin x="596" y="44"/>
      </p:cViewPr>
      <p:guideLst>
        <p:guide orient="horz" pos="2160"/>
        <p:guide pos="3840"/>
      </p:guideLst>
    </p:cSldViewPr>
  </p:slideViewPr>
  <p:outlineViewPr>
    <p:cViewPr>
      <p:scale>
        <a:sx n="33" d="100"/>
        <a:sy n="33" d="100"/>
      </p:scale>
      <p:origin x="228" y="13336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0" d="100"/>
          <a:sy n="50" d="100"/>
        </p:scale>
        <p:origin x="-13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Amazon: Market</a:t>
            </a:r>
            <a:r>
              <a:rPr lang="en-US" baseline="0" dirty="0"/>
              <a:t> Cap vs. Net Income</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74770288954369"/>
          <c:y val="0.11675594646223031"/>
          <c:w val="0.73843430798202181"/>
          <c:h val="0.69618234787507227"/>
        </c:manualLayout>
      </c:layout>
      <c:lineChart>
        <c:grouping val="standard"/>
        <c:varyColors val="0"/>
        <c:ser>
          <c:idx val="1"/>
          <c:order val="1"/>
          <c:tx>
            <c:v>Market Cap</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Analysis!$B$21:$B$26</c:f>
              <c:numCache>
                <c:formatCode>mmm\-yy</c:formatCode>
                <c:ptCount val="6"/>
                <c:pt idx="0">
                  <c:v>43435</c:v>
                </c:pt>
                <c:pt idx="1">
                  <c:v>43800</c:v>
                </c:pt>
                <c:pt idx="2">
                  <c:v>44166</c:v>
                </c:pt>
                <c:pt idx="3">
                  <c:v>44531</c:v>
                </c:pt>
                <c:pt idx="4">
                  <c:v>44896</c:v>
                </c:pt>
                <c:pt idx="5">
                  <c:v>45261</c:v>
                </c:pt>
              </c:numCache>
            </c:numRef>
          </c:cat>
          <c:val>
            <c:numRef>
              <c:f>Analysis!$H$21:$H$26</c:f>
              <c:numCache>
                <c:formatCode>General</c:formatCode>
                <c:ptCount val="6"/>
                <c:pt idx="0">
                  <c:v>789486.93</c:v>
                </c:pt>
                <c:pt idx="1">
                  <c:v>981827</c:v>
                </c:pt>
                <c:pt idx="2">
                  <c:v>1837664.64</c:v>
                </c:pt>
                <c:pt idx="3">
                  <c:v>1757134.28</c:v>
                </c:pt>
                <c:pt idx="4">
                  <c:v>878910.93</c:v>
                </c:pt>
                <c:pt idx="5">
                  <c:v>1638137.25</c:v>
                </c:pt>
              </c:numCache>
            </c:numRef>
          </c:val>
          <c:smooth val="0"/>
          <c:extLst>
            <c:ext xmlns:c16="http://schemas.microsoft.com/office/drawing/2014/chart" uri="{C3380CC4-5D6E-409C-BE32-E72D297353CC}">
              <c16:uniqueId val="{00000000-FF02-4AD1-A9E0-2088825AE6B2}"/>
            </c:ext>
          </c:extLst>
        </c:ser>
        <c:dLbls>
          <c:showLegendKey val="0"/>
          <c:showVal val="0"/>
          <c:showCatName val="0"/>
          <c:showSerName val="0"/>
          <c:showPercent val="0"/>
          <c:showBubbleSize val="0"/>
        </c:dLbls>
        <c:marker val="1"/>
        <c:smooth val="0"/>
        <c:axId val="1301387536"/>
        <c:axId val="1301382736"/>
      </c:lineChart>
      <c:lineChart>
        <c:grouping val="standard"/>
        <c:varyColors val="0"/>
        <c:ser>
          <c:idx val="0"/>
          <c:order val="0"/>
          <c:tx>
            <c:v>Net Income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Analysis!$B$21:$B$26</c:f>
              <c:numCache>
                <c:formatCode>mmm\-yy</c:formatCode>
                <c:ptCount val="6"/>
                <c:pt idx="0">
                  <c:v>43435</c:v>
                </c:pt>
                <c:pt idx="1">
                  <c:v>43800</c:v>
                </c:pt>
                <c:pt idx="2">
                  <c:v>44166</c:v>
                </c:pt>
                <c:pt idx="3">
                  <c:v>44531</c:v>
                </c:pt>
                <c:pt idx="4">
                  <c:v>44896</c:v>
                </c:pt>
                <c:pt idx="5">
                  <c:v>45261</c:v>
                </c:pt>
              </c:numCache>
            </c:numRef>
          </c:cat>
          <c:val>
            <c:numRef>
              <c:f>Analysis!$C$21:$C$26</c:f>
              <c:numCache>
                <c:formatCode>General</c:formatCode>
                <c:ptCount val="6"/>
                <c:pt idx="0">
                  <c:v>10073</c:v>
                </c:pt>
                <c:pt idx="1">
                  <c:v>11588</c:v>
                </c:pt>
                <c:pt idx="2">
                  <c:v>21331</c:v>
                </c:pt>
                <c:pt idx="3">
                  <c:v>33364</c:v>
                </c:pt>
                <c:pt idx="4">
                  <c:v>-2722</c:v>
                </c:pt>
                <c:pt idx="5">
                  <c:v>30425</c:v>
                </c:pt>
              </c:numCache>
            </c:numRef>
          </c:val>
          <c:smooth val="0"/>
          <c:extLst>
            <c:ext xmlns:c16="http://schemas.microsoft.com/office/drawing/2014/chart" uri="{C3380CC4-5D6E-409C-BE32-E72D297353CC}">
              <c16:uniqueId val="{00000001-FF02-4AD1-A9E0-2088825AE6B2}"/>
            </c:ext>
          </c:extLst>
        </c:ser>
        <c:dLbls>
          <c:showLegendKey val="0"/>
          <c:showVal val="0"/>
          <c:showCatName val="0"/>
          <c:showSerName val="0"/>
          <c:showPercent val="0"/>
          <c:showBubbleSize val="0"/>
        </c:dLbls>
        <c:marker val="1"/>
        <c:smooth val="0"/>
        <c:axId val="1293269392"/>
        <c:axId val="1293273712"/>
      </c:lineChart>
      <c:catAx>
        <c:axId val="130138753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1382736"/>
        <c:crosses val="autoZero"/>
        <c:auto val="0"/>
        <c:lblAlgn val="ctr"/>
        <c:lblOffset val="100"/>
        <c:noMultiLvlLbl val="0"/>
      </c:catAx>
      <c:valAx>
        <c:axId val="130138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Market Cap $M</a:t>
                </a:r>
              </a:p>
            </c:rich>
          </c:tx>
          <c:layout>
            <c:manualLayout>
              <c:xMode val="edge"/>
              <c:yMode val="edge"/>
              <c:x val="2.7777777777777779E-3"/>
              <c:y val="0.352573272090988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1387536"/>
        <c:crosses val="autoZero"/>
        <c:crossBetween val="between"/>
      </c:valAx>
      <c:valAx>
        <c:axId val="1293273712"/>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Net Income $M</a:t>
                </a:r>
              </a:p>
            </c:rich>
          </c:tx>
          <c:layout>
            <c:manualLayout>
              <c:xMode val="edge"/>
              <c:yMode val="edge"/>
              <c:x val="0.95776377952755909"/>
              <c:y val="0.293429571303587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93269392"/>
        <c:crosses val="max"/>
        <c:crossBetween val="between"/>
      </c:valAx>
      <c:dateAx>
        <c:axId val="1293269392"/>
        <c:scaling>
          <c:orientation val="minMax"/>
        </c:scaling>
        <c:delete val="1"/>
        <c:axPos val="b"/>
        <c:numFmt formatCode="mmm\-yy" sourceLinked="1"/>
        <c:majorTickMark val="out"/>
        <c:minorTickMark val="none"/>
        <c:tickLblPos val="nextTo"/>
        <c:crossAx val="1293273712"/>
        <c:crosses val="autoZero"/>
        <c:auto val="1"/>
        <c:lblOffset val="100"/>
        <c:baseTimeUnit val="years"/>
      </c:dateAx>
      <c:spPr>
        <a:noFill/>
        <a:ln>
          <a:noFill/>
        </a:ln>
        <a:effectLst/>
      </c:spPr>
    </c:plotArea>
    <c:legend>
      <c:legendPos val="b"/>
      <c:layout>
        <c:manualLayout>
          <c:xMode val="edge"/>
          <c:yMode val="edge"/>
          <c:x val="0.34257504395621968"/>
          <c:y val="0.92450996961146481"/>
          <c:w val="0.30764017428642282"/>
          <c:h val="7.549003038853499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v>Market Cap</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Analysis!$B$29:$B$34</c:f>
              <c:numCache>
                <c:formatCode>mmm\-yy</c:formatCode>
                <c:ptCount val="6"/>
                <c:pt idx="0">
                  <c:v>43101</c:v>
                </c:pt>
                <c:pt idx="1">
                  <c:v>43466</c:v>
                </c:pt>
                <c:pt idx="2">
                  <c:v>43831</c:v>
                </c:pt>
                <c:pt idx="3">
                  <c:v>44197</c:v>
                </c:pt>
                <c:pt idx="4">
                  <c:v>44562</c:v>
                </c:pt>
                <c:pt idx="5">
                  <c:v>44927</c:v>
                </c:pt>
              </c:numCache>
            </c:numRef>
          </c:cat>
          <c:val>
            <c:numRef>
              <c:f>Analysis!$H$29:$H$34</c:f>
              <c:numCache>
                <c:formatCode>General</c:formatCode>
                <c:ptCount val="6"/>
                <c:pt idx="0">
                  <c:v>7699.47</c:v>
                </c:pt>
                <c:pt idx="1">
                  <c:v>9266.0400000000009</c:v>
                </c:pt>
                <c:pt idx="2">
                  <c:v>5319.51</c:v>
                </c:pt>
                <c:pt idx="3">
                  <c:v>3257.46</c:v>
                </c:pt>
                <c:pt idx="4">
                  <c:v>8852.2000000000007</c:v>
                </c:pt>
                <c:pt idx="5">
                  <c:v>5820.15</c:v>
                </c:pt>
              </c:numCache>
            </c:numRef>
          </c:val>
          <c:smooth val="0"/>
          <c:extLst>
            <c:ext xmlns:c16="http://schemas.microsoft.com/office/drawing/2014/chart" uri="{C3380CC4-5D6E-409C-BE32-E72D297353CC}">
              <c16:uniqueId val="{00000000-78A3-4658-A663-CCED128C98A4}"/>
            </c:ext>
          </c:extLst>
        </c:ser>
        <c:dLbls>
          <c:showLegendKey val="0"/>
          <c:showVal val="0"/>
          <c:showCatName val="0"/>
          <c:showSerName val="0"/>
          <c:showPercent val="0"/>
          <c:showBubbleSize val="0"/>
        </c:dLbls>
        <c:marker val="1"/>
        <c:smooth val="0"/>
        <c:axId val="719948911"/>
        <c:axId val="719947951"/>
      </c:lineChart>
      <c:lineChart>
        <c:grouping val="standard"/>
        <c:varyColors val="0"/>
        <c:ser>
          <c:idx val="0"/>
          <c:order val="0"/>
          <c:tx>
            <c:v>Net Income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Analysis!$B$29:$B$34</c:f>
              <c:numCache>
                <c:formatCode>mmm\-yy</c:formatCode>
                <c:ptCount val="6"/>
                <c:pt idx="0">
                  <c:v>43101</c:v>
                </c:pt>
                <c:pt idx="1">
                  <c:v>43466</c:v>
                </c:pt>
                <c:pt idx="2">
                  <c:v>43831</c:v>
                </c:pt>
                <c:pt idx="3">
                  <c:v>44197</c:v>
                </c:pt>
                <c:pt idx="4">
                  <c:v>44562</c:v>
                </c:pt>
                <c:pt idx="5">
                  <c:v>44927</c:v>
                </c:pt>
              </c:numCache>
            </c:numRef>
          </c:cat>
          <c:val>
            <c:numRef>
              <c:f>Analysis!$C$29:$C$34</c:f>
              <c:numCache>
                <c:formatCode>General</c:formatCode>
                <c:ptCount val="6"/>
                <c:pt idx="0">
                  <c:v>1547</c:v>
                </c:pt>
                <c:pt idx="1">
                  <c:v>1098</c:v>
                </c:pt>
                <c:pt idx="2">
                  <c:v>564</c:v>
                </c:pt>
                <c:pt idx="3">
                  <c:v>-3944</c:v>
                </c:pt>
                <c:pt idx="4">
                  <c:v>1430</c:v>
                </c:pt>
                <c:pt idx="5">
                  <c:v>1177</c:v>
                </c:pt>
              </c:numCache>
            </c:numRef>
          </c:val>
          <c:smooth val="0"/>
          <c:extLst>
            <c:ext xmlns:c16="http://schemas.microsoft.com/office/drawing/2014/chart" uri="{C3380CC4-5D6E-409C-BE32-E72D297353CC}">
              <c16:uniqueId val="{00000001-78A3-4658-A663-CCED128C98A4}"/>
            </c:ext>
          </c:extLst>
        </c:ser>
        <c:dLbls>
          <c:showLegendKey val="0"/>
          <c:showVal val="0"/>
          <c:showCatName val="0"/>
          <c:showSerName val="0"/>
          <c:showPercent val="0"/>
          <c:showBubbleSize val="0"/>
        </c:dLbls>
        <c:marker val="1"/>
        <c:smooth val="0"/>
        <c:axId val="1027754432"/>
        <c:axId val="1027760672"/>
      </c:lineChart>
      <c:dateAx>
        <c:axId val="71994891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19947951"/>
        <c:crosses val="autoZero"/>
        <c:auto val="1"/>
        <c:lblOffset val="100"/>
        <c:baseTimeUnit val="years"/>
      </c:dateAx>
      <c:valAx>
        <c:axId val="7199479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Market Cap $M</a:t>
                </a:r>
              </a:p>
            </c:rich>
          </c:tx>
          <c:layout>
            <c:manualLayout>
              <c:xMode val="edge"/>
              <c:yMode val="edge"/>
              <c:x val="2.7777777777777779E-3"/>
              <c:y val="0.3757214202391367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19948911"/>
        <c:crosses val="autoZero"/>
        <c:crossBetween val="between"/>
      </c:valAx>
      <c:valAx>
        <c:axId val="1027760672"/>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Net Income $M</a:t>
                </a:r>
              </a:p>
            </c:rich>
          </c:tx>
          <c:layout>
            <c:manualLayout>
              <c:xMode val="edge"/>
              <c:yMode val="edge"/>
              <c:x val="0.95776377952755909"/>
              <c:y val="0.3849806794983960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7754432"/>
        <c:crosses val="max"/>
        <c:crossBetween val="between"/>
      </c:valAx>
      <c:dateAx>
        <c:axId val="1027754432"/>
        <c:scaling>
          <c:orientation val="minMax"/>
        </c:scaling>
        <c:delete val="1"/>
        <c:axPos val="b"/>
        <c:numFmt formatCode="mmm\-yy" sourceLinked="1"/>
        <c:majorTickMark val="out"/>
        <c:minorTickMark val="none"/>
        <c:tickLblPos val="nextTo"/>
        <c:crossAx val="1027760672"/>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4494386118401"/>
          <c:y val="7.079236053570577E-2"/>
          <c:w val="0.74762494531933499"/>
          <c:h val="0.74082340343005293"/>
        </c:manualLayout>
      </c:layout>
      <c:lineChart>
        <c:grouping val="standard"/>
        <c:varyColors val="0"/>
        <c:ser>
          <c:idx val="1"/>
          <c:order val="1"/>
          <c:tx>
            <c:v>Market Cap</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Analysis!$B$5:$B$9</c:f>
              <c:numCache>
                <c:formatCode>mmm\-yy</c:formatCode>
                <c:ptCount val="5"/>
                <c:pt idx="0">
                  <c:v>43466</c:v>
                </c:pt>
                <c:pt idx="1">
                  <c:v>43831</c:v>
                </c:pt>
                <c:pt idx="2">
                  <c:v>44197</c:v>
                </c:pt>
                <c:pt idx="3">
                  <c:v>44562</c:v>
                </c:pt>
                <c:pt idx="4">
                  <c:v>44927</c:v>
                </c:pt>
              </c:numCache>
            </c:numRef>
          </c:cat>
          <c:val>
            <c:numRef>
              <c:f>Analysis!$H$5:$H$9</c:f>
              <c:numCache>
                <c:formatCode>General</c:formatCode>
                <c:ptCount val="5"/>
                <c:pt idx="0">
                  <c:v>78965.84</c:v>
                </c:pt>
                <c:pt idx="1">
                  <c:v>158529.35999999999</c:v>
                </c:pt>
                <c:pt idx="2">
                  <c:v>368184</c:v>
                </c:pt>
                <c:pt idx="3">
                  <c:v>825990.66</c:v>
                </c:pt>
                <c:pt idx="4">
                  <c:v>348234.34</c:v>
                </c:pt>
              </c:numCache>
            </c:numRef>
          </c:val>
          <c:smooth val="0"/>
          <c:extLst>
            <c:ext xmlns:c16="http://schemas.microsoft.com/office/drawing/2014/chart" uri="{C3380CC4-5D6E-409C-BE32-E72D297353CC}">
              <c16:uniqueId val="{00000000-09BC-498D-8A21-0C853CC09FE0}"/>
            </c:ext>
          </c:extLst>
        </c:ser>
        <c:dLbls>
          <c:showLegendKey val="0"/>
          <c:showVal val="0"/>
          <c:showCatName val="0"/>
          <c:showSerName val="0"/>
          <c:showPercent val="0"/>
          <c:showBubbleSize val="0"/>
        </c:dLbls>
        <c:marker val="1"/>
        <c:smooth val="0"/>
        <c:axId val="2000044752"/>
        <c:axId val="2000047152"/>
      </c:lineChart>
      <c:lineChart>
        <c:grouping val="standard"/>
        <c:varyColors val="0"/>
        <c:ser>
          <c:idx val="0"/>
          <c:order val="0"/>
          <c:tx>
            <c:v>Net Income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Analysis!$B$5:$B$9</c:f>
              <c:numCache>
                <c:formatCode>mmm\-yy</c:formatCode>
                <c:ptCount val="5"/>
                <c:pt idx="0">
                  <c:v>43466</c:v>
                </c:pt>
                <c:pt idx="1">
                  <c:v>43831</c:v>
                </c:pt>
                <c:pt idx="2">
                  <c:v>44197</c:v>
                </c:pt>
                <c:pt idx="3">
                  <c:v>44562</c:v>
                </c:pt>
                <c:pt idx="4">
                  <c:v>44927</c:v>
                </c:pt>
              </c:numCache>
            </c:numRef>
          </c:cat>
          <c:val>
            <c:numRef>
              <c:f>Analysis!$C$5:$C$9</c:f>
              <c:numCache>
                <c:formatCode>General</c:formatCode>
                <c:ptCount val="5"/>
                <c:pt idx="0">
                  <c:v>4141</c:v>
                </c:pt>
                <c:pt idx="1">
                  <c:v>2796</c:v>
                </c:pt>
                <c:pt idx="2">
                  <c:v>4332</c:v>
                </c:pt>
                <c:pt idx="3">
                  <c:v>9752</c:v>
                </c:pt>
                <c:pt idx="4">
                  <c:v>4368</c:v>
                </c:pt>
              </c:numCache>
            </c:numRef>
          </c:val>
          <c:smooth val="0"/>
          <c:extLst>
            <c:ext xmlns:c16="http://schemas.microsoft.com/office/drawing/2014/chart" uri="{C3380CC4-5D6E-409C-BE32-E72D297353CC}">
              <c16:uniqueId val="{00000001-09BC-498D-8A21-0C853CC09FE0}"/>
            </c:ext>
          </c:extLst>
        </c:ser>
        <c:dLbls>
          <c:showLegendKey val="0"/>
          <c:showVal val="0"/>
          <c:showCatName val="0"/>
          <c:showSerName val="0"/>
          <c:showPercent val="0"/>
          <c:showBubbleSize val="0"/>
        </c:dLbls>
        <c:marker val="1"/>
        <c:smooth val="0"/>
        <c:axId val="1764831376"/>
        <c:axId val="1764824176"/>
      </c:lineChart>
      <c:dateAx>
        <c:axId val="200004475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0047152"/>
        <c:crosses val="autoZero"/>
        <c:auto val="1"/>
        <c:lblOffset val="100"/>
        <c:baseTimeUnit val="years"/>
      </c:dateAx>
      <c:valAx>
        <c:axId val="200004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Market Cap $M</a:t>
                </a:r>
              </a:p>
            </c:rich>
          </c:tx>
          <c:layout>
            <c:manualLayout>
              <c:xMode val="edge"/>
              <c:yMode val="edge"/>
              <c:x val="2.7777777777777779E-3"/>
              <c:y val="0.3247954943132108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00044752"/>
        <c:crosses val="autoZero"/>
        <c:crossBetween val="between"/>
      </c:valAx>
      <c:valAx>
        <c:axId val="1764824176"/>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Net Income $M</a:t>
                </a:r>
              </a:p>
            </c:rich>
          </c:tx>
          <c:layout>
            <c:manualLayout>
              <c:xMode val="edge"/>
              <c:yMode val="edge"/>
              <c:x val="0.95776377952755909"/>
              <c:y val="0.3073184601924759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64831376"/>
        <c:crosses val="max"/>
        <c:crossBetween val="between"/>
      </c:valAx>
      <c:dateAx>
        <c:axId val="1764831376"/>
        <c:scaling>
          <c:orientation val="minMax"/>
        </c:scaling>
        <c:delete val="1"/>
        <c:axPos val="b"/>
        <c:numFmt formatCode="mmm\-yy" sourceLinked="1"/>
        <c:majorTickMark val="out"/>
        <c:minorTickMark val="none"/>
        <c:tickLblPos val="nextTo"/>
        <c:crossAx val="1764824176"/>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374605-E1FB-4C1E-BDC5-0AE901F393A2}" type="slidenum">
              <a:rPr lang="en-US"/>
              <a:pPr/>
              <a:t>‹#›</a:t>
            </a:fld>
            <a:endParaRPr lang="en-US" dirty="0"/>
          </a:p>
        </p:txBody>
      </p:sp>
    </p:spTree>
    <p:extLst>
      <p:ext uri="{BB962C8B-B14F-4D97-AF65-F5344CB8AC3E}">
        <p14:creationId xmlns:p14="http://schemas.microsoft.com/office/powerpoint/2010/main" val="27976754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31T06:20:10.631"/>
    </inkml:context>
    <inkml:brush xml:id="br0">
      <inkml:brushProperty name="width" value="0.05" units="cm"/>
      <inkml:brushProperty name="height" value="0.05" units="cm"/>
      <inkml:brushProperty name="color" value="#F6630D"/>
    </inkml:brush>
  </inkml:definitions>
  <inkml:trace contextRef="#ctx0" brushRef="#br0">0 7607 24575,'6'-1'0,"0"0"0,-2 0 0,2 0 0,0 0 0,-1-1 0,1-1 0,-1 1 0,-1-1 0,1 1 0,8-7 0,1 1 0,5-2 0,35-22 0,1 4 0,86-33 0,-121 54 0,0 0 0,1-1 0,-1 3 0,3-1 0,-2 3 0,33-4 0,-33 6 0,1 0 0,-1-1 0,-1-1 0,2-1 0,-1-1 0,33-12 0,241-80 0,-207 74 0,128-52 0,96-58 0,-261 113 0,37-16 0,-55 20 0,-1-2 0,37-27 0,-49 31 0,1 1 0,0 1 0,0 1 0,35-13 0,98-24 0,-66 22 0,264-112 0,-131 47 0,-206 86 0,0-1 0,-1 0 0,1-2 0,0 1 0,-2-1 0,0-2 0,23-18 0,-15 11 0,0 0 0,1 3 0,0-1 0,3 1 0,44-18 0,-31 14 0,49-30 0,237-140 0,-157 86 0,-110 65 0,8-7 0,-27 17 0,75-38 0,-22 22 0,161-84 0,-11-16 0,-52 35 0,-180 103 0,-1 0 0,-1-1 0,1 1 0,0-2 0,7-8 0,21-16 0,-6 12 0,50-23 0,-52 29 0,-2-1 0,-1-1 0,29-21 0,-22 9 0,3-1 0,0 1 0,46-27 0,127-70 0,-109 52 0,-77 55 0,0-1 0,1 2 0,0 1 0,45-21 0,-41 25 0,-1-2 0,0-1 0,34-25 0,63-59 0,91-55 0,-50 41 0,-140 95 0,36-18 0,-36 22 0,-2-1 0,26-19 0,3-5 0,70-39 0,-119 75 0,37-25 0,0-1 0,43-43 0,7-4 0,174-143 0,-235 194 0,31-33 0,-39 35 0,1 1 0,41-30 0,81-66 0,-44 34 0,209-198 0,-102 86 0,-46 50 0,-65 51 0,-2 2 0,-77 75 0,1-1 0,24-35 0,9-9 0,-26 36 0,88-107 0,-17 20 0,-4 8 0,-75 83 0,3 3 0,0-1 0,22-15 0,-19 16 0,0-1 0,23-29 0,170-212 0,-151 197 0,-6 7 0,-32 27 0,71-83 0,13-8 0,-7 9 0,-44 49 0,-40 44 0,1-2 0,19-29 0,-15 15 0,49-55 0,-20 26 0,-33 39 0,32-32 0,-20 26 0,45-56 0,-20 20 0,-33 40 0,31-46 0,70-130 0,-110 179 257,11-23-1879,-17 27-5204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A8CA3E-C2A0-4044-862E-54ABA8A9C678}" type="slidenum">
              <a:rPr lang="en-US"/>
              <a:pPr/>
              <a:t>‹#›</a:t>
            </a:fld>
            <a:endParaRPr lang="en-US" dirty="0"/>
          </a:p>
        </p:txBody>
      </p:sp>
    </p:spTree>
    <p:extLst>
      <p:ext uri="{BB962C8B-B14F-4D97-AF65-F5344CB8AC3E}">
        <p14:creationId xmlns:p14="http://schemas.microsoft.com/office/powerpoint/2010/main" val="32459467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SimSun" panose="02010600030101010101" pitchFamily="2" charset="-122"/>
                <a:cs typeface="Times New Roman" panose="02020603050405020304" pitchFamily="18" charset="0"/>
              </a:rPr>
              <a:t>Welcome to … let’s start with the AMZN roller coaster: Amazon’s stock price dropped by more than 50% in 2022 then completely recovered in about 1 year! What happened? Can we predict? In fact, it’s closely linked to operations which are quite predictable.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46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B69C-B25D-733B-91E6-946409078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ABF27-57BD-039D-1BA2-657B12206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56504-7A04-36F7-095B-D119615DA44C}"/>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index funds vs. individual stocks. Using SP500 healthcare equipment &amp; services companies as examples, an enterprise ranking by market cap growth shows significant disparity and the top performers had a growth rate far greater than the average industry performance. The disparity comes from different financial performance of the companies.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E089D56-7C8C-4C06-E33A-0249D13FCBF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747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682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Revenue breakdown to show how net income was made. The biggest impact factor is COGS (SCM), true for all industries. </a:t>
            </a:r>
            <a:r>
              <a:rPr lang="en-US" dirty="0">
                <a:sym typeface="Wingdings" panose="05000000000000000000" pitchFamily="2" charset="2"/>
              </a:rPr>
              <a:t>A small change in COGS can result a huge change in net income and thus </a:t>
            </a:r>
            <a:r>
              <a:rPr lang="en-US" dirty="0"/>
              <a:t>stock price. Competition-wise, however, it’s often hard to gain advantage on COGS over competitors because they often have the same supply base! Thus SG&amp;A (operations), although smaller, often play a critical role in achieving a competitive advantage. If so, you can reduce price and make more profit, which lead to market dominance.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1768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example is Compaq and Dell, and the $24B insight! Around year 2001, Compaq was the market leader with</a:t>
            </a:r>
            <a:r>
              <a:rPr lang="en-US" baseline="0" dirty="0"/>
              <a:t> the largest market share. Compaq also has a healthy cash flow and owns many patents. But surprisingly Compaq sold itself in 2002 for $24B and abandoned its strong brand. Why? …</a:t>
            </a:r>
          </a:p>
          <a:p>
            <a:endParaRPr lang="en-US" baseline="0" dirty="0"/>
          </a:p>
          <a:p>
            <a:r>
              <a:rPr lang="en-US" b="0" i="0" dirty="0">
                <a:solidFill>
                  <a:srgbClr val="040C28"/>
                </a:solidFill>
                <a:effectLst/>
                <a:latin typeface="Google Sans"/>
              </a:rPr>
              <a:t>In 2002, Compaq signed a merger agreement with Hewlett-Packard for US$24.2 billion</a:t>
            </a:r>
            <a:r>
              <a:rPr lang="en-US" b="0" i="0" baseline="0" dirty="0">
                <a:solidFill>
                  <a:srgbClr val="040C28"/>
                </a:solidFill>
                <a:effectLst/>
                <a:latin typeface="Google Sans"/>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977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457200" y="720725"/>
            <a:ext cx="6402388"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7" name="Rectangle 3"/>
          <p:cNvSpPr>
            <a:spLocks noGrp="1" noChangeArrowheads="1"/>
          </p:cNvSpPr>
          <p:nvPr>
            <p:ph type="body" idx="1"/>
          </p:nvPr>
        </p:nvSpPr>
        <p:spPr bwMode="auto">
          <a:xfrm>
            <a:off x="731839" y="4560889"/>
            <a:ext cx="5851525" cy="431958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Here is the data – if we understand the data, we will know why Compaq sold itself. …</a:t>
            </a:r>
          </a:p>
          <a:p>
            <a:endParaRPr lang="en-US" dirty="0"/>
          </a:p>
          <a:p>
            <a:r>
              <a:rPr lang="en-US" dirty="0"/>
              <a:t>To see the</a:t>
            </a:r>
            <a:r>
              <a:rPr lang="en-US" baseline="0" dirty="0"/>
              <a:t> answer, we must first explain why Compaq’s gross margin is higher than Dell. Recall that they have the same key suppliers, different gross margin actually means different pricing. In fact Dell has a 10% lower selling price than Compaq at that time. Even with a lower price, Dell can make more money, how can Compaq compete?! </a:t>
            </a:r>
          </a:p>
          <a:p>
            <a:endParaRPr lang="en-US" baseline="0" dirty="0"/>
          </a:p>
          <a:p>
            <a:r>
              <a:rPr lang="en-US" baseline="0" dirty="0"/>
              <a:t>Compaq really understand the data and made a wise decision worthy $24B. No everyone understood the data though, such as HP who bought Compaq.</a:t>
            </a:r>
          </a:p>
          <a:p>
            <a:endParaRPr lang="en-US" dirty="0"/>
          </a:p>
        </p:txBody>
      </p:sp>
    </p:spTree>
    <p:extLst>
      <p:ext uri="{BB962C8B-B14F-4D97-AF65-F5344CB8AC3E}">
        <p14:creationId xmlns:p14="http://schemas.microsoft.com/office/powerpoint/2010/main" val="131015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By the data, this looks like another Compaq vs Dell case. Why do I say this? Let us do a value driver analysis of gross margin vs operating margin on semiconductors from 2017-2019. Usually the … go in the same directions, but if you can find an opposite example, then you may discover another Compaq and Dell case. Indeed, INTC has a higher gross margin (</a:t>
            </a:r>
            <a:r>
              <a:rPr lang="en-US" dirty="0" err="1"/>
              <a:t>ie</a:t>
            </a:r>
            <a:r>
              <a:rPr lang="en-US" dirty="0"/>
              <a:t>., a higher pricing), but even with a high pricing, it made less operating margin than TSMC. That said, INTC may not be another Compaq given tech innovations, however, TSMC clearly enjoyed a substantial operational advantage over INTC.</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7793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To see more clearly AMZN’s advantage over WMT and the driver behind it, let’s compare a revenue breakdown between WMT and AMZN. In 2023, WMT’s COGS is 75% of revenue, gross margin or markup is 25%. AMZN 84% (16%). </a:t>
            </a:r>
            <a:r>
              <a:rPr lang="en-US" kern="0" dirty="0"/>
              <a:t>For Item Costing $100, You Pay $132 (WMT), $120 (AMZN). Despite the lower price, AMZN’s net margin is better than WMT! The reason behind it is SG&amp;A cost: WMT 21% vs. AMZN 10%. What’s behind SG&amp;A? admin, </a:t>
            </a:r>
            <a:r>
              <a:rPr lang="en-US" kern="0" dirty="0" err="1"/>
              <a:t>mkting</a:t>
            </a:r>
            <a:r>
              <a:rPr lang="en-US" kern="0" dirty="0"/>
              <a:t> and operations cost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51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AMZN &lt; WMT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52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 us come back to Amazon 22-23 Roller Coaster and see how we can predict stock market by operations.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157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Operations (including inventory) have an impact on stock market …, through the financials. </a:t>
            </a:r>
          </a:p>
        </p:txBody>
      </p:sp>
      <p:sp>
        <p:nvSpPr>
          <p:cNvPr id="4" name="Slide Number Placeholder 3"/>
          <p:cNvSpPr>
            <a:spLocks noGrp="1"/>
          </p:cNvSpPr>
          <p:nvPr>
            <p:ph type="sldNum" sz="quarter" idx="5"/>
          </p:nvPr>
        </p:nvSpPr>
        <p:spPr/>
        <p:txBody>
          <a:bodyPr/>
          <a:lstStyle/>
          <a:p>
            <a:fld id="{75A8CA3E-C2A0-4044-862E-54ABA8A9C678}" type="slidenum">
              <a:rPr lang="en-US" smtClean="0"/>
              <a:pPr/>
              <a:t>22</a:t>
            </a:fld>
            <a:endParaRPr lang="en-US" dirty="0"/>
          </a:p>
        </p:txBody>
      </p:sp>
    </p:spTree>
    <p:extLst>
      <p:ext uri="{BB962C8B-B14F-4D97-AF65-F5344CB8AC3E}">
        <p14:creationId xmlns:p14="http://schemas.microsoft.com/office/powerpoint/2010/main" val="214204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3958F0-69B9-45CF-9050-38122507D69B}"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457200" y="720725"/>
            <a:ext cx="6400800" cy="3600450"/>
          </a:xfrm>
          <a:ln/>
        </p:spPr>
      </p:sp>
      <p:sp>
        <p:nvSpPr>
          <p:cNvPr id="6147" name="Rectangle 3"/>
          <p:cNvSpPr>
            <a:spLocks noGrp="1" noChangeArrowheads="1"/>
          </p:cNvSpPr>
          <p:nvPr>
            <p:ph type="body" idx="1"/>
          </p:nvPr>
        </p:nvSpPr>
        <p:spPr/>
        <p:txBody>
          <a:bodyPr/>
          <a:lstStyle/>
          <a:p>
            <a:endParaRPr lang="en-US" sz="1200" dirty="0">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456422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800" dirty="0">
                <a:effectLst/>
                <a:latin typeface="Calibri" panose="020F0502020204030204" pitchFamily="34" charset="0"/>
                <a:ea typeface="SimSun" panose="02010600030101010101" pitchFamily="2" charset="-122"/>
                <a:cs typeface="Times New Roman" panose="02020603050405020304" pitchFamily="18" charset="0"/>
              </a:rPr>
              <a:t>high correlation between net income (operating cash flow) and market cap (and stock price). Specifically, the drop and rebound of net income and operating cash flow are the direct cause of the stock market crash and rebound in 2022 and 23.</a:t>
            </a:r>
          </a:p>
        </p:txBody>
      </p:sp>
      <p:sp>
        <p:nvSpPr>
          <p:cNvPr id="4" name="Slide Number Placeholder 3"/>
          <p:cNvSpPr>
            <a:spLocks noGrp="1"/>
          </p:cNvSpPr>
          <p:nvPr>
            <p:ph type="sldNum" sz="quarter" idx="5"/>
          </p:nvPr>
        </p:nvSpPr>
        <p:spPr/>
        <p:txBody>
          <a:bodyPr/>
          <a:lstStyle/>
          <a:p>
            <a:fld id="{75A8CA3E-C2A0-4044-862E-54ABA8A9C678}" type="slidenum">
              <a:rPr lang="en-US" smtClean="0"/>
              <a:pPr/>
              <a:t>23</a:t>
            </a:fld>
            <a:endParaRPr lang="en-US" dirty="0"/>
          </a:p>
        </p:txBody>
      </p:sp>
    </p:spTree>
    <p:extLst>
      <p:ext uri="{BB962C8B-B14F-4D97-AF65-F5344CB8AC3E}">
        <p14:creationId xmlns:p14="http://schemas.microsoft.com/office/powerpoint/2010/main" val="216969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SimSun" panose="02010600030101010101" pitchFamily="2" charset="-122"/>
                <a:cs typeface="Times New Roman" panose="02020603050405020304" pitchFamily="18" charset="0"/>
              </a:rPr>
              <a:t>Close correlation between net income trend and market cap movements: </a:t>
            </a:r>
            <a:r>
              <a:rPr lang="en-US" dirty="0"/>
              <a:t>Predicting Stock Market Becomes Predicting Financials which can be much easier! So let’s use financials to find out what happened in 2022 and how we can predict the stock market in 2023.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A8CA3E-C2A0-4044-862E-54ABA8A9C678}" type="slidenum">
              <a:rPr lang="en-US" smtClean="0"/>
              <a:pPr/>
              <a:t>24</a:t>
            </a:fld>
            <a:endParaRPr lang="en-US" dirty="0"/>
          </a:p>
        </p:txBody>
      </p:sp>
    </p:spTree>
    <p:extLst>
      <p:ext uri="{BB962C8B-B14F-4D97-AF65-F5344CB8AC3E}">
        <p14:creationId xmlns:p14="http://schemas.microsoft.com/office/powerpoint/2010/main" val="2726479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2022, Amazon’s revenue is still growing but at a lower speed, but net income plummeted, which led to the stock market crash. However, AMZN is healthy both short-term (current ratio &gt; 1) and long-term (liability asset ratio has been improving from around 80% to below 70%). In summary, despite the slip, Amazon will not go under in the near future. So no panic.</a:t>
            </a:r>
          </a:p>
          <a:p>
            <a:endParaRPr lang="en-US" dirty="0"/>
          </a:p>
        </p:txBody>
      </p:sp>
      <p:sp>
        <p:nvSpPr>
          <p:cNvPr id="4" name="Slide Number Placeholder 3"/>
          <p:cNvSpPr>
            <a:spLocks noGrp="1"/>
          </p:cNvSpPr>
          <p:nvPr>
            <p:ph type="sldNum" sz="quarter" idx="5"/>
          </p:nvPr>
        </p:nvSpPr>
        <p:spPr/>
        <p:txBody>
          <a:bodyPr/>
          <a:lstStyle/>
          <a:p>
            <a:fld id="{75A8CA3E-C2A0-4044-862E-54ABA8A9C678}" type="slidenum">
              <a:rPr lang="en-US" smtClean="0"/>
              <a:pPr/>
              <a:t>25</a:t>
            </a:fld>
            <a:endParaRPr lang="en-US" dirty="0"/>
          </a:p>
        </p:txBody>
      </p:sp>
    </p:spTree>
    <p:extLst>
      <p:ext uri="{BB962C8B-B14F-4D97-AF65-F5344CB8AC3E}">
        <p14:creationId xmlns:p14="http://schemas.microsoft.com/office/powerpoint/2010/main" val="401045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caused the slip? operating efficiency analysis: AMZN’s cost of revenue or COGS remained about the same (not a sourcing problem), inventory days slightly increased (inventory problem not major). However, the labor productivity went down during the pandemic … and SG&amp;A expenses rose up by 2%, which is significant because AMZN’s median net margin in recent years is about 4%.</a:t>
            </a:r>
          </a:p>
        </p:txBody>
      </p:sp>
      <p:sp>
        <p:nvSpPr>
          <p:cNvPr id="4" name="Slide Number Placeholder 3"/>
          <p:cNvSpPr>
            <a:spLocks noGrp="1"/>
          </p:cNvSpPr>
          <p:nvPr>
            <p:ph type="sldNum" sz="quarter" idx="5"/>
          </p:nvPr>
        </p:nvSpPr>
        <p:spPr/>
        <p:txBody>
          <a:bodyPr/>
          <a:lstStyle/>
          <a:p>
            <a:fld id="{75A8CA3E-C2A0-4044-862E-54ABA8A9C678}" type="slidenum">
              <a:rPr lang="en-US" smtClean="0"/>
              <a:pPr/>
              <a:t>26</a:t>
            </a:fld>
            <a:endParaRPr lang="en-US" dirty="0"/>
          </a:p>
        </p:txBody>
      </p:sp>
    </p:spTree>
    <p:extLst>
      <p:ext uri="{BB962C8B-B14F-4D97-AF65-F5344CB8AC3E}">
        <p14:creationId xmlns:p14="http://schemas.microsoft.com/office/powerpoint/2010/main" val="2313928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revenue breakdown for AMZN between 2021 and 2022 shows the main differences: first, the other costs increased to +3.8% in 2022 from the -2.8% in 2021, a 6.6% increase. Second, the SG&amp;A expenses rose up to 10.5% in 2022 from the 8.8% in 2021. As Investor’s Business Daily commented “sales slowed and costs ballooned”. In summary, the cause of Amazon’s slip in 2022 is the ballooned cost due to over-expansion during the pandemic.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793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 panose="00000500000000000000" pitchFamily="2" charset="0"/>
              </a:rPr>
              <a:t>AMZN’s turnaround strategy: massive </a:t>
            </a:r>
            <a:r>
              <a:rPr lang="en-US" dirty="0">
                <a:latin typeface="Calibri" panose="020F0502020204030204" pitchFamily="34" charset="0"/>
                <a:cs typeface="Calibri" panose="020F0502020204030204" pitchFamily="34" charset="0"/>
                <a:sym typeface="Wingdings" panose="05000000000000000000" pitchFamily="2" charset="2"/>
              </a:rPr>
              <a:t>lay-off &amp; reorganization, including … a</a:t>
            </a:r>
            <a:r>
              <a:rPr lang="en-US" b="0" i="0" dirty="0">
                <a:solidFill>
                  <a:srgbClr val="000000"/>
                </a:solidFill>
                <a:effectLst/>
                <a:latin typeface="Montserrat" panose="00000500000000000000" pitchFamily="2" charset="0"/>
              </a:rPr>
              <a:t>ll towards cost reduction. If you know the problem &amp; AMZN’s action, what would you expect about its stock price?</a:t>
            </a:r>
          </a:p>
          <a:p>
            <a:endParaRPr lang="en-US" b="0" i="0" dirty="0">
              <a:solidFill>
                <a:srgbClr val="000000"/>
              </a:solidFill>
              <a:effectLst/>
              <a:latin typeface="Montserrat" panose="00000500000000000000" pitchFamily="2" charset="0"/>
            </a:endParaRPr>
          </a:p>
          <a:p>
            <a:r>
              <a:rPr lang="en-US" b="0" i="0" dirty="0" err="1">
                <a:solidFill>
                  <a:srgbClr val="000000"/>
                </a:solidFill>
                <a:effectLst/>
                <a:latin typeface="Montserrat" panose="00000500000000000000" pitchFamily="2" charset="0"/>
              </a:rPr>
              <a:t>ETtech</a:t>
            </a:r>
            <a:r>
              <a:rPr lang="en-US" dirty="0" err="1"/>
              <a:t>Last</a:t>
            </a:r>
            <a:r>
              <a:rPr lang="en-US" dirty="0"/>
              <a:t> Updated: Jul 11, 2023, </a:t>
            </a:r>
          </a:p>
          <a:p>
            <a:r>
              <a:rPr lang="en-US" dirty="0"/>
              <a:t>https://economictimes.indiatimes.com/tech/technology/layoffs-2023-tech-companies-which-laid-off-most-number-of-employees/articleshow/98974661.cms?from=mdr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015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991D7-8D1B-9016-74D2-AA80135CB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6961E-E385-7FD5-C417-EF6CA7FEA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EE3FD-DAA7-F676-3B7B-4A65A5D4334A}"/>
              </a:ext>
            </a:extLst>
          </p:cNvPr>
          <p:cNvSpPr>
            <a:spLocks noGrp="1"/>
          </p:cNvSpPr>
          <p:nvPr>
            <p:ph type="body" idx="1"/>
          </p:nvPr>
        </p:nvSpPr>
        <p:spPr/>
        <p:txBody>
          <a:bodyPr/>
          <a:lstStyle/>
          <a:p>
            <a:r>
              <a:rPr lang="en-US" dirty="0"/>
              <a:t>As predicted, AMZN’s net income and stock price rebounded in 2023 and eventually recovered all the losses. </a:t>
            </a:r>
          </a:p>
        </p:txBody>
      </p:sp>
      <p:sp>
        <p:nvSpPr>
          <p:cNvPr id="4" name="Slide Number Placeholder 3">
            <a:extLst>
              <a:ext uri="{FF2B5EF4-FFF2-40B4-BE49-F238E27FC236}">
                <a16:creationId xmlns:a16="http://schemas.microsoft.com/office/drawing/2014/main" id="{D19223A1-C2B1-43C1-6E87-00375469F89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101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AMZN is not an exception … Macy’s.</a:t>
            </a:r>
          </a:p>
        </p:txBody>
      </p:sp>
      <p:sp>
        <p:nvSpPr>
          <p:cNvPr id="4" name="Slide Number Placeholder 3"/>
          <p:cNvSpPr>
            <a:spLocks noGrp="1"/>
          </p:cNvSpPr>
          <p:nvPr>
            <p:ph type="sldNum" sz="quarter" idx="5"/>
          </p:nvPr>
        </p:nvSpPr>
        <p:spPr/>
        <p:txBody>
          <a:bodyPr/>
          <a:lstStyle/>
          <a:p>
            <a:fld id="{75A8CA3E-C2A0-4044-862E-54ABA8A9C678}" type="slidenum">
              <a:rPr lang="en-US" smtClean="0"/>
              <a:pPr/>
              <a:t>30</a:t>
            </a:fld>
            <a:endParaRPr lang="en-US" dirty="0"/>
          </a:p>
        </p:txBody>
      </p:sp>
    </p:spTree>
    <p:extLst>
      <p:ext uri="{BB962C8B-B14F-4D97-AF65-F5344CB8AC3E}">
        <p14:creationId xmlns:p14="http://schemas.microsoft.com/office/powerpoint/2010/main" val="305873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Retailing industry is not an exception … NVDA, …</a:t>
            </a:r>
          </a:p>
        </p:txBody>
      </p:sp>
      <p:sp>
        <p:nvSpPr>
          <p:cNvPr id="4" name="Slide Number Placeholder 3"/>
          <p:cNvSpPr>
            <a:spLocks noGrp="1"/>
          </p:cNvSpPr>
          <p:nvPr>
            <p:ph type="sldNum" sz="quarter" idx="5"/>
          </p:nvPr>
        </p:nvSpPr>
        <p:spPr/>
        <p:txBody>
          <a:bodyPr/>
          <a:lstStyle/>
          <a:p>
            <a:fld id="{75A8CA3E-C2A0-4044-862E-54ABA8A9C678}" type="slidenum">
              <a:rPr lang="en-US" smtClean="0"/>
              <a:pPr/>
              <a:t>31</a:t>
            </a:fld>
            <a:endParaRPr lang="en-US" dirty="0"/>
          </a:p>
        </p:txBody>
      </p:sp>
    </p:spTree>
    <p:extLst>
      <p:ext uri="{BB962C8B-B14F-4D97-AF65-F5344CB8AC3E}">
        <p14:creationId xmlns:p14="http://schemas.microsoft.com/office/powerpoint/2010/main" val="1572983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SimSun" panose="02010600030101010101" pitchFamily="2" charset="-122"/>
                <a:cs typeface="Times New Roman" panose="02020603050405020304" pitchFamily="18" charset="0"/>
              </a:rPr>
              <a:t>How to predict stock movement by financials and data science? You can find lots of examples from diverse industries here on how to handle different situations.</a:t>
            </a:r>
            <a:endParaRPr lang="en-US" dirty="0"/>
          </a:p>
        </p:txBody>
      </p:sp>
      <p:sp>
        <p:nvSpPr>
          <p:cNvPr id="4" name="Slide Number Placeholder 3"/>
          <p:cNvSpPr>
            <a:spLocks noGrp="1"/>
          </p:cNvSpPr>
          <p:nvPr>
            <p:ph type="sldNum" sz="quarter" idx="5"/>
          </p:nvPr>
        </p:nvSpPr>
        <p:spPr/>
        <p:txBody>
          <a:bodyPr/>
          <a:lstStyle/>
          <a:p>
            <a:fld id="{75A8CA3E-C2A0-4044-862E-54ABA8A9C678}" type="slidenum">
              <a:rPr lang="en-US" smtClean="0"/>
              <a:pPr/>
              <a:t>32</a:t>
            </a:fld>
            <a:endParaRPr lang="en-US" dirty="0"/>
          </a:p>
        </p:txBody>
      </p:sp>
    </p:spTree>
    <p:extLst>
      <p:ext uri="{BB962C8B-B14F-4D97-AF65-F5344CB8AC3E}">
        <p14:creationId xmlns:p14="http://schemas.microsoft.com/office/powerpoint/2010/main" val="294082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SimSun" panose="02010600030101010101" pitchFamily="2" charset="-122"/>
                <a:cs typeface="Times New Roman" panose="02020603050405020304" pitchFamily="18" charset="0"/>
              </a:rPr>
              <a:t>Target audience: researchers, investors, management consultants. </a:t>
            </a:r>
            <a:r>
              <a:rPr lang="en-US" dirty="0"/>
              <a:t>Neither investment advice, nor comprehensive theory or empirical study, but some observations, hopefully thought provoking.</a:t>
            </a:r>
          </a:p>
        </p:txBody>
      </p:sp>
      <p:sp>
        <p:nvSpPr>
          <p:cNvPr id="4" name="Slide Number Placeholder 3"/>
          <p:cNvSpPr>
            <a:spLocks noGrp="1"/>
          </p:cNvSpPr>
          <p:nvPr>
            <p:ph type="sldNum" sz="quarter" idx="5"/>
          </p:nvPr>
        </p:nvSpPr>
        <p:spPr/>
        <p:txBody>
          <a:bodyPr/>
          <a:lstStyle/>
          <a:p>
            <a:fld id="{75A8CA3E-C2A0-4044-862E-54ABA8A9C678}" type="slidenum">
              <a:rPr lang="en-US" smtClean="0"/>
              <a:pPr/>
              <a:t>6</a:t>
            </a:fld>
            <a:endParaRPr lang="en-US" dirty="0"/>
          </a:p>
        </p:txBody>
      </p:sp>
    </p:spTree>
    <p:extLst>
      <p:ext uri="{BB962C8B-B14F-4D97-AF65-F5344CB8AC3E}">
        <p14:creationId xmlns:p14="http://schemas.microsoft.com/office/powerpoint/2010/main" val="260589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8CA3E-C2A0-4044-862E-54ABA8A9C678}" type="slidenum">
              <a:rPr lang="en-US" smtClean="0"/>
              <a:pPr/>
              <a:t>33</a:t>
            </a:fld>
            <a:endParaRPr lang="en-US" dirty="0"/>
          </a:p>
        </p:txBody>
      </p:sp>
    </p:spTree>
    <p:extLst>
      <p:ext uri="{BB962C8B-B14F-4D97-AF65-F5344CB8AC3E}">
        <p14:creationId xmlns:p14="http://schemas.microsoft.com/office/powerpoint/2010/main" val="1169595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A8CA3E-C2A0-4044-862E-54ABA8A9C678}" type="slidenum">
              <a:rPr lang="en-US" smtClean="0"/>
              <a:pPr/>
              <a:t>34</a:t>
            </a:fld>
            <a:endParaRPr lang="en-US"/>
          </a:p>
        </p:txBody>
      </p:sp>
    </p:spTree>
    <p:extLst>
      <p:ext uri="{BB962C8B-B14F-4D97-AF65-F5344CB8AC3E}">
        <p14:creationId xmlns:p14="http://schemas.microsoft.com/office/powerpoint/2010/main" val="171102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10000"/>
              </a:lnSpc>
              <a:spcBef>
                <a:spcPts val="60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Non-technical talk focusing on data visualization and interpretation. Objectives: easy to implement, biggest value. </a:t>
            </a:r>
          </a:p>
        </p:txBody>
      </p:sp>
      <p:sp>
        <p:nvSpPr>
          <p:cNvPr id="4" name="Slide Number Placeholder 3"/>
          <p:cNvSpPr>
            <a:spLocks noGrp="1"/>
          </p:cNvSpPr>
          <p:nvPr>
            <p:ph type="sldNum" sz="quarter" idx="5"/>
          </p:nvPr>
        </p:nvSpPr>
        <p:spPr/>
        <p:txBody>
          <a:bodyPr/>
          <a:lstStyle/>
          <a:p>
            <a:fld id="{75A8CA3E-C2A0-4044-862E-54ABA8A9C678}" type="slidenum">
              <a:rPr lang="en-US" smtClean="0"/>
              <a:pPr/>
              <a:t>7</a:t>
            </a:fld>
            <a:endParaRPr lang="en-US" dirty="0"/>
          </a:p>
        </p:txBody>
      </p:sp>
    </p:spTree>
    <p:extLst>
      <p:ext uri="{BB962C8B-B14F-4D97-AF65-F5344CB8AC3E}">
        <p14:creationId xmlns:p14="http://schemas.microsoft.com/office/powerpoint/2010/main" val="328382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financials drive stock mkt? because …</a:t>
            </a:r>
          </a:p>
        </p:txBody>
      </p:sp>
      <p:sp>
        <p:nvSpPr>
          <p:cNvPr id="4" name="Slide Number Placeholder 3"/>
          <p:cNvSpPr>
            <a:spLocks noGrp="1"/>
          </p:cNvSpPr>
          <p:nvPr>
            <p:ph type="sldNum" sz="quarter" idx="5"/>
          </p:nvPr>
        </p:nvSpPr>
        <p:spPr/>
        <p:txBody>
          <a:bodyPr/>
          <a:lstStyle/>
          <a:p>
            <a:fld id="{75A8CA3E-C2A0-4044-862E-54ABA8A9C678}" type="slidenum">
              <a:rPr lang="en-US" smtClean="0"/>
              <a:pPr/>
              <a:t>8</a:t>
            </a:fld>
            <a:endParaRPr lang="en-US" dirty="0"/>
          </a:p>
        </p:txBody>
      </p:sp>
    </p:spTree>
    <p:extLst>
      <p:ext uri="{BB962C8B-B14F-4D97-AF65-F5344CB8AC3E}">
        <p14:creationId xmlns:p14="http://schemas.microsoft.com/office/powerpoint/2010/main" val="21708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Robust and significant correlation for almost all industry groups between market cap and net income! I haven’t seen anything like </a:t>
            </a:r>
            <a:r>
              <a:rPr lang="en-US"/>
              <a:t>this before! </a:t>
            </a:r>
            <a:r>
              <a:rPr lang="en-US" dirty="0"/>
              <a:t>Different slopes: the market responds differently to the financials. For instance, the market responded more enthusiastically to the net income growth of Food &amp; Staple Retailing than Energy.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193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Robust and significant correlation for almost all industry groups. Not for banks because it is hard to differentiate operating, financing and investing cash flows. </a:t>
            </a:r>
          </a:p>
        </p:txBody>
      </p:sp>
      <p:sp>
        <p:nvSpPr>
          <p:cNvPr id="4" name="Slide Number Placeholder 3"/>
          <p:cNvSpPr>
            <a:spLocks noGrp="1"/>
          </p:cNvSpPr>
          <p:nvPr>
            <p:ph type="sldNum" sz="quarter" idx="5"/>
          </p:nvPr>
        </p:nvSpPr>
        <p:spPr/>
        <p:txBody>
          <a:bodyPr/>
          <a:lstStyle/>
          <a:p>
            <a:fld id="{75A8CA3E-C2A0-4044-862E-54ABA8A9C678}" type="slidenum">
              <a:rPr lang="en-US" smtClean="0"/>
              <a:pPr/>
              <a:t>10</a:t>
            </a:fld>
            <a:endParaRPr lang="en-US" dirty="0"/>
          </a:p>
        </p:txBody>
      </p:sp>
    </p:spTree>
    <p:extLst>
      <p:ext uri="{BB962C8B-B14F-4D97-AF65-F5344CB8AC3E}">
        <p14:creationId xmlns:p14="http://schemas.microsoft.com/office/powerpoint/2010/main" val="33503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Buffett is correct: financials do drive stock market performance. As Peter Lynch put in this way: “although it’s easy to forget, a share is NOT a lottery ticket … it’s part-ownership of a business.”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722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Top 20 Industrials firms by revenue is quite dominated by Chinese companies, which are followed by companies from Japan and US.</a:t>
            </a:r>
          </a:p>
          <a:p>
            <a:r>
              <a:rPr lang="en-US" dirty="0"/>
              <a:t>* However, top 20 industrials companies by market cap are completely different! It starts with Boeing, Caterpillar and UPC, followed by Siemens, Honeywell and GE, ..., the largest Chinese firms didn't make them into top 20 list.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A8CA3E-C2A0-4044-862E-54ABA8A9C67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948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52F25AE0-E2B3-4DFC-AA63-3B666C34FDE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66788"/>
            <a:ext cx="2743200"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6400" cy="524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A2C2BD23-3B40-4A18-BF4B-0BEB6A9C3A2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A9E3DF8F-AA28-4DFB-A796-047CE290B816}" type="slidenum">
              <a:rPr lang="en-US"/>
              <a:pPr/>
              <a:t>‹#›</a:t>
            </a:fld>
            <a:endParaRPr lang="en-US"/>
          </a:p>
        </p:txBody>
      </p:sp>
    </p:spTree>
    <p:extLst>
      <p:ext uri="{BB962C8B-B14F-4D97-AF65-F5344CB8AC3E}">
        <p14:creationId xmlns:p14="http://schemas.microsoft.com/office/powerpoint/2010/main" val="64941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401115031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idx="10"/>
          </p:nvPr>
        </p:nvSpPr>
        <p:spPr/>
        <p:txBody>
          <a:bodyPr/>
          <a:lstStyle>
            <a:lvl1pPr>
              <a:defRPr sz="800"/>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43355598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94065119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05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866900"/>
            <a:ext cx="53805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09057658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6307257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60601307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35679552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Blac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63062369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77759902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80491477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966788"/>
            <a:ext cx="2741083" cy="5238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0051" cy="5238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54096375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89"/>
            <a:ext cx="10964333" cy="801687"/>
          </a:xfrm>
        </p:spPr>
        <p:txBody>
          <a:bodyPr/>
          <a:lstStyle/>
          <a:p>
            <a:r>
              <a:rPr lang="en-US"/>
              <a:t>Click to edit Master title style</a:t>
            </a:r>
          </a:p>
        </p:txBody>
      </p:sp>
      <p:sp>
        <p:nvSpPr>
          <p:cNvPr id="3"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7659030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84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31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37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1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44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187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007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869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782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932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B89086-BEA4-4AC3-90AE-64C67C14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463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526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xfrm>
            <a:off x="914400" y="6324600"/>
            <a:ext cx="2540000" cy="457200"/>
          </a:xfrm>
          <a:prstGeom prst="rect">
            <a:avLst/>
          </a:prstGeom>
          <a:ln/>
        </p:spPr>
        <p:txBody>
          <a:bodyPr/>
          <a:lstStyle>
            <a:lvl1pPr>
              <a:defRPr/>
            </a:lvl1pPr>
          </a:lstStyle>
          <a:p>
            <a:pPr>
              <a:defRPr/>
            </a:pPr>
            <a:endParaRPr lang="en-US">
              <a:solidFill>
                <a:prstClr val="black">
                  <a:tint val="75000"/>
                </a:prstClr>
              </a:solidFill>
            </a:endParaRPr>
          </a:p>
        </p:txBody>
      </p:sp>
      <p:sp>
        <p:nvSpPr>
          <p:cNvPr id="6" name="Rectangle 10"/>
          <p:cNvSpPr>
            <a:spLocks noGrp="1" noChangeArrowheads="1"/>
          </p:cNvSpPr>
          <p:nvPr>
            <p:ph type="ftr" sz="quarter" idx="11"/>
          </p:nvPr>
        </p:nvSpPr>
        <p:spPr>
          <a:xfrm>
            <a:off x="5384800" y="6400800"/>
            <a:ext cx="5689600" cy="457200"/>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11"/>
          <p:cNvSpPr>
            <a:spLocks noGrp="1" noChangeArrowheads="1"/>
          </p:cNvSpPr>
          <p:nvPr>
            <p:ph type="sldNum" sz="quarter" idx="12"/>
          </p:nvPr>
        </p:nvSpPr>
        <p:spPr>
          <a:xfrm>
            <a:off x="9245600" y="6248400"/>
            <a:ext cx="2540000" cy="457200"/>
          </a:xfrm>
          <a:prstGeom prst="rect">
            <a:avLst/>
          </a:prstGeom>
          <a:ln/>
        </p:spPr>
        <p:txBody>
          <a:bodyPr/>
          <a:lstStyle>
            <a:lvl1pPr>
              <a:defRPr/>
            </a:lvl1pPr>
          </a:lstStyle>
          <a:p>
            <a:pPr>
              <a:defRPr/>
            </a:pPr>
            <a:fld id="{488E8AC5-E009-40D1-98AD-FA429CBCD5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9043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539171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Blac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extLst>
      <p:ext uri="{BB962C8B-B14F-4D97-AF65-F5344CB8AC3E}">
        <p14:creationId xmlns:p14="http://schemas.microsoft.com/office/powerpoint/2010/main" val="3372241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extLst>
      <p:ext uri="{BB962C8B-B14F-4D97-AF65-F5344CB8AC3E}">
        <p14:creationId xmlns:p14="http://schemas.microsoft.com/office/powerpoint/2010/main" val="400499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AB407F30-F4E2-4E46-BD51-D1C62AE7392F}" type="slidenum">
              <a:rPr lang="en-US"/>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AB407F30-F4E2-4E46-BD51-D1C62AE7392F}" type="slidenum">
              <a:rPr lang="en-US"/>
              <a:pPr/>
              <a:t>‹#›</a:t>
            </a:fld>
            <a:endParaRPr lang="en-US" dirty="0"/>
          </a:p>
        </p:txBody>
      </p:sp>
    </p:spTree>
    <p:extLst>
      <p:ext uri="{BB962C8B-B14F-4D97-AF65-F5344CB8AC3E}">
        <p14:creationId xmlns:p14="http://schemas.microsoft.com/office/powerpoint/2010/main" val="3967775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7600" y="6316663"/>
            <a:ext cx="2844800" cy="476250"/>
          </a:xfrm>
          <a:prstGeom prst="rect">
            <a:avLst/>
          </a:prstGeom>
        </p:spPr>
        <p:txBody>
          <a:bodyPr/>
          <a:lstStyle>
            <a:lvl1pPr>
              <a:defRPr/>
            </a:lvl1pPr>
          </a:lstStyle>
          <a:p>
            <a:fld id="{5B475FAF-2BD1-458D-A7A1-B4FA7D7098BE}" type="slidenum">
              <a:rPr lang="en-US"/>
              <a:pPr/>
              <a:t>‹#›</a:t>
            </a:fld>
            <a:endParaRPr lang="en-US" dirty="0"/>
          </a:p>
        </p:txBody>
      </p:sp>
    </p:spTree>
    <p:extLst>
      <p:ext uri="{BB962C8B-B14F-4D97-AF65-F5344CB8AC3E}">
        <p14:creationId xmlns:p14="http://schemas.microsoft.com/office/powerpoint/2010/main" val="3354700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316663"/>
            <a:ext cx="2844800" cy="476250"/>
          </a:xfrm>
          <a:prstGeom prst="rect">
            <a:avLst/>
          </a:prstGeom>
        </p:spPr>
        <p:txBody>
          <a:bodyPr/>
          <a:lstStyle>
            <a:lvl1pPr>
              <a:defRPr/>
            </a:lvl1pPr>
          </a:lstStyle>
          <a:p>
            <a:fld id="{711EF455-90CE-4031-9F38-F26BEF991E72}" type="slidenum">
              <a:rPr lang="en-US"/>
              <a:pPr/>
              <a:t>‹#›</a:t>
            </a:fld>
            <a:endParaRPr lang="en-US" dirty="0"/>
          </a:p>
        </p:txBody>
      </p:sp>
    </p:spTree>
    <p:extLst>
      <p:ext uri="{BB962C8B-B14F-4D97-AF65-F5344CB8AC3E}">
        <p14:creationId xmlns:p14="http://schemas.microsoft.com/office/powerpoint/2010/main" val="1185293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7600" y="6316663"/>
            <a:ext cx="2844800" cy="476250"/>
          </a:xfrm>
          <a:prstGeom prst="rect">
            <a:avLst/>
          </a:prstGeom>
        </p:spPr>
        <p:txBody>
          <a:bodyPr/>
          <a:lstStyle>
            <a:lvl1pPr>
              <a:defRPr/>
            </a:lvl1pPr>
          </a:lstStyle>
          <a:p>
            <a:fld id="{4F4845B2-18FB-44CF-8C4F-855D6AAB42F2}" type="slidenum">
              <a:rPr lang="en-US"/>
              <a:pPr/>
              <a:t>‹#›</a:t>
            </a:fld>
            <a:endParaRPr lang="en-US" dirty="0"/>
          </a:p>
        </p:txBody>
      </p:sp>
    </p:spTree>
    <p:extLst>
      <p:ext uri="{BB962C8B-B14F-4D97-AF65-F5344CB8AC3E}">
        <p14:creationId xmlns:p14="http://schemas.microsoft.com/office/powerpoint/2010/main" val="272197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4487943-0A20-4361-AC90-3F8D17C2939A}" type="slidenum">
              <a:rPr lang="en-US"/>
              <a:pPr/>
              <a:t>‹#›</a:t>
            </a:fld>
            <a:endParaRPr lang="en-US" dirty="0"/>
          </a:p>
        </p:txBody>
      </p:sp>
    </p:spTree>
    <p:extLst>
      <p:ext uri="{BB962C8B-B14F-4D97-AF65-F5344CB8AC3E}">
        <p14:creationId xmlns:p14="http://schemas.microsoft.com/office/powerpoint/2010/main" val="1510916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5BBC968-D00C-4835-8B82-DD9F8F3B005C}" type="slidenum">
              <a:rPr lang="en-US"/>
              <a:pPr/>
              <a:t>‹#›</a:t>
            </a:fld>
            <a:endParaRPr lang="en-US" dirty="0"/>
          </a:p>
        </p:txBody>
      </p:sp>
    </p:spTree>
    <p:extLst>
      <p:ext uri="{BB962C8B-B14F-4D97-AF65-F5344CB8AC3E}">
        <p14:creationId xmlns:p14="http://schemas.microsoft.com/office/powerpoint/2010/main" val="2795212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52F25AE0-E2B3-4DFC-AA63-3B666C34FDE5}" type="slidenum">
              <a:rPr lang="en-US"/>
              <a:pPr/>
              <a:t>‹#›</a:t>
            </a:fld>
            <a:endParaRPr lang="en-US" dirty="0"/>
          </a:p>
        </p:txBody>
      </p:sp>
    </p:spTree>
    <p:extLst>
      <p:ext uri="{BB962C8B-B14F-4D97-AF65-F5344CB8AC3E}">
        <p14:creationId xmlns:p14="http://schemas.microsoft.com/office/powerpoint/2010/main" val="3939871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66788"/>
            <a:ext cx="2743200"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6400" cy="524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A2C2BD23-3B40-4A18-BF4B-0BEB6A9C3A2E}" type="slidenum">
              <a:rPr lang="en-US"/>
              <a:pPr/>
              <a:t>‹#›</a:t>
            </a:fld>
            <a:endParaRPr lang="en-US" dirty="0"/>
          </a:p>
        </p:txBody>
      </p:sp>
    </p:spTree>
    <p:extLst>
      <p:ext uri="{BB962C8B-B14F-4D97-AF65-F5344CB8AC3E}">
        <p14:creationId xmlns:p14="http://schemas.microsoft.com/office/powerpoint/2010/main" val="3596883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329274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Blac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965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7600" y="6316663"/>
            <a:ext cx="2844800" cy="476250"/>
          </a:xfrm>
          <a:prstGeom prst="rect">
            <a:avLst/>
          </a:prstGeom>
        </p:spPr>
        <p:txBody>
          <a:bodyPr/>
          <a:lstStyle>
            <a:lvl1pPr>
              <a:defRPr/>
            </a:lvl1pPr>
          </a:lstStyle>
          <a:p>
            <a:fld id="{5B475FAF-2BD1-458D-A7A1-B4FA7D7098BE}" type="slidenum">
              <a:rPr lang="en-US"/>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extLst>
      <p:ext uri="{BB962C8B-B14F-4D97-AF65-F5344CB8AC3E}">
        <p14:creationId xmlns:p14="http://schemas.microsoft.com/office/powerpoint/2010/main" val="2947384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AB407F30-F4E2-4E46-BD51-D1C62AE7392F}" type="slidenum">
              <a:rPr lang="en-US"/>
              <a:pPr/>
              <a:t>‹#›</a:t>
            </a:fld>
            <a:endParaRPr lang="en-US" dirty="0"/>
          </a:p>
        </p:txBody>
      </p:sp>
    </p:spTree>
    <p:extLst>
      <p:ext uri="{BB962C8B-B14F-4D97-AF65-F5344CB8AC3E}">
        <p14:creationId xmlns:p14="http://schemas.microsoft.com/office/powerpoint/2010/main" val="2541011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7600" y="6316663"/>
            <a:ext cx="2844800" cy="476250"/>
          </a:xfrm>
          <a:prstGeom prst="rect">
            <a:avLst/>
          </a:prstGeom>
        </p:spPr>
        <p:txBody>
          <a:bodyPr/>
          <a:lstStyle>
            <a:lvl1pPr>
              <a:defRPr/>
            </a:lvl1pPr>
          </a:lstStyle>
          <a:p>
            <a:fld id="{5B475FAF-2BD1-458D-A7A1-B4FA7D7098BE}" type="slidenum">
              <a:rPr lang="en-US"/>
              <a:pPr/>
              <a:t>‹#›</a:t>
            </a:fld>
            <a:endParaRPr lang="en-US" dirty="0"/>
          </a:p>
        </p:txBody>
      </p:sp>
    </p:spTree>
    <p:extLst>
      <p:ext uri="{BB962C8B-B14F-4D97-AF65-F5344CB8AC3E}">
        <p14:creationId xmlns:p14="http://schemas.microsoft.com/office/powerpoint/2010/main" val="2456774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316663"/>
            <a:ext cx="2844800" cy="476250"/>
          </a:xfrm>
          <a:prstGeom prst="rect">
            <a:avLst/>
          </a:prstGeom>
        </p:spPr>
        <p:txBody>
          <a:bodyPr/>
          <a:lstStyle>
            <a:lvl1pPr>
              <a:defRPr/>
            </a:lvl1pPr>
          </a:lstStyle>
          <a:p>
            <a:fld id="{711EF455-90CE-4031-9F38-F26BEF991E72}" type="slidenum">
              <a:rPr lang="en-US"/>
              <a:pPr/>
              <a:t>‹#›</a:t>
            </a:fld>
            <a:endParaRPr lang="en-US" dirty="0"/>
          </a:p>
        </p:txBody>
      </p:sp>
    </p:spTree>
    <p:extLst>
      <p:ext uri="{BB962C8B-B14F-4D97-AF65-F5344CB8AC3E}">
        <p14:creationId xmlns:p14="http://schemas.microsoft.com/office/powerpoint/2010/main" val="440889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7600" y="6316663"/>
            <a:ext cx="2844800" cy="476250"/>
          </a:xfrm>
          <a:prstGeom prst="rect">
            <a:avLst/>
          </a:prstGeom>
        </p:spPr>
        <p:txBody>
          <a:bodyPr/>
          <a:lstStyle>
            <a:lvl1pPr>
              <a:defRPr/>
            </a:lvl1pPr>
          </a:lstStyle>
          <a:p>
            <a:fld id="{4F4845B2-18FB-44CF-8C4F-855D6AAB42F2}" type="slidenum">
              <a:rPr lang="en-US"/>
              <a:pPr/>
              <a:t>‹#›</a:t>
            </a:fld>
            <a:endParaRPr lang="en-US" dirty="0"/>
          </a:p>
        </p:txBody>
      </p:sp>
    </p:spTree>
    <p:extLst>
      <p:ext uri="{BB962C8B-B14F-4D97-AF65-F5344CB8AC3E}">
        <p14:creationId xmlns:p14="http://schemas.microsoft.com/office/powerpoint/2010/main" val="2200676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4487943-0A20-4361-AC90-3F8D17C2939A}" type="slidenum">
              <a:rPr lang="en-US"/>
              <a:pPr/>
              <a:t>‹#›</a:t>
            </a:fld>
            <a:endParaRPr lang="en-US" dirty="0"/>
          </a:p>
        </p:txBody>
      </p:sp>
    </p:spTree>
    <p:extLst>
      <p:ext uri="{BB962C8B-B14F-4D97-AF65-F5344CB8AC3E}">
        <p14:creationId xmlns:p14="http://schemas.microsoft.com/office/powerpoint/2010/main" val="3124503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5BBC968-D00C-4835-8B82-DD9F8F3B005C}" type="slidenum">
              <a:rPr lang="en-US"/>
              <a:pPr/>
              <a:t>‹#›</a:t>
            </a:fld>
            <a:endParaRPr lang="en-US" dirty="0"/>
          </a:p>
        </p:txBody>
      </p:sp>
    </p:spTree>
    <p:extLst>
      <p:ext uri="{BB962C8B-B14F-4D97-AF65-F5344CB8AC3E}">
        <p14:creationId xmlns:p14="http://schemas.microsoft.com/office/powerpoint/2010/main" val="3883503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52F25AE0-E2B3-4DFC-AA63-3B666C34FDE5}" type="slidenum">
              <a:rPr lang="en-US"/>
              <a:pPr/>
              <a:t>‹#›</a:t>
            </a:fld>
            <a:endParaRPr lang="en-US" dirty="0"/>
          </a:p>
        </p:txBody>
      </p:sp>
    </p:spTree>
    <p:extLst>
      <p:ext uri="{BB962C8B-B14F-4D97-AF65-F5344CB8AC3E}">
        <p14:creationId xmlns:p14="http://schemas.microsoft.com/office/powerpoint/2010/main" val="1239223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66788"/>
            <a:ext cx="2743200"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6400" cy="524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A2C2BD23-3B40-4A18-BF4B-0BEB6A9C3A2E}" type="slidenum">
              <a:rPr lang="en-US"/>
              <a:pPr/>
              <a:t>‹#›</a:t>
            </a:fld>
            <a:endParaRPr lang="en-US" dirty="0"/>
          </a:p>
        </p:txBody>
      </p:sp>
    </p:spTree>
    <p:extLst>
      <p:ext uri="{BB962C8B-B14F-4D97-AF65-F5344CB8AC3E}">
        <p14:creationId xmlns:p14="http://schemas.microsoft.com/office/powerpoint/2010/main" val="2424128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B833-26E6-DC35-42A8-55BE94397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2909D2E-8F5B-E7BC-E435-5B6E12E98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A371423-2D5F-67A0-185B-D51DC35C326F}"/>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5" name="Footer Placeholder 4">
            <a:extLst>
              <a:ext uri="{FF2B5EF4-FFF2-40B4-BE49-F238E27FC236}">
                <a16:creationId xmlns:a16="http://schemas.microsoft.com/office/drawing/2014/main" id="{A4404AC3-198E-B226-579C-3725C6A079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B33A4B-C966-5866-A0E9-E20977724467}"/>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245474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316663"/>
            <a:ext cx="2844800" cy="476250"/>
          </a:xfrm>
          <a:prstGeom prst="rect">
            <a:avLst/>
          </a:prstGeom>
        </p:spPr>
        <p:txBody>
          <a:bodyPr/>
          <a:lstStyle>
            <a:lvl1pPr>
              <a:defRPr/>
            </a:lvl1pPr>
          </a:lstStyle>
          <a:p>
            <a:fld id="{711EF455-90CE-4031-9F38-F26BEF991E72}" type="slidenum">
              <a:rPr lang="en-US"/>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DCB7-D9B2-F088-9F5D-B9D475B49A3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03AD44A-C072-04A8-D083-395281F68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A742F3-5DAB-DE48-90D7-71E5119BD150}"/>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5" name="Footer Placeholder 4">
            <a:extLst>
              <a:ext uri="{FF2B5EF4-FFF2-40B4-BE49-F238E27FC236}">
                <a16:creationId xmlns:a16="http://schemas.microsoft.com/office/drawing/2014/main" id="{99CF6A57-786B-7DAB-819C-AB148E7083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273D98-4AE6-12CE-9806-A56EE5F30165}"/>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1988173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5332-C042-CB90-DB5C-9D587187F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8A28E70-076D-32A1-4AED-6C9CE3CDF0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876D3-2A51-AC41-14F4-20179755FCF3}"/>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5" name="Footer Placeholder 4">
            <a:extLst>
              <a:ext uri="{FF2B5EF4-FFF2-40B4-BE49-F238E27FC236}">
                <a16:creationId xmlns:a16="http://schemas.microsoft.com/office/drawing/2014/main" id="{BD16C76B-CC25-465B-ED0F-654F42BD7A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45AAC0-4F68-A44D-1D1A-8A05BCA0ED6C}"/>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880761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7836-E375-8CCA-9FFD-B9EA605B869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022C9BC-8C29-A26A-0EBB-0D12EE87A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37BF110-6CD8-D8DB-03A0-EAEDDE9F3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3F884AA-AA23-B49E-A382-BD1542865B52}"/>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6" name="Footer Placeholder 5">
            <a:extLst>
              <a:ext uri="{FF2B5EF4-FFF2-40B4-BE49-F238E27FC236}">
                <a16:creationId xmlns:a16="http://schemas.microsoft.com/office/drawing/2014/main" id="{28BCAF56-FEFC-0817-DBCE-3947B247DB8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6EE5C3-8705-3AEA-2DED-33D8D58F483C}"/>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108644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59D5-EDB3-A339-79D3-821C55367FC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33C9DCE-155F-A180-5D9D-D96ED2778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978F8-D671-445D-E798-DCB2956F2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59D63D8-776A-37BB-ACCD-7325EB490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FA34D5-7BEC-A227-72BD-8F44C3DE9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9A1AE75-6A25-2681-2137-E80B09B5C69B}"/>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8" name="Footer Placeholder 7">
            <a:extLst>
              <a:ext uri="{FF2B5EF4-FFF2-40B4-BE49-F238E27FC236}">
                <a16:creationId xmlns:a16="http://schemas.microsoft.com/office/drawing/2014/main" id="{103C9602-6E8F-96F4-90E2-ECB3B195535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DA746BA-6F36-0703-7C2A-6A1ACB3C63B3}"/>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1706428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EBE5-C8DF-4DD1-CFBE-BEF4DF1DDA2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9DE6C86-D7F0-B9F7-6460-362A77F3FDBE}"/>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4" name="Footer Placeholder 3">
            <a:extLst>
              <a:ext uri="{FF2B5EF4-FFF2-40B4-BE49-F238E27FC236}">
                <a16:creationId xmlns:a16="http://schemas.microsoft.com/office/drawing/2014/main" id="{A4716581-37D0-A627-E3B3-FE30D2BE058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5D20F67-D97E-05F3-7DBE-604E1E1DC549}"/>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569769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CBCE7-2C60-52CA-E4E2-5A5B359AE396}"/>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3" name="Footer Placeholder 2">
            <a:extLst>
              <a:ext uri="{FF2B5EF4-FFF2-40B4-BE49-F238E27FC236}">
                <a16:creationId xmlns:a16="http://schemas.microsoft.com/office/drawing/2014/main" id="{FC654469-5752-2EA5-3612-E8C54FA6750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D025AB3-AAF1-9A06-37A8-D95330DD0475}"/>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1705456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EF98-D95A-9BED-8C97-695AC4AA8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94D646F-0409-0AE3-3B10-47641A86A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4AF9AA0-F5A7-03D6-CAFA-24AA1C3D4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8F1A8-FB56-1D17-9178-602B388FD905}"/>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6" name="Footer Placeholder 5">
            <a:extLst>
              <a:ext uri="{FF2B5EF4-FFF2-40B4-BE49-F238E27FC236}">
                <a16:creationId xmlns:a16="http://schemas.microsoft.com/office/drawing/2014/main" id="{9721ED7D-FAE3-8731-3DAF-703807BC95C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F90F5A9-112A-098C-6DE5-E6ABED59C7B9}"/>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42208069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6824-6090-3991-D07A-E663F9F7B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B250BD2-72F1-1690-1196-269DD0FCF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6951A0A-49FF-59F3-5CFC-00564251E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4FC19-F688-01A6-76D1-DF49544E77C8}"/>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6" name="Footer Placeholder 5">
            <a:extLst>
              <a:ext uri="{FF2B5EF4-FFF2-40B4-BE49-F238E27FC236}">
                <a16:creationId xmlns:a16="http://schemas.microsoft.com/office/drawing/2014/main" id="{CC235DEC-B6FC-78D5-06F9-74D140F7575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F78C0C-0EBE-A264-2A8F-38C95724B379}"/>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9289457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3042-6EB1-776B-3B3C-38916EA4D5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0E0C14B-7F1B-8663-9054-B867808C1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725985-8E7B-EBE1-B927-4F66C6144AEE}"/>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5" name="Footer Placeholder 4">
            <a:extLst>
              <a:ext uri="{FF2B5EF4-FFF2-40B4-BE49-F238E27FC236}">
                <a16:creationId xmlns:a16="http://schemas.microsoft.com/office/drawing/2014/main" id="{B3BD47CE-F5A5-B625-56AF-2558E135B9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992C42-2390-305D-F7B5-A5E628BC7AEF}"/>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1538670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F7EB5B-08B0-406D-082D-EC0BAD4DE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E11F678-9A1C-408E-FBCC-512F96C049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87DADC-3AB7-6AC6-A159-BB6E64F89A68}"/>
              </a:ext>
            </a:extLst>
          </p:cNvPr>
          <p:cNvSpPr>
            <a:spLocks noGrp="1"/>
          </p:cNvSpPr>
          <p:nvPr>
            <p:ph type="dt" sz="half" idx="10"/>
          </p:nvPr>
        </p:nvSpPr>
        <p:spPr/>
        <p:txBody>
          <a:bodyPr/>
          <a:lstStyle/>
          <a:p>
            <a:fld id="{287C9ABC-0C1C-4801-85B9-12829D42DDA4}" type="datetimeFigureOut">
              <a:rPr lang="en-AU" smtClean="0"/>
              <a:t>22/11/2024</a:t>
            </a:fld>
            <a:endParaRPr lang="en-AU"/>
          </a:p>
        </p:txBody>
      </p:sp>
      <p:sp>
        <p:nvSpPr>
          <p:cNvPr id="5" name="Footer Placeholder 4">
            <a:extLst>
              <a:ext uri="{FF2B5EF4-FFF2-40B4-BE49-F238E27FC236}">
                <a16:creationId xmlns:a16="http://schemas.microsoft.com/office/drawing/2014/main" id="{8D6E6D93-D766-A4D3-DE34-7D0AE4C566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55B832-EC87-E750-EF0D-3B404BD47A8C}"/>
              </a:ext>
            </a:extLst>
          </p:cNvPr>
          <p:cNvSpPr>
            <a:spLocks noGrp="1"/>
          </p:cNvSpPr>
          <p:nvPr>
            <p:ph type="sldNum" sz="quarter" idx="12"/>
          </p:nvPr>
        </p:nvSpPr>
        <p:spPr/>
        <p:txBody>
          <a:bodyPr/>
          <a:lstStyle/>
          <a:p>
            <a:fld id="{4F910292-F52E-4F2F-8A10-78BDD4B94F63}" type="slidenum">
              <a:rPr lang="en-AU" smtClean="0"/>
              <a:t>‹#›</a:t>
            </a:fld>
            <a:endParaRPr lang="en-AU"/>
          </a:p>
        </p:txBody>
      </p:sp>
    </p:spTree>
    <p:extLst>
      <p:ext uri="{BB962C8B-B14F-4D97-AF65-F5344CB8AC3E}">
        <p14:creationId xmlns:p14="http://schemas.microsoft.com/office/powerpoint/2010/main" val="7374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7600" y="6316663"/>
            <a:ext cx="2844800" cy="476250"/>
          </a:xfrm>
          <a:prstGeom prst="rect">
            <a:avLst/>
          </a:prstGeom>
        </p:spPr>
        <p:txBody>
          <a:bodyPr/>
          <a:lstStyle>
            <a:lvl1pPr>
              <a:defRPr/>
            </a:lvl1pPr>
          </a:lstStyle>
          <a:p>
            <a:fld id="{4F4845B2-18FB-44CF-8C4F-855D6AAB42F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4487943-0A20-4361-AC90-3F8D17C2939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5BBC968-D00C-4835-8B82-DD9F8F3B005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66790"/>
            <a:ext cx="10972800" cy="808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866900"/>
            <a:ext cx="10972800" cy="434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737600" y="6316663"/>
            <a:ext cx="2844800" cy="476250"/>
          </a:xfrm>
          <a:prstGeom prst="rect">
            <a:avLst/>
          </a:prstGeom>
        </p:spPr>
        <p:txBody>
          <a:bodyPr/>
          <a:lstStyle>
            <a:lvl1pPr algn="r">
              <a:defRPr/>
            </a:lvl1pPr>
          </a:lstStyle>
          <a:p>
            <a:fld id="{F52162C8-76E3-4BAE-9851-25C00ECAC0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0" y="1"/>
            <a:ext cx="12192000" cy="968375"/>
          </a:xfrm>
          <a:prstGeom prst="rect">
            <a:avLst/>
          </a:prstGeom>
          <a:noFill/>
          <a:ln w="9525">
            <a:noFill/>
            <a:round/>
            <a:headEnd/>
            <a:tailEnd/>
          </a:ln>
        </p:spPr>
      </p:pic>
      <p:sp>
        <p:nvSpPr>
          <p:cNvPr id="2051" name="Rectangle 2"/>
          <p:cNvSpPr>
            <a:spLocks noGrp="1" noChangeArrowheads="1"/>
          </p:cNvSpPr>
          <p:nvPr>
            <p:ph type="title"/>
          </p:nvPr>
        </p:nvSpPr>
        <p:spPr bwMode="auto">
          <a:xfrm>
            <a:off x="609600" y="966789"/>
            <a:ext cx="10964333" cy="8016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2" name="Rectangle 3"/>
          <p:cNvSpPr>
            <a:spLocks noGrp="1" noChangeArrowheads="1"/>
          </p:cNvSpPr>
          <p:nvPr>
            <p:ph type="body" idx="1"/>
          </p:nvPr>
        </p:nvSpPr>
        <p:spPr bwMode="auto">
          <a:xfrm>
            <a:off x="609600" y="1866900"/>
            <a:ext cx="10964333" cy="43386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4"/>
          <p:cNvSpPr>
            <a:spLocks noGrp="1" noChangeArrowheads="1"/>
          </p:cNvSpPr>
          <p:nvPr>
            <p:ph type="sldNum"/>
          </p:nvPr>
        </p:nvSpPr>
        <p:spPr bwMode="auto">
          <a:xfrm>
            <a:off x="8737600" y="6316663"/>
            <a:ext cx="2836333"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fontAlgn="auto">
              <a:spcBef>
                <a:spcPts val="0"/>
              </a:spcBef>
              <a:spcAft>
                <a:spcPts val="0"/>
              </a:spcAft>
              <a:defRPr sz="1000">
                <a:solidFill>
                  <a:srgbClr val="5F5F5F"/>
                </a:solidFill>
                <a:latin typeface="+mn-lt"/>
                <a:cs typeface="+mn-cs"/>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236880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wipe dir="r"/>
  </p:transition>
  <p:hf sldNum="0" hdr="0" ftr="0" dt="0"/>
  <p:txStyles>
    <p:titleStyle>
      <a:lvl1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mj-lt"/>
          <a:ea typeface="Lucida Sans Unicode" charset="0"/>
          <a:cs typeface="+mj-cs"/>
        </a:defRPr>
      </a:lvl1pPr>
      <a:lvl2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2pPr>
      <a:lvl3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3pPr>
      <a:lvl4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4pPr>
      <a:lvl5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9pPr>
    </p:titleStyle>
    <p:bodyStyle>
      <a:lvl1pPr marL="342900" indent="-342900" algn="l" defTabSz="457200" rtl="0" eaLnBrk="1" fontAlgn="base" hangingPunct="1">
        <a:spcBef>
          <a:spcPts val="550"/>
        </a:spcBef>
        <a:spcAft>
          <a:spcPct val="0"/>
        </a:spcAft>
        <a:buClr>
          <a:srgbClr val="000000"/>
        </a:buClr>
        <a:buSzPct val="100000"/>
        <a:buFont typeface="Times New Roman" charset="0"/>
        <a:buChar char="•"/>
        <a:defRPr sz="2200">
          <a:solidFill>
            <a:srgbClr val="000000"/>
          </a:solidFill>
          <a:latin typeface="+mn-lt"/>
          <a:ea typeface="Lucida Sans Unicode" charset="0"/>
          <a:cs typeface="+mn-cs"/>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mn-lt"/>
          <a:ea typeface="Lucida Sans Unicode" charset="0"/>
          <a:cs typeface="+mn-cs"/>
        </a:defRPr>
      </a:lvl2pPr>
      <a:lvl3pPr marL="1143000" indent="-228600" algn="l" defTabSz="457200" rtl="0" eaLnBrk="1" fontAlgn="base" hangingPunct="1">
        <a:spcBef>
          <a:spcPts val="400"/>
        </a:spcBef>
        <a:spcAft>
          <a:spcPct val="0"/>
        </a:spcAft>
        <a:buClr>
          <a:srgbClr val="000000"/>
        </a:buClr>
        <a:buSzPct val="100000"/>
        <a:buFont typeface="Times New Roman" charset="0"/>
        <a:buChar char="•"/>
        <a:defRPr sz="1600">
          <a:solidFill>
            <a:srgbClr val="000000"/>
          </a:solidFill>
          <a:latin typeface="+mn-lt"/>
          <a:ea typeface="Lucida Sans Unicode" charset="0"/>
          <a:cs typeface="+mn-cs"/>
        </a:defRPr>
      </a:lvl3pPr>
      <a:lvl4pPr marL="1600200" indent="-228600" algn="l" defTabSz="457200" rtl="0" eaLnBrk="1" fontAlgn="base" hangingPunct="1">
        <a:spcBef>
          <a:spcPts val="350"/>
        </a:spcBef>
        <a:spcAft>
          <a:spcPct val="0"/>
        </a:spcAft>
        <a:buClr>
          <a:srgbClr val="000000"/>
        </a:buClr>
        <a:buSzPct val="100000"/>
        <a:buFont typeface="Times New Roman" charset="0"/>
        <a:buChar char="–"/>
        <a:defRPr sz="1400">
          <a:solidFill>
            <a:srgbClr val="000000"/>
          </a:solidFill>
          <a:latin typeface="+mn-lt"/>
          <a:ea typeface="Lucida Sans Unicode" charset="0"/>
          <a:cs typeface="+mn-cs"/>
        </a:defRPr>
      </a:lvl4pPr>
      <a:lvl5pPr marL="2057400" indent="-228600" algn="l" defTabSz="457200" rtl="0" eaLnBrk="1" fontAlgn="base" hangingPunct="1">
        <a:spcBef>
          <a:spcPts val="350"/>
        </a:spcBef>
        <a:spcAft>
          <a:spcPct val="0"/>
        </a:spcAft>
        <a:buClr>
          <a:srgbClr val="000000"/>
        </a:buClr>
        <a:buSzPct val="100000"/>
        <a:buFont typeface="Times New Roman" charset="0"/>
        <a:buChar char="»"/>
        <a:defRPr sz="1400">
          <a:solidFill>
            <a:srgbClr val="000000"/>
          </a:solidFill>
          <a:latin typeface="+mn-lt"/>
          <a:ea typeface="Lucida Sans Unicode" charset="0"/>
          <a:cs typeface="+mn-cs"/>
        </a:defRPr>
      </a:lvl5pPr>
      <a:lvl6pPr marL="25146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6pPr>
      <a:lvl7pPr marL="29718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7pPr>
      <a:lvl8pPr marL="34290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8pPr>
      <a:lvl9pPr marL="38862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DB89086-BEA4-4AC3-90AE-64C67C1447DB}"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370033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66790"/>
            <a:ext cx="10972800" cy="808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866900"/>
            <a:ext cx="10972800" cy="434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737600" y="6316663"/>
            <a:ext cx="2844800" cy="476250"/>
          </a:xfrm>
          <a:prstGeom prst="rect">
            <a:avLst/>
          </a:prstGeom>
        </p:spPr>
        <p:txBody>
          <a:bodyPr/>
          <a:lstStyle>
            <a:lvl1pPr algn="r">
              <a:defRPr/>
            </a:lvl1pPr>
          </a:lstStyle>
          <a:p>
            <a:fld id="{F52162C8-76E3-4BAE-9851-25C00ECAC03C}" type="slidenum">
              <a:rPr lang="en-US" smtClean="0"/>
              <a:pPr/>
              <a:t>‹#›</a:t>
            </a:fld>
            <a:endParaRPr lang="en-US" dirty="0"/>
          </a:p>
        </p:txBody>
      </p:sp>
    </p:spTree>
    <p:extLst>
      <p:ext uri="{BB962C8B-B14F-4D97-AF65-F5344CB8AC3E}">
        <p14:creationId xmlns:p14="http://schemas.microsoft.com/office/powerpoint/2010/main" val="16226955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66790"/>
            <a:ext cx="10972800" cy="808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866900"/>
            <a:ext cx="10972800" cy="434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737600" y="6316663"/>
            <a:ext cx="2844800" cy="476250"/>
          </a:xfrm>
          <a:prstGeom prst="rect">
            <a:avLst/>
          </a:prstGeom>
        </p:spPr>
        <p:txBody>
          <a:bodyPr/>
          <a:lstStyle>
            <a:lvl1pPr algn="r">
              <a:defRPr/>
            </a:lvl1pPr>
          </a:lstStyle>
          <a:p>
            <a:fld id="{F52162C8-76E3-4BAE-9851-25C00ECAC03C}" type="slidenum">
              <a:rPr lang="en-US" smtClean="0"/>
              <a:pPr/>
              <a:t>‹#›</a:t>
            </a:fld>
            <a:endParaRPr lang="en-US" dirty="0"/>
          </a:p>
        </p:txBody>
      </p:sp>
    </p:spTree>
    <p:extLst>
      <p:ext uri="{BB962C8B-B14F-4D97-AF65-F5344CB8AC3E}">
        <p14:creationId xmlns:p14="http://schemas.microsoft.com/office/powerpoint/2010/main" val="91042537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A2990-F012-AF0F-EECD-7B496149E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33E5AF5-2DF3-E621-E87D-4B92748F1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1CF478-BAFE-CBBB-97FB-DE061BA3D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C9ABC-0C1C-4801-85B9-12829D42DDA4}" type="datetimeFigureOut">
              <a:rPr lang="en-AU" smtClean="0"/>
              <a:t>22/11/2024</a:t>
            </a:fld>
            <a:endParaRPr lang="en-AU"/>
          </a:p>
        </p:txBody>
      </p:sp>
      <p:sp>
        <p:nvSpPr>
          <p:cNvPr id="5" name="Footer Placeholder 4">
            <a:extLst>
              <a:ext uri="{FF2B5EF4-FFF2-40B4-BE49-F238E27FC236}">
                <a16:creationId xmlns:a16="http://schemas.microsoft.com/office/drawing/2014/main" id="{D16F6C92-7B0F-E0D3-27F4-FD243F608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5A59E0A-BAA9-DCF1-F831-F083A5C5B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10292-F52E-4F2F-8A10-78BDD4B94F63}" type="slidenum">
              <a:rPr lang="en-AU" smtClean="0"/>
              <a:t>‹#›</a:t>
            </a:fld>
            <a:endParaRPr lang="en-AU"/>
          </a:p>
        </p:txBody>
      </p:sp>
    </p:spTree>
    <p:extLst>
      <p:ext uri="{BB962C8B-B14F-4D97-AF65-F5344CB8AC3E}">
        <p14:creationId xmlns:p14="http://schemas.microsoft.com/office/powerpoint/2010/main" val="225965058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scdata.ai/project/47037"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hyperlink" Target="https://www.scdata.ai/project/27187" TargetMode="External"/><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hyperlink" Target="https://scdata.ai/project/45871"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hyperlink" Target="https://www.scdata.ai/project/19934"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9.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9.xml"/><Relationship Id="rId1" Type="http://schemas.openxmlformats.org/officeDocument/2006/relationships/tags" Target="../tags/tag5.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hyperlink" Target="https://www.scdata.ai/project/1705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4.xml"/><Relationship Id="rId5" Type="http://schemas.openxmlformats.org/officeDocument/2006/relationships/hyperlink" Target="https://www.scdata.ai/project/403"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scdata.ai/project/47037"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scdata.ai/project/47037"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hyperlink" Target="https://www.scdata.ai/project/47037" TargetMode="Externa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0.xml"/><Relationship Id="rId1" Type="http://schemas.openxmlformats.org/officeDocument/2006/relationships/tags" Target="../tags/tag7.xml"/><Relationship Id="rId6" Type="http://schemas.openxmlformats.org/officeDocument/2006/relationships/hyperlink" Target="https://www.scdata.ai/project/47037" TargetMode="External"/><Relationship Id="rId5" Type="http://schemas.openxmlformats.org/officeDocument/2006/relationships/image" Target="../media/image34.jpe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0.xml"/><Relationship Id="rId1" Type="http://schemas.openxmlformats.org/officeDocument/2006/relationships/tags" Target="../tags/tag8.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8.xml"/><Relationship Id="rId1" Type="http://schemas.openxmlformats.org/officeDocument/2006/relationships/tags" Target="../tags/tag9.xml"/><Relationship Id="rId6" Type="http://schemas.openxmlformats.org/officeDocument/2006/relationships/customXml" Target="../ink/ink1.xml"/><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image" Target="../media/image3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hyperlink" Target="https://www.udemy.com/course/data-science-4-buffett-value-investin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3" Type="http://schemas.openxmlformats.org/officeDocument/2006/relationships/hyperlink" Target="mailto:yaozhao@rutgers.edu" TargetMode="External"/><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hyperlink" Target="https://yzhao12345.github.i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zhao12345.github.i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scdata.ai/project/470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557F-5508-20BC-7CF6-DF79F9930C8B}"/>
              </a:ext>
            </a:extLst>
          </p:cNvPr>
          <p:cNvSpPr>
            <a:spLocks noGrp="1"/>
          </p:cNvSpPr>
          <p:nvPr>
            <p:ph type="ctrTitle"/>
          </p:nvPr>
        </p:nvSpPr>
        <p:spPr>
          <a:xfrm>
            <a:off x="2722419" y="-280731"/>
            <a:ext cx="6338454" cy="2387600"/>
          </a:xfrm>
        </p:spPr>
        <p:txBody>
          <a:bodyPr>
            <a:normAutofit/>
          </a:bodyPr>
          <a:lstStyle/>
          <a:p>
            <a:r>
              <a:rPr lang="en-AU" sz="7200" dirty="0">
                <a:latin typeface="Montserrat SemiBold" panose="00000700000000000000" pitchFamily="50" charset="0"/>
              </a:rPr>
              <a:t>Welcome to</a:t>
            </a:r>
          </a:p>
        </p:txBody>
      </p:sp>
      <p:sp>
        <p:nvSpPr>
          <p:cNvPr id="3" name="Subtitle 2">
            <a:extLst>
              <a:ext uri="{FF2B5EF4-FFF2-40B4-BE49-F238E27FC236}">
                <a16:creationId xmlns:a16="http://schemas.microsoft.com/office/drawing/2014/main" id="{0FB63238-044F-8105-921A-4FF9DAABC623}"/>
              </a:ext>
            </a:extLst>
          </p:cNvPr>
          <p:cNvSpPr>
            <a:spLocks noGrp="1"/>
          </p:cNvSpPr>
          <p:nvPr>
            <p:ph type="subTitle" idx="1"/>
          </p:nvPr>
        </p:nvSpPr>
        <p:spPr>
          <a:xfrm>
            <a:off x="1355275" y="4156220"/>
            <a:ext cx="9144000" cy="1655762"/>
          </a:xfrm>
        </p:spPr>
        <p:txBody>
          <a:bodyPr>
            <a:normAutofit/>
          </a:bodyPr>
          <a:lstStyle/>
          <a:p>
            <a:endParaRPr lang="en-AU" sz="3600" dirty="0">
              <a:latin typeface="Montserrat SemiBold" panose="00000700000000000000" pitchFamily="50" charset="0"/>
            </a:endParaRPr>
          </a:p>
          <a:p>
            <a:r>
              <a:rPr lang="en-AU" sz="3600" dirty="0">
                <a:latin typeface="Montserrat SemiBold" panose="00000700000000000000" pitchFamily="50" charset="0"/>
              </a:rPr>
              <a:t>The Session Will Begin Shortly</a:t>
            </a:r>
          </a:p>
        </p:txBody>
      </p:sp>
      <p:pic>
        <p:nvPicPr>
          <p:cNvPr id="4" name="Content Placeholder 4">
            <a:extLst>
              <a:ext uri="{FF2B5EF4-FFF2-40B4-BE49-F238E27FC236}">
                <a16:creationId xmlns:a16="http://schemas.microsoft.com/office/drawing/2014/main" id="{066627F5-A421-7923-C8B5-F18D00881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8383" y="2179925"/>
            <a:ext cx="4497784" cy="1159019"/>
          </a:xfrm>
          <a:prstGeom prst="rect">
            <a:avLst/>
          </a:prstGeom>
        </p:spPr>
      </p:pic>
    </p:spTree>
    <p:extLst>
      <p:ext uri="{BB962C8B-B14F-4D97-AF65-F5344CB8AC3E}">
        <p14:creationId xmlns:p14="http://schemas.microsoft.com/office/powerpoint/2010/main" val="395923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lines and dots&#10;&#10;Description automatically generated">
            <a:extLst>
              <a:ext uri="{FF2B5EF4-FFF2-40B4-BE49-F238E27FC236}">
                <a16:creationId xmlns:a16="http://schemas.microsoft.com/office/drawing/2014/main" id="{E41DB567-7954-26D4-CE73-B055B660E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77"/>
            <a:ext cx="12192000" cy="5608246"/>
          </a:xfrm>
          <a:prstGeom prst="rect">
            <a:avLst/>
          </a:prstGeom>
        </p:spPr>
      </p:pic>
      <p:sp>
        <p:nvSpPr>
          <p:cNvPr id="6" name="TextBox 5">
            <a:extLst>
              <a:ext uri="{FF2B5EF4-FFF2-40B4-BE49-F238E27FC236}">
                <a16:creationId xmlns:a16="http://schemas.microsoft.com/office/drawing/2014/main" id="{BA1206C3-8F12-155B-856B-F87E4D4490F6}"/>
              </a:ext>
            </a:extLst>
          </p:cNvPr>
          <p:cNvSpPr txBox="1"/>
          <p:nvPr/>
        </p:nvSpPr>
        <p:spPr>
          <a:xfrm>
            <a:off x="988879" y="261572"/>
            <a:ext cx="10450285" cy="394210"/>
          </a:xfrm>
          <a:prstGeom prst="rect">
            <a:avLst/>
          </a:prstGeom>
          <a:noFill/>
          <a:ln>
            <a:solidFill>
              <a:srgbClr val="FF0000"/>
            </a:solidFill>
          </a:ln>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en-US" b="1" dirty="0">
                <a:solidFill>
                  <a:srgbClr val="000000"/>
                </a:solidFill>
              </a:rPr>
              <a:t>Robust</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and </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significant correlations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between </a:t>
            </a:r>
            <a:r>
              <a:rPr lang="en-US" b="1" dirty="0">
                <a:solidFill>
                  <a:srgbClr val="000000"/>
                </a:solidFill>
              </a:rPr>
              <a:t>Market Cap and Operating Cash Flow</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a:extLst>
              <a:ext uri="{FF2B5EF4-FFF2-40B4-BE49-F238E27FC236}">
                <a16:creationId xmlns:a16="http://schemas.microsoft.com/office/drawing/2014/main" id="{1C23EBBC-10DB-B0EB-62E7-9AE3ED6A6698}"/>
              </a:ext>
            </a:extLst>
          </p:cNvPr>
          <p:cNvSpPr/>
          <p:nvPr/>
        </p:nvSpPr>
        <p:spPr>
          <a:xfrm>
            <a:off x="1334944" y="1565455"/>
            <a:ext cx="1639750" cy="923330"/>
          </a:xfrm>
          <a:prstGeom prst="rect">
            <a:avLst/>
          </a:prstGeom>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5000+ US Companies, 2023</a:t>
            </a:r>
          </a:p>
        </p:txBody>
      </p:sp>
      <p:sp>
        <p:nvSpPr>
          <p:cNvPr id="7" name="TextBox 6">
            <a:extLst>
              <a:ext uri="{FF2B5EF4-FFF2-40B4-BE49-F238E27FC236}">
                <a16:creationId xmlns:a16="http://schemas.microsoft.com/office/drawing/2014/main" id="{FAEBFD6A-F32D-4D8F-64DD-7FAC9F36BD12}"/>
              </a:ext>
            </a:extLst>
          </p:cNvPr>
          <p:cNvSpPr txBox="1"/>
          <p:nvPr/>
        </p:nvSpPr>
        <p:spPr>
          <a:xfrm>
            <a:off x="0" y="6519446"/>
            <a:ext cx="5629518" cy="338554"/>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lang="en-US" sz="1600" dirty="0">
                <a:solidFill>
                  <a:srgbClr val="000000"/>
                </a:solidFill>
                <a:hlinkClick r:id="rId4"/>
              </a:rPr>
              <a:t>https://www.scdata.ai/project/47037</a:t>
            </a:r>
            <a:r>
              <a:rPr lang="en-US" sz="1600" dirty="0">
                <a:solidFill>
                  <a:srgbClr val="000000"/>
                </a:solidFill>
              </a:rPr>
              <a:t> page 23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978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FA4785-DFD9-2C4E-E75D-0C10CA0CAA82}"/>
              </a:ext>
            </a:extLst>
          </p:cNvPr>
          <p:cNvSpPr>
            <a:spLocks noGrp="1"/>
          </p:cNvSpPr>
          <p:nvPr>
            <p:ph type="title"/>
          </p:nvPr>
        </p:nvSpPr>
        <p:spPr>
          <a:xfrm>
            <a:off x="609600" y="340765"/>
            <a:ext cx="10972800" cy="808037"/>
          </a:xfrm>
        </p:spPr>
        <p:txBody>
          <a:bodyPr/>
          <a:lstStyle/>
          <a:p>
            <a:pPr algn="ctr">
              <a:lnSpc>
                <a:spcPct val="120000"/>
              </a:lnSpc>
              <a:spcBef>
                <a:spcPts val="600"/>
              </a:spcBef>
            </a:pPr>
            <a:r>
              <a:rPr lang="en-US" dirty="0"/>
              <a:t>Financials Drive Stock Market</a:t>
            </a:r>
          </a:p>
        </p:txBody>
      </p:sp>
      <p:pic>
        <p:nvPicPr>
          <p:cNvPr id="6" name="Content Placeholder 5" descr="A person with glasses smiling&#10;&#10;Description automatically generated">
            <a:extLst>
              <a:ext uri="{FF2B5EF4-FFF2-40B4-BE49-F238E27FC236}">
                <a16:creationId xmlns:a16="http://schemas.microsoft.com/office/drawing/2014/main" id="{8DB64F94-993A-E51E-23EF-72A714B19ED2}"/>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301803" y="1406263"/>
            <a:ext cx="3547415" cy="4978158"/>
          </a:xfrm>
        </p:spPr>
      </p:pic>
      <p:grpSp>
        <p:nvGrpSpPr>
          <p:cNvPr id="10" name="Group 9">
            <a:extLst>
              <a:ext uri="{FF2B5EF4-FFF2-40B4-BE49-F238E27FC236}">
                <a16:creationId xmlns:a16="http://schemas.microsoft.com/office/drawing/2014/main" id="{449A4A6F-3686-8276-D128-DF06C2559929}"/>
              </a:ext>
            </a:extLst>
          </p:cNvPr>
          <p:cNvGrpSpPr/>
          <p:nvPr/>
        </p:nvGrpSpPr>
        <p:grpSpPr>
          <a:xfrm>
            <a:off x="6326837" y="1406263"/>
            <a:ext cx="4242726" cy="4742552"/>
            <a:chOff x="6267461" y="1154327"/>
            <a:chExt cx="4242726" cy="4742552"/>
          </a:xfrm>
        </p:grpSpPr>
        <p:pic>
          <p:nvPicPr>
            <p:cNvPr id="5" name="Picture 4">
              <a:extLst>
                <a:ext uri="{FF2B5EF4-FFF2-40B4-BE49-F238E27FC236}">
                  <a16:creationId xmlns:a16="http://schemas.microsoft.com/office/drawing/2014/main" id="{2AB6C24E-361A-7992-6FD1-0C3903C8427C}"/>
                </a:ext>
              </a:extLst>
            </p:cNvPr>
            <p:cNvPicPr>
              <a:picLocks noChangeAspect="1"/>
            </p:cNvPicPr>
            <p:nvPr/>
          </p:nvPicPr>
          <p:blipFill>
            <a:blip r:embed="rId5"/>
            <a:stretch>
              <a:fillRect/>
            </a:stretch>
          </p:blipFill>
          <p:spPr>
            <a:xfrm>
              <a:off x="6267461" y="1154327"/>
              <a:ext cx="4242726" cy="2240384"/>
            </a:xfrm>
            <a:prstGeom prst="rect">
              <a:avLst/>
            </a:prstGeom>
          </p:spPr>
        </p:pic>
        <p:pic>
          <p:nvPicPr>
            <p:cNvPr id="8" name="Picture 7">
              <a:extLst>
                <a:ext uri="{FF2B5EF4-FFF2-40B4-BE49-F238E27FC236}">
                  <a16:creationId xmlns:a16="http://schemas.microsoft.com/office/drawing/2014/main" id="{0FE8BC00-D66F-B804-94D0-BB6B3CADDA93}"/>
                </a:ext>
              </a:extLst>
            </p:cNvPr>
            <p:cNvPicPr>
              <a:picLocks noChangeAspect="1"/>
            </p:cNvPicPr>
            <p:nvPr/>
          </p:nvPicPr>
          <p:blipFill>
            <a:blip r:embed="rId6"/>
            <a:stretch>
              <a:fillRect/>
            </a:stretch>
          </p:blipFill>
          <p:spPr>
            <a:xfrm>
              <a:off x="6267461" y="3428999"/>
              <a:ext cx="4242726" cy="2467880"/>
            </a:xfrm>
            <a:prstGeom prst="rect">
              <a:avLst/>
            </a:prstGeom>
          </p:spPr>
        </p:pic>
      </p:grpSp>
    </p:spTree>
    <p:custDataLst>
      <p:tags r:id="rId1"/>
    </p:custDataLst>
    <p:extLst>
      <p:ext uri="{BB962C8B-B14F-4D97-AF65-F5344CB8AC3E}">
        <p14:creationId xmlns:p14="http://schemas.microsoft.com/office/powerpoint/2010/main" val="301892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D7B051A-8B9E-D06C-0FD4-1F0C24535B97}"/>
                  </a:ext>
                </a:extLst>
              </p:cNvPr>
              <p:cNvSpPr>
                <a:spLocks noGrp="1"/>
              </p:cNvSpPr>
              <p:nvPr>
                <p:ph type="title"/>
              </p:nvPr>
            </p:nvSpPr>
            <p:spPr>
              <a:xfrm>
                <a:off x="609600" y="242093"/>
                <a:ext cx="10972800" cy="808037"/>
              </a:xfrm>
            </p:spPr>
            <p:txBody>
              <a:bodyPr/>
              <a:lstStyle/>
              <a:p>
                <a:pPr algn="ctr"/>
                <a:r>
                  <a:rPr lang="en-US" dirty="0"/>
                  <a:t>Paradox: Revenue Ranking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a14:m>
                <a:r>
                  <a:rPr lang="en-US" dirty="0"/>
                  <a:t> Market Cap Ranking</a:t>
                </a:r>
              </a:p>
            </p:txBody>
          </p:sp>
        </mc:Choice>
        <mc:Fallback xmlns="">
          <p:sp>
            <p:nvSpPr>
              <p:cNvPr id="2" name="Title 1">
                <a:extLst>
                  <a:ext uri="{FF2B5EF4-FFF2-40B4-BE49-F238E27FC236}">
                    <a16:creationId xmlns:a16="http://schemas.microsoft.com/office/drawing/2014/main" id="{0D7B051A-8B9E-D06C-0FD4-1F0C24535B97}"/>
                  </a:ext>
                </a:extLst>
              </p:cNvPr>
              <p:cNvSpPr>
                <a:spLocks noGrp="1" noRot="1" noChangeAspect="1" noMove="1" noResize="1" noEditPoints="1" noAdjustHandles="1" noChangeArrowheads="1" noChangeShapeType="1" noTextEdit="1"/>
              </p:cNvSpPr>
              <p:nvPr>
                <p:ph type="title"/>
              </p:nvPr>
            </p:nvSpPr>
            <p:spPr>
              <a:xfrm>
                <a:off x="609600" y="242093"/>
                <a:ext cx="10972800" cy="808037"/>
              </a:xfr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04CF5D4-B1DE-1525-68AA-FA9393F8E1B0}"/>
              </a:ext>
            </a:extLst>
          </p:cNvPr>
          <p:cNvSpPr txBox="1"/>
          <p:nvPr/>
        </p:nvSpPr>
        <p:spPr>
          <a:xfrm>
            <a:off x="-1773" y="6498935"/>
            <a:ext cx="609777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kumimoji="0" lang="en-US" sz="1600" b="0" i="0" u="none" strike="noStrike" kern="1200" cap="none" spc="0" normalizeH="0" baseline="0" noProof="0" dirty="0">
                <a:ln>
                  <a:noFill/>
                </a:ln>
                <a:solidFill>
                  <a:srgbClr val="000000"/>
                </a:solidFill>
                <a:effectLst/>
                <a:uLnTx/>
                <a:uFillTx/>
                <a:latin typeface="Arial" charset="0"/>
                <a:ea typeface="+mn-ea"/>
                <a:cs typeface="+mn-cs"/>
                <a:hlinkClick r:id="rId5"/>
              </a:rPr>
              <a:t>https://www.scdata.ai/project/27187</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t>
            </a:r>
          </a:p>
        </p:txBody>
      </p:sp>
      <p:pic>
        <p:nvPicPr>
          <p:cNvPr id="10" name="Content Placeholder 9" descr="A screenshot of a graph&#10;&#10;Description automatically generated">
            <a:extLst>
              <a:ext uri="{FF2B5EF4-FFF2-40B4-BE49-F238E27FC236}">
                <a16:creationId xmlns:a16="http://schemas.microsoft.com/office/drawing/2014/main" id="{931ADFBD-3893-7213-A7F8-65B71FDF4AD8}"/>
              </a:ext>
            </a:extLst>
          </p:cNvPr>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0" y="1622869"/>
            <a:ext cx="6854132" cy="3835471"/>
          </a:xfrm>
        </p:spPr>
      </p:pic>
      <p:pic>
        <p:nvPicPr>
          <p:cNvPr id="12" name="Content Placeholder 11" descr="A screen shot of a graph&#10;&#10;Description automatically generated">
            <a:extLst>
              <a:ext uri="{FF2B5EF4-FFF2-40B4-BE49-F238E27FC236}">
                <a16:creationId xmlns:a16="http://schemas.microsoft.com/office/drawing/2014/main" id="{8391CF89-4BF3-0579-EC8C-831EF7F4E313}"/>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5588000" y="1622869"/>
            <a:ext cx="6854132" cy="3835471"/>
          </a:xfrm>
        </p:spPr>
      </p:pic>
      <p:grpSp>
        <p:nvGrpSpPr>
          <p:cNvPr id="7" name="Group 6">
            <a:extLst>
              <a:ext uri="{FF2B5EF4-FFF2-40B4-BE49-F238E27FC236}">
                <a16:creationId xmlns:a16="http://schemas.microsoft.com/office/drawing/2014/main" id="{EBD311AD-7483-CD9B-38D2-82EDD7A20048}"/>
              </a:ext>
            </a:extLst>
          </p:cNvPr>
          <p:cNvGrpSpPr/>
          <p:nvPr/>
        </p:nvGrpSpPr>
        <p:grpSpPr>
          <a:xfrm>
            <a:off x="249823" y="2002151"/>
            <a:ext cx="5740011" cy="3295019"/>
            <a:chOff x="249823" y="2002151"/>
            <a:chExt cx="5740011" cy="3295019"/>
          </a:xfrm>
        </p:grpSpPr>
        <p:sp>
          <p:nvSpPr>
            <p:cNvPr id="3" name="Rectangle: Rounded Corners 2">
              <a:extLst>
                <a:ext uri="{FF2B5EF4-FFF2-40B4-BE49-F238E27FC236}">
                  <a16:creationId xmlns:a16="http://schemas.microsoft.com/office/drawing/2014/main" id="{0D144088-BE59-5CA9-2E26-F9F1ED5697A8}"/>
                </a:ext>
              </a:extLst>
            </p:cNvPr>
            <p:cNvSpPr/>
            <p:nvPr/>
          </p:nvSpPr>
          <p:spPr>
            <a:xfrm>
              <a:off x="249823" y="2002151"/>
              <a:ext cx="904485" cy="126503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cxnSp>
          <p:nvCxnSpPr>
            <p:cNvPr id="4" name="Straight Arrow Connector 3">
              <a:extLst>
                <a:ext uri="{FF2B5EF4-FFF2-40B4-BE49-F238E27FC236}">
                  <a16:creationId xmlns:a16="http://schemas.microsoft.com/office/drawing/2014/main" id="{50EC5FD3-C863-975D-6BB2-3D19542D6406}"/>
                </a:ext>
              </a:extLst>
            </p:cNvPr>
            <p:cNvCxnSpPr>
              <a:cxnSpLocks/>
              <a:stCxn id="3" idx="3"/>
            </p:cNvCxnSpPr>
            <p:nvPr/>
          </p:nvCxnSpPr>
          <p:spPr>
            <a:xfrm>
              <a:off x="1154308" y="2634667"/>
              <a:ext cx="4835526" cy="2662503"/>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cxnSp>
        <p:nvCxnSpPr>
          <p:cNvPr id="8" name="Straight Arrow Connector 7">
            <a:extLst>
              <a:ext uri="{FF2B5EF4-FFF2-40B4-BE49-F238E27FC236}">
                <a16:creationId xmlns:a16="http://schemas.microsoft.com/office/drawing/2014/main" id="{89EF7CD7-F8D9-10CB-A6D4-9AA7EB5FD67C}"/>
              </a:ext>
            </a:extLst>
          </p:cNvPr>
          <p:cNvCxnSpPr>
            <a:cxnSpLocks/>
          </p:cNvCxnSpPr>
          <p:nvPr/>
        </p:nvCxnSpPr>
        <p:spPr>
          <a:xfrm flipV="1">
            <a:off x="2352782" y="2095928"/>
            <a:ext cx="3513762" cy="248634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522ED55-7BA0-723A-0FA5-AE33F8100085}"/>
              </a:ext>
            </a:extLst>
          </p:cNvPr>
          <p:cNvSpPr txBox="1"/>
          <p:nvPr/>
        </p:nvSpPr>
        <p:spPr>
          <a:xfrm>
            <a:off x="2636105" y="5793971"/>
            <a:ext cx="6239106" cy="369332"/>
          </a:xfrm>
          <a:prstGeom prst="rect">
            <a:avLst/>
          </a:prstGeom>
          <a:noFill/>
        </p:spPr>
        <p:txBody>
          <a:bodyPr wrap="square">
            <a:spAutoFit/>
          </a:bodyPr>
          <a:lstStyle/>
          <a:p>
            <a:pPr algn="ctr"/>
            <a:r>
              <a:rPr lang="en-US" dirty="0"/>
              <a:t>Industrials 2023</a:t>
            </a:r>
          </a:p>
        </p:txBody>
      </p:sp>
    </p:spTree>
    <p:custDataLst>
      <p:tags r:id="rId1"/>
    </p:custDataLst>
    <p:extLst>
      <p:ext uri="{BB962C8B-B14F-4D97-AF65-F5344CB8AC3E}">
        <p14:creationId xmlns:p14="http://schemas.microsoft.com/office/powerpoint/2010/main" val="28234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162E-7BFA-597A-3720-47092D866C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466E5E-5CA7-9359-CA4F-E379643B8F1A}"/>
              </a:ext>
            </a:extLst>
          </p:cNvPr>
          <p:cNvSpPr>
            <a:spLocks noGrp="1"/>
          </p:cNvSpPr>
          <p:nvPr>
            <p:ph sz="half" idx="1"/>
          </p:nvPr>
        </p:nvSpPr>
        <p:spPr>
          <a:xfrm>
            <a:off x="497789" y="2456771"/>
            <a:ext cx="3363011" cy="1944457"/>
          </a:xfrm>
          <a:ln>
            <a:noFill/>
          </a:ln>
        </p:spPr>
        <p:txBody>
          <a:bodyPr/>
          <a:lstStyle/>
          <a:p>
            <a:pPr marL="0" indent="0" algn="ctr">
              <a:lnSpc>
                <a:spcPct val="110000"/>
              </a:lnSpc>
              <a:spcBef>
                <a:spcPts val="2400"/>
              </a:spcBef>
              <a:buNone/>
            </a:pPr>
            <a:r>
              <a:rPr lang="en-US" sz="3200" dirty="0"/>
              <a:t>Individual stocks may &gt;&gt; industry average</a:t>
            </a:r>
          </a:p>
        </p:txBody>
      </p:sp>
      <p:grpSp>
        <p:nvGrpSpPr>
          <p:cNvPr id="17" name="Group 16">
            <a:extLst>
              <a:ext uri="{FF2B5EF4-FFF2-40B4-BE49-F238E27FC236}">
                <a16:creationId xmlns:a16="http://schemas.microsoft.com/office/drawing/2014/main" id="{2FB58967-F382-CAF7-5478-5CCE10A7D9F8}"/>
              </a:ext>
            </a:extLst>
          </p:cNvPr>
          <p:cNvGrpSpPr/>
          <p:nvPr/>
        </p:nvGrpSpPr>
        <p:grpSpPr>
          <a:xfrm>
            <a:off x="4286021" y="1698492"/>
            <a:ext cx="7833409" cy="4752794"/>
            <a:chOff x="4286021" y="1698492"/>
            <a:chExt cx="7833409" cy="4752794"/>
          </a:xfrm>
        </p:grpSpPr>
        <p:pic>
          <p:nvPicPr>
            <p:cNvPr id="2" name="Picture 1">
              <a:extLst>
                <a:ext uri="{FF2B5EF4-FFF2-40B4-BE49-F238E27FC236}">
                  <a16:creationId xmlns:a16="http://schemas.microsoft.com/office/drawing/2014/main" id="{9382DE84-C73B-7DA0-7680-A1E04465D165}"/>
                </a:ext>
              </a:extLst>
            </p:cNvPr>
            <p:cNvPicPr>
              <a:picLocks noChangeAspect="1"/>
            </p:cNvPicPr>
            <p:nvPr/>
          </p:nvPicPr>
          <p:blipFill>
            <a:blip r:embed="rId4"/>
            <a:stretch>
              <a:fillRect/>
            </a:stretch>
          </p:blipFill>
          <p:spPr>
            <a:xfrm>
              <a:off x="4286021" y="1698492"/>
              <a:ext cx="7833409" cy="4383462"/>
            </a:xfrm>
            <a:prstGeom prst="rect">
              <a:avLst/>
            </a:prstGeom>
          </p:spPr>
        </p:pic>
        <p:sp>
          <p:nvSpPr>
            <p:cNvPr id="8" name="TextBox 7">
              <a:extLst>
                <a:ext uri="{FF2B5EF4-FFF2-40B4-BE49-F238E27FC236}">
                  <a16:creationId xmlns:a16="http://schemas.microsoft.com/office/drawing/2014/main" id="{83E29ED9-E7F6-714A-E994-44F59B862A04}"/>
                </a:ext>
              </a:extLst>
            </p:cNvPr>
            <p:cNvSpPr txBox="1"/>
            <p:nvPr/>
          </p:nvSpPr>
          <p:spPr>
            <a:xfrm>
              <a:off x="4864439" y="6081954"/>
              <a:ext cx="667657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Healthcare Equipment &amp; Services 2022, SP500, US</a:t>
              </a:r>
            </a:p>
          </p:txBody>
        </p:sp>
      </p:grpSp>
      <p:sp>
        <p:nvSpPr>
          <p:cNvPr id="11" name="Title 10">
            <a:extLst>
              <a:ext uri="{FF2B5EF4-FFF2-40B4-BE49-F238E27FC236}">
                <a16:creationId xmlns:a16="http://schemas.microsoft.com/office/drawing/2014/main" id="{4FC30C25-AEC9-9A52-43EB-D9AF1EF022F3}"/>
              </a:ext>
            </a:extLst>
          </p:cNvPr>
          <p:cNvSpPr>
            <a:spLocks noGrp="1"/>
          </p:cNvSpPr>
          <p:nvPr>
            <p:ph type="title"/>
          </p:nvPr>
        </p:nvSpPr>
        <p:spPr>
          <a:xfrm>
            <a:off x="609600" y="468294"/>
            <a:ext cx="10972800" cy="808037"/>
          </a:xfrm>
        </p:spPr>
        <p:txBody>
          <a:bodyPr/>
          <a:lstStyle/>
          <a:p>
            <a:pPr algn="ctr"/>
            <a:r>
              <a:rPr lang="en-US" sz="2800" dirty="0"/>
              <a:t>Individual Stocks Disparity</a:t>
            </a:r>
          </a:p>
        </p:txBody>
      </p:sp>
      <p:cxnSp>
        <p:nvCxnSpPr>
          <p:cNvPr id="5" name="Straight Arrow Connector 4">
            <a:extLst>
              <a:ext uri="{FF2B5EF4-FFF2-40B4-BE49-F238E27FC236}">
                <a16:creationId xmlns:a16="http://schemas.microsoft.com/office/drawing/2014/main" id="{B0A1FBEB-9CD7-8732-9204-95797AACC763}"/>
              </a:ext>
            </a:extLst>
          </p:cNvPr>
          <p:cNvCxnSpPr>
            <a:stCxn id="3" idx="3"/>
          </p:cNvCxnSpPr>
          <p:nvPr/>
        </p:nvCxnSpPr>
        <p:spPr>
          <a:xfrm flipV="1">
            <a:off x="3860800" y="2714171"/>
            <a:ext cx="5196114" cy="71482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6858E98-ED18-0685-5EB8-79838EF92170}"/>
              </a:ext>
            </a:extLst>
          </p:cNvPr>
          <p:cNvCxnSpPr/>
          <p:nvPr/>
        </p:nvCxnSpPr>
        <p:spPr>
          <a:xfrm>
            <a:off x="1174897" y="1260731"/>
            <a:ext cx="9842205" cy="0"/>
          </a:xfrm>
          <a:prstGeom prst="line">
            <a:avLst/>
          </a:prstGeom>
          <a:ln w="2540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A43142E-4343-70DB-CFCB-0FC926184ADF}"/>
              </a:ext>
            </a:extLst>
          </p:cNvPr>
          <p:cNvSpPr txBox="1"/>
          <p:nvPr/>
        </p:nvSpPr>
        <p:spPr>
          <a:xfrm>
            <a:off x="0" y="6519446"/>
            <a:ext cx="6094140" cy="338554"/>
          </a:xfrm>
          <a:prstGeom prst="rect">
            <a:avLst/>
          </a:prstGeom>
          <a:noFill/>
        </p:spPr>
        <p:txBody>
          <a:bodyPr wrap="square">
            <a:spAutoFit/>
          </a:bodyPr>
          <a:lstStyle/>
          <a:p>
            <a:r>
              <a:rPr lang="en-US" sz="1600" dirty="0"/>
              <a:t>Source: </a:t>
            </a:r>
            <a:r>
              <a:rPr lang="en-US" sz="1600" dirty="0">
                <a:hlinkClick r:id="rId5"/>
              </a:rPr>
              <a:t>https://scdata.ai/project/45871</a:t>
            </a:r>
            <a:r>
              <a:rPr lang="en-US" sz="1600" dirty="0"/>
              <a:t> </a:t>
            </a:r>
          </a:p>
        </p:txBody>
      </p:sp>
    </p:spTree>
    <p:custDataLst>
      <p:tags r:id="rId1"/>
    </p:custDataLst>
    <p:extLst>
      <p:ext uri="{BB962C8B-B14F-4D97-AF65-F5344CB8AC3E}">
        <p14:creationId xmlns:p14="http://schemas.microsoft.com/office/powerpoint/2010/main" val="3437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8848" y="4179093"/>
            <a:ext cx="8560478" cy="1362075"/>
          </a:xfrm>
        </p:spPr>
        <p:txBody>
          <a:bodyPr/>
          <a:lstStyle/>
          <a:p>
            <a:r>
              <a:rPr lang="en-US" dirty="0"/>
              <a:t>How operations impact financials?</a:t>
            </a:r>
          </a:p>
        </p:txBody>
      </p:sp>
      <p:sp>
        <p:nvSpPr>
          <p:cNvPr id="5" name="Text Placeholder 4"/>
          <p:cNvSpPr>
            <a:spLocks noGrp="1"/>
          </p:cNvSpPr>
          <p:nvPr>
            <p:ph type="body" idx="1"/>
          </p:nvPr>
        </p:nvSpPr>
        <p:spPr>
          <a:xfrm>
            <a:off x="808848" y="2678906"/>
            <a:ext cx="8560478" cy="1500187"/>
          </a:xfrm>
        </p:spPr>
        <p:txBody>
          <a:bodyPr/>
          <a:lstStyle/>
          <a:p>
            <a:endParaRPr lang="en-US" sz="2400" dirty="0"/>
          </a:p>
          <a:p>
            <a:r>
              <a:rPr lang="en-US" sz="2400" dirty="0"/>
              <a:t>What’s the strategic importance of operations &amp; SCM?</a:t>
            </a:r>
          </a:p>
          <a:p>
            <a:endParaRPr lang="en-US" sz="2400" dirty="0"/>
          </a:p>
        </p:txBody>
      </p:sp>
      <p:pic>
        <p:nvPicPr>
          <p:cNvPr id="2050" name="Picture 2" descr="magnifying glass cartoon doodle hand ...">
            <a:extLst>
              <a:ext uri="{FF2B5EF4-FFF2-40B4-BE49-F238E27FC236}">
                <a16:creationId xmlns:a16="http://schemas.microsoft.com/office/drawing/2014/main" id="{929E8F69-2056-A5B1-4867-2A221D4E0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027" y="310753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90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5B75B1-E73E-C538-8D44-FA403961EEB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A806641-9CF4-BB62-5D92-567E8B45F034}"/>
              </a:ext>
            </a:extLst>
          </p:cNvPr>
          <p:cNvSpPr txBox="1"/>
          <p:nvPr/>
        </p:nvSpPr>
        <p:spPr>
          <a:xfrm>
            <a:off x="0" y="6519446"/>
            <a:ext cx="609858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kumimoji="0" lang="en-US" sz="1600" b="0" i="0" u="none" strike="noStrike" kern="1200" cap="none" spc="0" normalizeH="0" baseline="0" noProof="0" dirty="0">
                <a:ln>
                  <a:noFill/>
                </a:ln>
                <a:solidFill>
                  <a:srgbClr val="000000"/>
                </a:solidFill>
                <a:effectLst/>
                <a:uLnTx/>
                <a:uFillTx/>
                <a:latin typeface="Arial" charset="0"/>
                <a:ea typeface="+mn-ea"/>
                <a:cs typeface="+mn-cs"/>
                <a:hlinkClick r:id="rId4"/>
              </a:rPr>
              <a:t>https://www.scdata.ai/project/19934</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t>
            </a:r>
          </a:p>
        </p:txBody>
      </p:sp>
      <p:grpSp>
        <p:nvGrpSpPr>
          <p:cNvPr id="12" name="Group 11">
            <a:extLst>
              <a:ext uri="{FF2B5EF4-FFF2-40B4-BE49-F238E27FC236}">
                <a16:creationId xmlns:a16="http://schemas.microsoft.com/office/drawing/2014/main" id="{C25F1336-10D9-02F0-5661-4576B8E026C3}"/>
              </a:ext>
            </a:extLst>
          </p:cNvPr>
          <p:cNvGrpSpPr/>
          <p:nvPr/>
        </p:nvGrpSpPr>
        <p:grpSpPr>
          <a:xfrm>
            <a:off x="2302600" y="1028895"/>
            <a:ext cx="2434855" cy="1586714"/>
            <a:chOff x="2860158" y="1028895"/>
            <a:chExt cx="2434855" cy="1586714"/>
          </a:xfrm>
        </p:grpSpPr>
        <p:sp>
          <p:nvSpPr>
            <p:cNvPr id="6" name="Rectangle: Rounded Corners 5">
              <a:extLst>
                <a:ext uri="{FF2B5EF4-FFF2-40B4-BE49-F238E27FC236}">
                  <a16:creationId xmlns:a16="http://schemas.microsoft.com/office/drawing/2014/main" id="{5CB424F6-9933-5D76-ECAA-3E0537E9EF07}"/>
                </a:ext>
              </a:extLst>
            </p:cNvPr>
            <p:cNvSpPr/>
            <p:nvPr/>
          </p:nvSpPr>
          <p:spPr>
            <a:xfrm>
              <a:off x="3293130" y="1028895"/>
              <a:ext cx="2001883" cy="9838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1% saving in COGS ~ 18% increase in profit</a:t>
              </a:r>
            </a:p>
          </p:txBody>
        </p:sp>
        <p:cxnSp>
          <p:nvCxnSpPr>
            <p:cNvPr id="9" name="Straight Arrow Connector 8">
              <a:extLst>
                <a:ext uri="{FF2B5EF4-FFF2-40B4-BE49-F238E27FC236}">
                  <a16:creationId xmlns:a16="http://schemas.microsoft.com/office/drawing/2014/main" id="{29862EE7-5545-C29C-CDE6-9A45F2C6D045}"/>
                </a:ext>
              </a:extLst>
            </p:cNvPr>
            <p:cNvCxnSpPr>
              <a:cxnSpLocks/>
              <a:stCxn id="6" idx="2"/>
            </p:cNvCxnSpPr>
            <p:nvPr/>
          </p:nvCxnSpPr>
          <p:spPr>
            <a:xfrm flipH="1">
              <a:off x="2860158" y="2012745"/>
              <a:ext cx="1433914" cy="602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id="{C5D627D7-5111-C199-1B0B-10CA094081BD}"/>
              </a:ext>
            </a:extLst>
          </p:cNvPr>
          <p:cNvGrpSpPr/>
          <p:nvPr/>
        </p:nvGrpSpPr>
        <p:grpSpPr>
          <a:xfrm>
            <a:off x="6467252" y="2445150"/>
            <a:ext cx="2001883" cy="2094952"/>
            <a:chOff x="3239968" y="1425232"/>
            <a:chExt cx="2001883" cy="2094952"/>
          </a:xfrm>
        </p:grpSpPr>
        <p:sp>
          <p:nvSpPr>
            <p:cNvPr id="14" name="Rectangle: Rounded Corners 13">
              <a:extLst>
                <a:ext uri="{FF2B5EF4-FFF2-40B4-BE49-F238E27FC236}">
                  <a16:creationId xmlns:a16="http://schemas.microsoft.com/office/drawing/2014/main" id="{8318781E-197A-C76D-8F4D-F480A6B395FB}"/>
                </a:ext>
              </a:extLst>
            </p:cNvPr>
            <p:cNvSpPr/>
            <p:nvPr/>
          </p:nvSpPr>
          <p:spPr>
            <a:xfrm>
              <a:off x="3239968" y="1425232"/>
              <a:ext cx="2001883" cy="9838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1% saving in COGS ~ 3% increase in profit</a:t>
              </a:r>
            </a:p>
          </p:txBody>
        </p:sp>
        <p:cxnSp>
          <p:nvCxnSpPr>
            <p:cNvPr id="15" name="Straight Arrow Connector 14">
              <a:extLst>
                <a:ext uri="{FF2B5EF4-FFF2-40B4-BE49-F238E27FC236}">
                  <a16:creationId xmlns:a16="http://schemas.microsoft.com/office/drawing/2014/main" id="{1FC1B6ED-CDE4-8882-8537-E152159E6809}"/>
                </a:ext>
              </a:extLst>
            </p:cNvPr>
            <p:cNvCxnSpPr>
              <a:cxnSpLocks/>
              <a:stCxn id="14" idx="2"/>
            </p:cNvCxnSpPr>
            <p:nvPr/>
          </p:nvCxnSpPr>
          <p:spPr>
            <a:xfrm flipH="1">
              <a:off x="3611526" y="2409082"/>
              <a:ext cx="629384" cy="1111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A9C7691E-A820-0E6B-30C1-FFB4FDBC4234}"/>
              </a:ext>
            </a:extLst>
          </p:cNvPr>
          <p:cNvGrpSpPr/>
          <p:nvPr/>
        </p:nvGrpSpPr>
        <p:grpSpPr>
          <a:xfrm>
            <a:off x="4084913" y="2445150"/>
            <a:ext cx="2001883" cy="2318236"/>
            <a:chOff x="3293130" y="1028895"/>
            <a:chExt cx="2001883" cy="2318236"/>
          </a:xfrm>
        </p:grpSpPr>
        <p:sp>
          <p:nvSpPr>
            <p:cNvPr id="19" name="Rectangle: Rounded Corners 18">
              <a:extLst>
                <a:ext uri="{FF2B5EF4-FFF2-40B4-BE49-F238E27FC236}">
                  <a16:creationId xmlns:a16="http://schemas.microsoft.com/office/drawing/2014/main" id="{E913B89E-35FB-86C9-D57E-034A3ADD47F6}"/>
                </a:ext>
              </a:extLst>
            </p:cNvPr>
            <p:cNvSpPr/>
            <p:nvPr/>
          </p:nvSpPr>
          <p:spPr>
            <a:xfrm>
              <a:off x="3293130" y="1028895"/>
              <a:ext cx="2001883" cy="9838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Verdana"/>
                  <a:ea typeface="+mn-ea"/>
                  <a:cs typeface="+mn-cs"/>
                </a:rPr>
                <a:t>1% saving in COGS ~ 16% increase in profit</a:t>
              </a:r>
            </a:p>
          </p:txBody>
        </p:sp>
        <p:cxnSp>
          <p:nvCxnSpPr>
            <p:cNvPr id="20" name="Straight Arrow Connector 19">
              <a:extLst>
                <a:ext uri="{FF2B5EF4-FFF2-40B4-BE49-F238E27FC236}">
                  <a16:creationId xmlns:a16="http://schemas.microsoft.com/office/drawing/2014/main" id="{432CEDBC-70D4-C8DF-34AE-20EE89165A4B}"/>
                </a:ext>
              </a:extLst>
            </p:cNvPr>
            <p:cNvCxnSpPr>
              <a:cxnSpLocks/>
              <a:stCxn id="19" idx="2"/>
            </p:cNvCxnSpPr>
            <p:nvPr/>
          </p:nvCxnSpPr>
          <p:spPr>
            <a:xfrm flipH="1">
              <a:off x="3457353" y="2012745"/>
              <a:ext cx="836719" cy="1334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545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a:t>Compaq</a:t>
            </a:r>
            <a:r>
              <a:rPr lang="zh-CN" altLang="en-US" b="1" dirty="0"/>
              <a:t> </a:t>
            </a:r>
            <a:r>
              <a:rPr lang="en-US" b="1" dirty="0"/>
              <a:t>vs. Dell – The $24 Billion Insight</a:t>
            </a:r>
            <a:endParaRPr lang="en-US" dirty="0"/>
          </a:p>
        </p:txBody>
      </p:sp>
      <p:sp>
        <p:nvSpPr>
          <p:cNvPr id="6" name="Content Placeholder 5"/>
          <p:cNvSpPr>
            <a:spLocks noGrp="1"/>
          </p:cNvSpPr>
          <p:nvPr>
            <p:ph idx="1"/>
          </p:nvPr>
        </p:nvSpPr>
        <p:spPr>
          <a:xfrm>
            <a:off x="609600" y="1866900"/>
            <a:ext cx="10113818" cy="4344988"/>
          </a:xfrm>
        </p:spPr>
        <p:txBody>
          <a:bodyPr/>
          <a:lstStyle/>
          <a:p>
            <a:r>
              <a:rPr lang="en-US" altLang="zh-CN" sz="2800" dirty="0">
                <a:latin typeface="Calibri" panose="020F0502020204030204" pitchFamily="34" charset="0"/>
              </a:rPr>
              <a:t>Compaq was the market leader with the largest market share</a:t>
            </a:r>
          </a:p>
          <a:p>
            <a:r>
              <a:rPr lang="en-US" altLang="zh-CN" sz="2800" dirty="0">
                <a:latin typeface="Calibri" panose="020F0502020204030204" pitchFamily="34" charset="0"/>
              </a:rPr>
              <a:t>Healthy cash flow, many patents </a:t>
            </a:r>
          </a:p>
          <a:p>
            <a:r>
              <a:rPr lang="en-US" altLang="zh-CN" sz="2800" dirty="0">
                <a:latin typeface="Calibri" panose="020F0502020204030204" pitchFamily="34" charset="0"/>
              </a:rPr>
              <a:t>But Compaq sold itself, completely abandoned its strong brand!</a:t>
            </a:r>
            <a:r>
              <a:rPr lang="zh-CN" altLang="en-US" sz="2800" dirty="0">
                <a:latin typeface="Calibri" panose="020F0502020204030204" pitchFamily="34" charset="0"/>
              </a:rPr>
              <a:t> </a:t>
            </a:r>
            <a:endParaRPr lang="en-US" altLang="zh-CN" sz="2800" dirty="0">
              <a:latin typeface="Calibri" panose="020F0502020204030204" pitchFamily="34" charset="0"/>
            </a:endParaRPr>
          </a:p>
          <a:p>
            <a:endParaRPr lang="en-US" dirty="0">
              <a:latin typeface="Calibri" panose="020F0502020204030204" pitchFamily="34" charset="0"/>
            </a:endParaRPr>
          </a:p>
          <a:p>
            <a:r>
              <a:rPr lang="en-US" sz="2800" dirty="0">
                <a:latin typeface="Calibri" panose="020F0502020204030204" pitchFamily="34" charset="0"/>
              </a:rPr>
              <a:t>Computer industry background</a:t>
            </a:r>
          </a:p>
          <a:p>
            <a:pPr lvl="1"/>
            <a:r>
              <a:rPr lang="en-US" dirty="0">
                <a:latin typeface="Calibri" panose="020F0502020204030204" pitchFamily="34" charset="0"/>
              </a:rPr>
              <a:t>Computer companies have the same key technologies, CPU, operating systems, etc.</a:t>
            </a:r>
          </a:p>
          <a:p>
            <a:pPr lvl="1"/>
            <a:r>
              <a:rPr lang="en-US" dirty="0">
                <a:latin typeface="Calibri" panose="020F0502020204030204" pitchFamily="34" charset="0"/>
              </a:rPr>
              <a:t>Competing on customer service &amp; cost structure</a:t>
            </a:r>
          </a:p>
          <a:p>
            <a:pPr lvl="1"/>
            <a:endParaRPr lang="en-US" sz="2800" dirty="0">
              <a:latin typeface="Calibri" panose="020F0502020204030204" pitchFamily="34" charset="0"/>
            </a:endParaRPr>
          </a:p>
        </p:txBody>
      </p:sp>
      <p:grpSp>
        <p:nvGrpSpPr>
          <p:cNvPr id="5" name="Group 4">
            <a:extLst>
              <a:ext uri="{FF2B5EF4-FFF2-40B4-BE49-F238E27FC236}">
                <a16:creationId xmlns:a16="http://schemas.microsoft.com/office/drawing/2014/main" id="{F4F97DA8-7140-45FA-9D7D-AAAE6192DB03}"/>
              </a:ext>
            </a:extLst>
          </p:cNvPr>
          <p:cNvGrpSpPr/>
          <p:nvPr/>
        </p:nvGrpSpPr>
        <p:grpSpPr>
          <a:xfrm>
            <a:off x="10112418" y="4347846"/>
            <a:ext cx="1722347" cy="1956115"/>
            <a:chOff x="10062323" y="1418749"/>
            <a:chExt cx="1722347" cy="1956115"/>
          </a:xfrm>
        </p:grpSpPr>
        <p:pic>
          <p:nvPicPr>
            <p:cNvPr id="7" name="Picture 6">
              <a:extLst>
                <a:ext uri="{FF2B5EF4-FFF2-40B4-BE49-F238E27FC236}">
                  <a16:creationId xmlns:a16="http://schemas.microsoft.com/office/drawing/2014/main" id="{23B1BE21-4075-47E4-A173-6D7795E6FE6C}"/>
                </a:ext>
              </a:extLst>
            </p:cNvPr>
            <p:cNvPicPr>
              <a:picLocks noChangeAspect="1"/>
            </p:cNvPicPr>
            <p:nvPr/>
          </p:nvPicPr>
          <p:blipFill>
            <a:blip r:embed="rId4"/>
            <a:stretch>
              <a:fillRect/>
            </a:stretch>
          </p:blipFill>
          <p:spPr>
            <a:xfrm>
              <a:off x="10264594" y="1418749"/>
              <a:ext cx="1317806" cy="896302"/>
            </a:xfrm>
            <a:prstGeom prst="rect">
              <a:avLst/>
            </a:prstGeom>
          </p:spPr>
        </p:pic>
        <p:pic>
          <p:nvPicPr>
            <p:cNvPr id="8" name="Picture 7">
              <a:extLst>
                <a:ext uri="{FF2B5EF4-FFF2-40B4-BE49-F238E27FC236}">
                  <a16:creationId xmlns:a16="http://schemas.microsoft.com/office/drawing/2014/main" id="{7352192F-416B-41E6-9447-5E2AF01DA559}"/>
                </a:ext>
              </a:extLst>
            </p:cNvPr>
            <p:cNvPicPr>
              <a:picLocks noChangeAspect="1"/>
            </p:cNvPicPr>
            <p:nvPr/>
          </p:nvPicPr>
          <p:blipFill>
            <a:blip r:embed="rId5"/>
            <a:stretch>
              <a:fillRect/>
            </a:stretch>
          </p:blipFill>
          <p:spPr>
            <a:xfrm>
              <a:off x="10062323" y="2407124"/>
              <a:ext cx="1722347" cy="967740"/>
            </a:xfrm>
            <a:prstGeom prst="rect">
              <a:avLst/>
            </a:prstGeom>
          </p:spPr>
        </p:pic>
      </p:grpSp>
    </p:spTree>
    <p:custDataLst>
      <p:tags r:id="rId1"/>
    </p:custDataLst>
    <p:extLst>
      <p:ext uri="{BB962C8B-B14F-4D97-AF65-F5344CB8AC3E}">
        <p14:creationId xmlns:p14="http://schemas.microsoft.com/office/powerpoint/2010/main" val="11791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Interpreting the Data</a:t>
            </a:r>
          </a:p>
        </p:txBody>
      </p:sp>
      <p:sp>
        <p:nvSpPr>
          <p:cNvPr id="553987" name="Rectangle 3"/>
          <p:cNvSpPr>
            <a:spLocks noGrp="1" noChangeArrowheads="1"/>
          </p:cNvSpPr>
          <p:nvPr>
            <p:ph sz="half" idx="4294967295"/>
          </p:nvPr>
        </p:nvSpPr>
        <p:spPr>
          <a:xfrm>
            <a:off x="609600" y="4079234"/>
            <a:ext cx="10830560" cy="2185029"/>
          </a:xfrm>
        </p:spPr>
        <p:txBody>
          <a:bodyPr/>
          <a:lstStyle/>
          <a:p>
            <a:pPr>
              <a:lnSpc>
                <a:spcPct val="110000"/>
              </a:lnSpc>
            </a:pPr>
            <a:r>
              <a:rPr lang="en-US" sz="2800" dirty="0">
                <a:latin typeface="Calibri" panose="020F0502020204030204" pitchFamily="34" charset="0"/>
              </a:rPr>
              <a:t>Dell outperformed Compaq by 1% in Operating margin</a:t>
            </a:r>
          </a:p>
          <a:p>
            <a:pPr>
              <a:lnSpc>
                <a:spcPct val="110000"/>
              </a:lnSpc>
            </a:pPr>
            <a:r>
              <a:rPr lang="en-US" sz="2800" dirty="0">
                <a:latin typeface="Calibri" panose="020F0502020204030204" pitchFamily="34" charset="0"/>
              </a:rPr>
              <a:t>Why is this 1% so critical that Compaq, the market leader, gave up the competition and sold itself?</a:t>
            </a:r>
          </a:p>
        </p:txBody>
      </p:sp>
      <p:sp>
        <p:nvSpPr>
          <p:cNvPr id="3" name="Rectangle 2"/>
          <p:cNvSpPr/>
          <p:nvPr/>
        </p:nvSpPr>
        <p:spPr>
          <a:xfrm>
            <a:off x="3514202" y="3456918"/>
            <a:ext cx="516359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Data comes from http://yahoo.marketguide.com (2000)</a:t>
            </a:r>
          </a:p>
        </p:txBody>
      </p:sp>
      <p:pic>
        <p:nvPicPr>
          <p:cNvPr id="6" name="Picture 5">
            <a:extLst>
              <a:ext uri="{FF2B5EF4-FFF2-40B4-BE49-F238E27FC236}">
                <a16:creationId xmlns:a16="http://schemas.microsoft.com/office/drawing/2014/main" id="{4D77FD0A-977C-3A7A-9829-852F7537BC79}"/>
              </a:ext>
            </a:extLst>
          </p:cNvPr>
          <p:cNvPicPr>
            <a:picLocks noChangeAspect="1"/>
          </p:cNvPicPr>
          <p:nvPr/>
        </p:nvPicPr>
        <p:blipFill>
          <a:blip r:embed="rId4"/>
          <a:stretch>
            <a:fillRect/>
          </a:stretch>
        </p:blipFill>
        <p:spPr>
          <a:xfrm>
            <a:off x="1162191" y="2058589"/>
            <a:ext cx="9867617" cy="1736883"/>
          </a:xfrm>
          <a:prstGeom prst="rect">
            <a:avLst/>
          </a:prstGeom>
        </p:spPr>
      </p:pic>
    </p:spTree>
    <p:custDataLst>
      <p:tags r:id="rId1"/>
    </p:custDataLst>
    <p:extLst>
      <p:ext uri="{BB962C8B-B14F-4D97-AF65-F5344CB8AC3E}">
        <p14:creationId xmlns:p14="http://schemas.microsoft.com/office/powerpoint/2010/main" val="2216386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266A884C-DC3D-F289-F273-0D65D87A5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 y="1312858"/>
            <a:ext cx="11601450" cy="4638675"/>
          </a:xfrm>
          <a:prstGeom prst="rect">
            <a:avLst/>
          </a:prstGeom>
        </p:spPr>
      </p:pic>
      <p:sp>
        <p:nvSpPr>
          <p:cNvPr id="6" name="Rectangle 5">
            <a:extLst>
              <a:ext uri="{FF2B5EF4-FFF2-40B4-BE49-F238E27FC236}">
                <a16:creationId xmlns:a16="http://schemas.microsoft.com/office/drawing/2014/main" id="{676E129C-91A3-4649-8944-80F3E9FA766F}"/>
              </a:ext>
            </a:extLst>
          </p:cNvPr>
          <p:cNvSpPr/>
          <p:nvPr/>
        </p:nvSpPr>
        <p:spPr>
          <a:xfrm>
            <a:off x="2348591" y="5850768"/>
            <a:ext cx="7494814" cy="369332"/>
          </a:xfrm>
          <a:prstGeom prst="rect">
            <a:avLst/>
          </a:prstGeom>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Semiconductors 2017-2019</a:t>
            </a:r>
          </a:p>
        </p:txBody>
      </p:sp>
      <p:sp>
        <p:nvSpPr>
          <p:cNvPr id="10" name="Oval 9">
            <a:extLst>
              <a:ext uri="{FF2B5EF4-FFF2-40B4-BE49-F238E27FC236}">
                <a16:creationId xmlns:a16="http://schemas.microsoft.com/office/drawing/2014/main" id="{3CA0D409-9F3F-4D42-A4E6-883394D1F871}"/>
              </a:ext>
            </a:extLst>
          </p:cNvPr>
          <p:cNvSpPr/>
          <p:nvPr/>
        </p:nvSpPr>
        <p:spPr>
          <a:xfrm rot="20660425">
            <a:off x="1975787" y="2908921"/>
            <a:ext cx="2384737" cy="978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TSMC</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3" name="Hexagon 12">
            <a:extLst>
              <a:ext uri="{FF2B5EF4-FFF2-40B4-BE49-F238E27FC236}">
                <a16:creationId xmlns:a16="http://schemas.microsoft.com/office/drawing/2014/main" id="{C43A42B7-99EE-488A-BAFB-04EC251F33E9}"/>
              </a:ext>
            </a:extLst>
          </p:cNvPr>
          <p:cNvSpPr/>
          <p:nvPr/>
        </p:nvSpPr>
        <p:spPr>
          <a:xfrm>
            <a:off x="7057774" y="3328808"/>
            <a:ext cx="2160333" cy="1097591"/>
          </a:xfrm>
          <a:prstGeom prst="hex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INTC</a:t>
            </a:r>
          </a:p>
        </p:txBody>
      </p:sp>
      <p:sp>
        <p:nvSpPr>
          <p:cNvPr id="2" name="TextBox 1">
            <a:extLst>
              <a:ext uri="{FF2B5EF4-FFF2-40B4-BE49-F238E27FC236}">
                <a16:creationId xmlns:a16="http://schemas.microsoft.com/office/drawing/2014/main" id="{DFBB3E08-9B24-826F-DBAB-E50C29BEA4F8}"/>
              </a:ext>
            </a:extLst>
          </p:cNvPr>
          <p:cNvSpPr txBox="1"/>
          <p:nvPr/>
        </p:nvSpPr>
        <p:spPr>
          <a:xfrm>
            <a:off x="7414" y="6488668"/>
            <a:ext cx="74948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Data source: </a:t>
            </a:r>
            <a:r>
              <a:rPr kumimoji="0" lang="en-US" sz="1800" b="0" i="0" u="none" strike="noStrike" kern="1200" cap="none" spc="0" normalizeH="0" baseline="0" noProof="0" dirty="0">
                <a:ln>
                  <a:noFill/>
                </a:ln>
                <a:solidFill>
                  <a:srgbClr val="000000"/>
                </a:solidFill>
                <a:effectLst/>
                <a:uLnTx/>
                <a:uFillTx/>
                <a:latin typeface="AdvP4C4E80"/>
                <a:ea typeface="+mn-ea"/>
                <a:cs typeface="+mn-cs"/>
                <a:hlinkClick r:id="rId4"/>
              </a:rPr>
              <a:t>https://www.scdata.ai/project/17055</a:t>
            </a:r>
            <a:r>
              <a:rPr kumimoji="0" lang="en-US" sz="1800" b="0" i="0" u="none" strike="noStrike" kern="1200" cap="none" spc="0" normalizeH="0" baseline="0" noProof="0" dirty="0">
                <a:ln>
                  <a:noFill/>
                </a:ln>
                <a:solidFill>
                  <a:srgbClr val="000000"/>
                </a:solidFill>
                <a:effectLst/>
                <a:uLnTx/>
                <a:uFillTx/>
                <a:latin typeface="AdvP4C4E80"/>
                <a:ea typeface="+mn-ea"/>
                <a:cs typeface="+mn-cs"/>
              </a:rPr>
              <a:t>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2D9AB897-2B4F-D5DC-EA55-89DDF90E2300}"/>
              </a:ext>
            </a:extLst>
          </p:cNvPr>
          <p:cNvSpPr>
            <a:spLocks noGrp="1"/>
          </p:cNvSpPr>
          <p:nvPr>
            <p:ph type="title"/>
          </p:nvPr>
        </p:nvSpPr>
        <p:spPr>
          <a:xfrm>
            <a:off x="609598" y="533149"/>
            <a:ext cx="10972800" cy="808037"/>
          </a:xfrm>
        </p:spPr>
        <p:txBody>
          <a:bodyPr/>
          <a:lstStyle/>
          <a:p>
            <a:r>
              <a:rPr lang="en-US" dirty="0"/>
              <a:t>Taiwan Semi. Mfg. Co (TSMC) vs. Intel Corp. (INTC)</a:t>
            </a:r>
          </a:p>
        </p:txBody>
      </p:sp>
    </p:spTree>
    <p:extLst>
      <p:ext uri="{BB962C8B-B14F-4D97-AF65-F5344CB8AC3E}">
        <p14:creationId xmlns:p14="http://schemas.microsoft.com/office/powerpoint/2010/main" val="385240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C8AC4E-13E2-3191-BDBE-4685A6C330D7}"/>
              </a:ext>
            </a:extLst>
          </p:cNvPr>
          <p:cNvSpPr/>
          <p:nvPr/>
        </p:nvSpPr>
        <p:spPr>
          <a:xfrm>
            <a:off x="0" y="0"/>
            <a:ext cx="5232400" cy="68402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5B0DA2F4-240B-0AE1-A740-D35D4C839F2F}"/>
              </a:ext>
            </a:extLst>
          </p:cNvPr>
          <p:cNvGrpSpPr/>
          <p:nvPr/>
        </p:nvGrpSpPr>
        <p:grpSpPr>
          <a:xfrm>
            <a:off x="0" y="407240"/>
            <a:ext cx="12192000" cy="6066783"/>
            <a:chOff x="0" y="17767"/>
            <a:chExt cx="12192000" cy="6832599"/>
          </a:xfrm>
        </p:grpSpPr>
        <p:pic>
          <p:nvPicPr>
            <p:cNvPr id="8" name="Picture 7" descr="A screenshot of a computer screen&#10;&#10;Description automatically generated">
              <a:extLst>
                <a:ext uri="{FF2B5EF4-FFF2-40B4-BE49-F238E27FC236}">
                  <a16:creationId xmlns:a16="http://schemas.microsoft.com/office/drawing/2014/main" id="{4D64D213-64F5-5681-3D93-2996A3325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67"/>
              <a:ext cx="12192000" cy="682246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BB2AF84A-3EBB-8F6A-C2C5-162AD20FF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23" y="27899"/>
              <a:ext cx="4626277" cy="6822467"/>
            </a:xfrm>
            <a:prstGeom prst="rect">
              <a:avLst/>
            </a:prstGeom>
          </p:spPr>
        </p:pic>
      </p:grpSp>
      <p:sp>
        <p:nvSpPr>
          <p:cNvPr id="14" name="TextBox 13">
            <a:extLst>
              <a:ext uri="{FF2B5EF4-FFF2-40B4-BE49-F238E27FC236}">
                <a16:creationId xmlns:a16="http://schemas.microsoft.com/office/drawing/2014/main" id="{1115A702-99D5-3598-51D2-3C198EC12575}"/>
              </a:ext>
            </a:extLst>
          </p:cNvPr>
          <p:cNvSpPr txBox="1"/>
          <p:nvPr/>
        </p:nvSpPr>
        <p:spPr>
          <a:xfrm>
            <a:off x="0" y="6550223"/>
            <a:ext cx="6106332"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Data source: </a:t>
            </a:r>
            <a:r>
              <a:rPr kumimoji="0" lang="en-US" sz="1400" b="0" i="0" u="none" strike="noStrike" kern="1200" cap="none" spc="0" normalizeH="0" baseline="0" noProof="0" dirty="0">
                <a:ln>
                  <a:noFill/>
                </a:ln>
                <a:solidFill>
                  <a:srgbClr val="000000"/>
                </a:solidFill>
                <a:effectLst/>
                <a:uLnTx/>
                <a:uFillTx/>
                <a:latin typeface="Arial" charset="0"/>
                <a:ea typeface="+mn-ea"/>
                <a:cs typeface="+mn-cs"/>
                <a:hlinkClick r:id="rId5"/>
              </a:rPr>
              <a:t>https://www.scdata.ai/project/403</a:t>
            </a:r>
            <a:r>
              <a:rPr kumimoji="0" lang="en-US" sz="1400"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6" name="Title 14">
            <a:extLst>
              <a:ext uri="{FF2B5EF4-FFF2-40B4-BE49-F238E27FC236}">
                <a16:creationId xmlns:a16="http://schemas.microsoft.com/office/drawing/2014/main" id="{35B3AA1C-776A-6450-F475-ED97F841C48F}"/>
              </a:ext>
            </a:extLst>
          </p:cNvPr>
          <p:cNvSpPr txBox="1">
            <a:spLocks/>
          </p:cNvSpPr>
          <p:nvPr/>
        </p:nvSpPr>
        <p:spPr>
          <a:xfrm>
            <a:off x="619932" y="220858"/>
            <a:ext cx="10972800" cy="808037"/>
          </a:xfrm>
          <a:prstGeom prst="rect">
            <a:avLst/>
          </a:prstGeom>
        </p:spPr>
        <p:txBody>
          <a:bodyPr/>
          <a:lst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Black" pitchFamily="34" charset="0"/>
                <a:ea typeface="+mj-ea"/>
                <a:cs typeface="+mj-cs"/>
              </a:rPr>
              <a:t>For Item Costing $100, You Pay $132 (WMT), $120 (AMZN)</a:t>
            </a:r>
          </a:p>
        </p:txBody>
      </p:sp>
      <p:grpSp>
        <p:nvGrpSpPr>
          <p:cNvPr id="37" name="Group 36">
            <a:extLst>
              <a:ext uri="{FF2B5EF4-FFF2-40B4-BE49-F238E27FC236}">
                <a16:creationId xmlns:a16="http://schemas.microsoft.com/office/drawing/2014/main" id="{8E4D71E2-FA40-352A-43AA-8F1C51094365}"/>
              </a:ext>
            </a:extLst>
          </p:cNvPr>
          <p:cNvGrpSpPr/>
          <p:nvPr/>
        </p:nvGrpSpPr>
        <p:grpSpPr>
          <a:xfrm>
            <a:off x="3238500" y="1130300"/>
            <a:ext cx="6807200" cy="2616200"/>
            <a:chOff x="3238500" y="1130300"/>
            <a:chExt cx="6807200" cy="2616200"/>
          </a:xfrm>
        </p:grpSpPr>
        <p:cxnSp>
          <p:nvCxnSpPr>
            <p:cNvPr id="18" name="Straight Arrow Connector 17">
              <a:extLst>
                <a:ext uri="{FF2B5EF4-FFF2-40B4-BE49-F238E27FC236}">
                  <a16:creationId xmlns:a16="http://schemas.microsoft.com/office/drawing/2014/main" id="{45E1B1B2-7E2A-E0AC-E199-1DF2AB767514}"/>
                </a:ext>
              </a:extLst>
            </p:cNvPr>
            <p:cNvCxnSpPr>
              <a:cxnSpLocks/>
            </p:cNvCxnSpPr>
            <p:nvPr/>
          </p:nvCxnSpPr>
          <p:spPr>
            <a:xfrm flipH="1">
              <a:off x="7683500" y="1130300"/>
              <a:ext cx="2362200" cy="246380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A58D1D-66AB-88AE-0CBF-91C70F1E2BE2}"/>
                </a:ext>
              </a:extLst>
            </p:cNvPr>
            <p:cNvCxnSpPr>
              <a:cxnSpLocks/>
            </p:cNvCxnSpPr>
            <p:nvPr/>
          </p:nvCxnSpPr>
          <p:spPr>
            <a:xfrm flipH="1">
              <a:off x="3238500" y="1130300"/>
              <a:ext cx="6807200" cy="261620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77F48A5-E661-1A77-0BE8-C084DD38F14A}"/>
              </a:ext>
            </a:extLst>
          </p:cNvPr>
          <p:cNvGrpSpPr/>
          <p:nvPr/>
        </p:nvGrpSpPr>
        <p:grpSpPr>
          <a:xfrm>
            <a:off x="3810000" y="1089068"/>
            <a:ext cx="6235700" cy="1400132"/>
            <a:chOff x="3810000" y="1089068"/>
            <a:chExt cx="6235700" cy="1400132"/>
          </a:xfrm>
        </p:grpSpPr>
        <p:cxnSp>
          <p:nvCxnSpPr>
            <p:cNvPr id="24" name="Straight Arrow Connector 23">
              <a:extLst>
                <a:ext uri="{FF2B5EF4-FFF2-40B4-BE49-F238E27FC236}">
                  <a16:creationId xmlns:a16="http://schemas.microsoft.com/office/drawing/2014/main" id="{3ACE2080-5275-6AC0-0851-E594BA08A7AA}"/>
                </a:ext>
              </a:extLst>
            </p:cNvPr>
            <p:cNvCxnSpPr>
              <a:cxnSpLocks/>
            </p:cNvCxnSpPr>
            <p:nvPr/>
          </p:nvCxnSpPr>
          <p:spPr>
            <a:xfrm flipH="1" flipV="1">
              <a:off x="8039100" y="1130300"/>
              <a:ext cx="2006600" cy="1358900"/>
            </a:xfrm>
            <a:prstGeom prst="straightConnector1">
              <a:avLst/>
            </a:prstGeom>
            <a:ln w="317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7017D6F-F802-D274-5C41-8DCCF670A01C}"/>
                </a:ext>
              </a:extLst>
            </p:cNvPr>
            <p:cNvCxnSpPr>
              <a:cxnSpLocks/>
            </p:cNvCxnSpPr>
            <p:nvPr/>
          </p:nvCxnSpPr>
          <p:spPr>
            <a:xfrm flipH="1" flipV="1">
              <a:off x="3810000" y="1089068"/>
              <a:ext cx="6235700" cy="1400132"/>
            </a:xfrm>
            <a:prstGeom prst="straightConnector1">
              <a:avLst/>
            </a:prstGeom>
            <a:ln w="317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31BFBDEF-B227-3ABB-0D83-0DEA142E8AD5}"/>
              </a:ext>
            </a:extLst>
          </p:cNvPr>
          <p:cNvSpPr txBox="1"/>
          <p:nvPr/>
        </p:nvSpPr>
        <p:spPr>
          <a:xfrm>
            <a:off x="6845855" y="6056334"/>
            <a:ext cx="11811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Amazon</a:t>
            </a:r>
          </a:p>
        </p:txBody>
      </p:sp>
      <p:sp>
        <p:nvSpPr>
          <p:cNvPr id="35" name="TextBox 34">
            <a:extLst>
              <a:ext uri="{FF2B5EF4-FFF2-40B4-BE49-F238E27FC236}">
                <a16:creationId xmlns:a16="http://schemas.microsoft.com/office/drawing/2014/main" id="{CDCE997C-37AE-AB43-8D0E-8E6204E2BA72}"/>
              </a:ext>
            </a:extLst>
          </p:cNvPr>
          <p:cNvSpPr txBox="1"/>
          <p:nvPr/>
        </p:nvSpPr>
        <p:spPr>
          <a:xfrm>
            <a:off x="2374900" y="6056334"/>
            <a:ext cx="1181100" cy="3674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Wal</a:t>
            </a:r>
            <a:r>
              <a:rPr lang="en-US" dirty="0">
                <a:solidFill>
                  <a:srgbClr val="000000"/>
                </a:solidFill>
              </a:rPr>
              <a:t>mart</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TextBox 35">
            <a:extLst>
              <a:ext uri="{FF2B5EF4-FFF2-40B4-BE49-F238E27FC236}">
                <a16:creationId xmlns:a16="http://schemas.microsoft.com/office/drawing/2014/main" id="{ACB49D97-7196-FC5F-29A2-EF8D1F83987A}"/>
              </a:ext>
            </a:extLst>
          </p:cNvPr>
          <p:cNvSpPr txBox="1"/>
          <p:nvPr/>
        </p:nvSpPr>
        <p:spPr>
          <a:xfrm>
            <a:off x="9486900" y="3373600"/>
            <a:ext cx="23622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SG&amp;A made the difference.</a:t>
            </a:r>
          </a:p>
        </p:txBody>
      </p:sp>
      <p:sp>
        <p:nvSpPr>
          <p:cNvPr id="32" name="Oval 31">
            <a:extLst>
              <a:ext uri="{FF2B5EF4-FFF2-40B4-BE49-F238E27FC236}">
                <a16:creationId xmlns:a16="http://schemas.microsoft.com/office/drawing/2014/main" id="{3C135C44-B3F9-F181-A057-9AB04808AFD1}"/>
              </a:ext>
            </a:extLst>
          </p:cNvPr>
          <p:cNvSpPr/>
          <p:nvPr/>
        </p:nvSpPr>
        <p:spPr>
          <a:xfrm>
            <a:off x="2616200" y="1436135"/>
            <a:ext cx="698500" cy="406400"/>
          </a:xfrm>
          <a:prstGeom prst="ellipse">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33" name="Oval 32">
            <a:extLst>
              <a:ext uri="{FF2B5EF4-FFF2-40B4-BE49-F238E27FC236}">
                <a16:creationId xmlns:a16="http://schemas.microsoft.com/office/drawing/2014/main" id="{5BF8F565-0D1C-566A-760D-A9489E5B0A8E}"/>
              </a:ext>
            </a:extLst>
          </p:cNvPr>
          <p:cNvSpPr/>
          <p:nvPr/>
        </p:nvSpPr>
        <p:spPr>
          <a:xfrm>
            <a:off x="7099855" y="1378145"/>
            <a:ext cx="698500" cy="406400"/>
          </a:xfrm>
          <a:prstGeom prst="ellipse">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
        <p:nvSpPr>
          <p:cNvPr id="39" name="TextBox 38">
            <a:extLst>
              <a:ext uri="{FF2B5EF4-FFF2-40B4-BE49-F238E27FC236}">
                <a16:creationId xmlns:a16="http://schemas.microsoft.com/office/drawing/2014/main" id="{567356B1-6DDB-0679-F3F5-14F995825CC5}"/>
              </a:ext>
            </a:extLst>
          </p:cNvPr>
          <p:cNvSpPr txBox="1"/>
          <p:nvPr/>
        </p:nvSpPr>
        <p:spPr>
          <a:xfrm>
            <a:off x="9486900" y="4601460"/>
            <a:ext cx="23622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Operations / SCM </a:t>
            </a:r>
            <a:r>
              <a:rPr kumimoji="0" lang="en-US" sz="2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SG&amp;A!</a:t>
            </a:r>
          </a:p>
        </p:txBody>
      </p:sp>
    </p:spTree>
    <p:extLst>
      <p:ext uri="{BB962C8B-B14F-4D97-AF65-F5344CB8AC3E}">
        <p14:creationId xmlns:p14="http://schemas.microsoft.com/office/powerpoint/2010/main" val="37809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32" grpId="0" animBg="1"/>
      <p:bldP spid="33"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0F0B-3D18-9732-3108-323F8DEEBA14}"/>
              </a:ext>
            </a:extLst>
          </p:cNvPr>
          <p:cNvSpPr>
            <a:spLocks noGrp="1"/>
          </p:cNvSpPr>
          <p:nvPr>
            <p:ph type="title"/>
          </p:nvPr>
        </p:nvSpPr>
        <p:spPr>
          <a:xfrm>
            <a:off x="838200" y="365125"/>
            <a:ext cx="10515600" cy="5980257"/>
          </a:xfrm>
        </p:spPr>
        <p:txBody>
          <a:bodyPr>
            <a:normAutofit/>
          </a:bodyPr>
          <a:lstStyle/>
          <a:p>
            <a:pPr algn="ctr"/>
            <a:r>
              <a:rPr lang="en-AU" sz="8800" dirty="0">
                <a:solidFill>
                  <a:schemeClr val="accent1"/>
                </a:solidFill>
                <a:latin typeface="Montserrat SemiBold" panose="00000700000000000000" pitchFamily="50" charset="0"/>
              </a:rPr>
              <a:t>START</a:t>
            </a:r>
            <a:br>
              <a:rPr lang="en-AU" sz="8800" dirty="0">
                <a:solidFill>
                  <a:schemeClr val="accent1"/>
                </a:solidFill>
                <a:latin typeface="Montserrat SemiBold" panose="00000700000000000000" pitchFamily="50" charset="0"/>
              </a:rPr>
            </a:br>
            <a:endParaRPr lang="en-AU" sz="8800" dirty="0">
              <a:solidFill>
                <a:schemeClr val="accent1"/>
              </a:solidFill>
              <a:latin typeface="Montserrat SemiBold" panose="00000700000000000000" pitchFamily="50" charset="0"/>
            </a:endParaRPr>
          </a:p>
        </p:txBody>
      </p:sp>
    </p:spTree>
    <p:extLst>
      <p:ext uri="{BB962C8B-B14F-4D97-AF65-F5344CB8AC3E}">
        <p14:creationId xmlns:p14="http://schemas.microsoft.com/office/powerpoint/2010/main" val="407291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stock market&#10;&#10;Description automatically generated">
            <a:extLst>
              <a:ext uri="{FF2B5EF4-FFF2-40B4-BE49-F238E27FC236}">
                <a16:creationId xmlns:a16="http://schemas.microsoft.com/office/drawing/2014/main" id="{684854AA-5E75-6C9A-2ABE-2ECE5D93A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6411"/>
            <a:ext cx="12192000" cy="4453777"/>
          </a:xfrm>
          <a:prstGeom prst="rect">
            <a:avLst/>
          </a:prstGeom>
        </p:spPr>
      </p:pic>
      <p:sp>
        <p:nvSpPr>
          <p:cNvPr id="7" name="Rounded Rectangular Callout 2">
            <a:extLst>
              <a:ext uri="{FF2B5EF4-FFF2-40B4-BE49-F238E27FC236}">
                <a16:creationId xmlns:a16="http://schemas.microsoft.com/office/drawing/2014/main" id="{5DF864A5-3C4B-D9C1-BA54-688719EC7DB9}"/>
              </a:ext>
            </a:extLst>
          </p:cNvPr>
          <p:cNvSpPr/>
          <p:nvPr/>
        </p:nvSpPr>
        <p:spPr>
          <a:xfrm>
            <a:off x="8405741" y="1717203"/>
            <a:ext cx="1670094" cy="580029"/>
          </a:xfrm>
          <a:prstGeom prst="wedgeRoundRectCallout">
            <a:avLst>
              <a:gd name="adj1" fmla="val 45051"/>
              <a:gd name="adj2" fmla="val 128066"/>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Verdana"/>
                <a:ea typeface="+mn-ea"/>
                <a:cs typeface="+mn-cs"/>
              </a:rPr>
              <a:t>Amazon</a:t>
            </a:r>
          </a:p>
        </p:txBody>
      </p:sp>
      <p:sp>
        <p:nvSpPr>
          <p:cNvPr id="9" name="Rounded Rectangular Callout 2">
            <a:extLst>
              <a:ext uri="{FF2B5EF4-FFF2-40B4-BE49-F238E27FC236}">
                <a16:creationId xmlns:a16="http://schemas.microsoft.com/office/drawing/2014/main" id="{31EAA6C0-E001-9260-C35D-8E5795471CE5}"/>
              </a:ext>
            </a:extLst>
          </p:cNvPr>
          <p:cNvSpPr/>
          <p:nvPr/>
        </p:nvSpPr>
        <p:spPr>
          <a:xfrm>
            <a:off x="9740900" y="4572000"/>
            <a:ext cx="1346200" cy="509677"/>
          </a:xfrm>
          <a:prstGeom prst="wedgeRoundRectCallout">
            <a:avLst>
              <a:gd name="adj1" fmla="val 30138"/>
              <a:gd name="adj2" fmla="val -136565"/>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Verdana"/>
                <a:ea typeface="+mn-ea"/>
                <a:cs typeface="+mn-cs"/>
              </a:rPr>
              <a:t>Walmart</a:t>
            </a:r>
          </a:p>
        </p:txBody>
      </p:sp>
      <p:sp>
        <p:nvSpPr>
          <p:cNvPr id="10" name="TextBox 9">
            <a:extLst>
              <a:ext uri="{FF2B5EF4-FFF2-40B4-BE49-F238E27FC236}">
                <a16:creationId xmlns:a16="http://schemas.microsoft.com/office/drawing/2014/main" id="{A3E765A7-C72E-CC84-62B8-37708AA36EAD}"/>
              </a:ext>
            </a:extLst>
          </p:cNvPr>
          <p:cNvSpPr txBox="1"/>
          <p:nvPr/>
        </p:nvSpPr>
        <p:spPr>
          <a:xfrm>
            <a:off x="2297624" y="323114"/>
            <a:ext cx="759675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Stock price changes for Amazon and Walmart</a:t>
            </a:r>
          </a:p>
        </p:txBody>
      </p:sp>
      <p:sp>
        <p:nvSpPr>
          <p:cNvPr id="3" name="TextBox 2">
            <a:extLst>
              <a:ext uri="{FF2B5EF4-FFF2-40B4-BE49-F238E27FC236}">
                <a16:creationId xmlns:a16="http://schemas.microsoft.com/office/drawing/2014/main" id="{65428CCB-22FA-B020-EF3C-2BDE6F6583CB}"/>
              </a:ext>
            </a:extLst>
          </p:cNvPr>
          <p:cNvSpPr txBox="1"/>
          <p:nvPr/>
        </p:nvSpPr>
        <p:spPr>
          <a:xfrm>
            <a:off x="20786" y="6488668"/>
            <a:ext cx="6093228"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Data source: Yahoo finance, retrieved on 1/14/2023.</a:t>
            </a:r>
          </a:p>
        </p:txBody>
      </p:sp>
    </p:spTree>
    <p:extLst>
      <p:ext uri="{BB962C8B-B14F-4D97-AF65-F5344CB8AC3E}">
        <p14:creationId xmlns:p14="http://schemas.microsoft.com/office/powerpoint/2010/main" val="14983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4102" y="4079941"/>
            <a:ext cx="7938545" cy="1362075"/>
          </a:xfrm>
        </p:spPr>
        <p:txBody>
          <a:bodyPr/>
          <a:lstStyle/>
          <a:p>
            <a:r>
              <a:rPr lang="en-US" dirty="0"/>
              <a:t>Predict stock market by operations</a:t>
            </a:r>
          </a:p>
        </p:txBody>
      </p:sp>
      <p:sp>
        <p:nvSpPr>
          <p:cNvPr id="5" name="Text Placeholder 4"/>
          <p:cNvSpPr>
            <a:spLocks noGrp="1"/>
          </p:cNvSpPr>
          <p:nvPr>
            <p:ph type="body" idx="1"/>
          </p:nvPr>
        </p:nvSpPr>
        <p:spPr>
          <a:xfrm>
            <a:off x="974102" y="2579754"/>
            <a:ext cx="7938545" cy="1500187"/>
          </a:xfrm>
        </p:spPr>
        <p:txBody>
          <a:bodyPr/>
          <a:lstStyle/>
          <a:p>
            <a:endParaRPr lang="en-US" sz="2400" dirty="0"/>
          </a:p>
          <a:p>
            <a:r>
              <a:rPr lang="en-US" sz="2400" dirty="0"/>
              <a:t>Back to Amazon 2022-23 Roller Coaster …</a:t>
            </a:r>
          </a:p>
          <a:p>
            <a:endParaRPr lang="en-US" sz="2400" dirty="0"/>
          </a:p>
        </p:txBody>
      </p:sp>
      <p:pic>
        <p:nvPicPr>
          <p:cNvPr id="3" name="Picture 2">
            <a:extLst>
              <a:ext uri="{FF2B5EF4-FFF2-40B4-BE49-F238E27FC236}">
                <a16:creationId xmlns:a16="http://schemas.microsoft.com/office/drawing/2014/main" id="{2B23573A-6DDD-964F-7B8E-342F969B3AE5}"/>
              </a:ext>
            </a:extLst>
          </p:cNvPr>
          <p:cNvPicPr>
            <a:picLocks noChangeAspect="1"/>
          </p:cNvPicPr>
          <p:nvPr/>
        </p:nvPicPr>
        <p:blipFill>
          <a:blip r:embed="rId3"/>
          <a:stretch>
            <a:fillRect/>
          </a:stretch>
        </p:blipFill>
        <p:spPr>
          <a:xfrm>
            <a:off x="8737122" y="3008378"/>
            <a:ext cx="2143125" cy="2143125"/>
          </a:xfrm>
          <a:prstGeom prst="rect">
            <a:avLst/>
          </a:prstGeom>
        </p:spPr>
      </p:pic>
    </p:spTree>
    <p:extLst>
      <p:ext uri="{BB962C8B-B14F-4D97-AF65-F5344CB8AC3E}">
        <p14:creationId xmlns:p14="http://schemas.microsoft.com/office/powerpoint/2010/main" val="3979238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099E6E-63E5-B046-B767-318574B56F30}"/>
              </a:ext>
            </a:extLst>
          </p:cNvPr>
          <p:cNvSpPr>
            <a:spLocks noGrp="1"/>
          </p:cNvSpPr>
          <p:nvPr>
            <p:ph type="title"/>
          </p:nvPr>
        </p:nvSpPr>
        <p:spPr/>
        <p:txBody>
          <a:bodyPr/>
          <a:lstStyle/>
          <a:p>
            <a:r>
              <a:rPr lang="en-US" dirty="0"/>
              <a:t>Financial Impact of Operations / SCM</a:t>
            </a:r>
          </a:p>
        </p:txBody>
      </p:sp>
      <p:cxnSp>
        <p:nvCxnSpPr>
          <p:cNvPr id="2" name="Connector: Elbow 1">
            <a:extLst>
              <a:ext uri="{FF2B5EF4-FFF2-40B4-BE49-F238E27FC236}">
                <a16:creationId xmlns:a16="http://schemas.microsoft.com/office/drawing/2014/main" id="{2211B52F-A39F-1D38-2C16-674742636499}"/>
              </a:ext>
            </a:extLst>
          </p:cNvPr>
          <p:cNvCxnSpPr>
            <a:cxnSpLocks/>
            <a:stCxn id="17" idx="2"/>
            <a:endCxn id="14" idx="0"/>
          </p:cNvCxnSpPr>
          <p:nvPr/>
        </p:nvCxnSpPr>
        <p:spPr>
          <a:xfrm rot="16200000" flipH="1">
            <a:off x="4739599" y="2695260"/>
            <a:ext cx="674025" cy="1214901"/>
          </a:xfrm>
          <a:prstGeom prst="bentConnector3">
            <a:avLst/>
          </a:prstGeom>
          <a:ln w="44450">
            <a:solidFill>
              <a:srgbClr val="6954D4"/>
            </a:solidFill>
            <a:tailEnd type="triangle"/>
          </a:ln>
        </p:spPr>
        <p:style>
          <a:lnRef idx="1">
            <a:schemeClr val="dk1"/>
          </a:lnRef>
          <a:fillRef idx="0">
            <a:schemeClr val="dk1"/>
          </a:fillRef>
          <a:effectRef idx="0">
            <a:schemeClr val="dk1"/>
          </a:effectRef>
          <a:fontRef idx="minor">
            <a:schemeClr val="tx1"/>
          </a:fontRef>
        </p:style>
      </p:cxnSp>
      <p:cxnSp>
        <p:nvCxnSpPr>
          <p:cNvPr id="3" name="Connector: Elbow 2">
            <a:extLst>
              <a:ext uri="{FF2B5EF4-FFF2-40B4-BE49-F238E27FC236}">
                <a16:creationId xmlns:a16="http://schemas.microsoft.com/office/drawing/2014/main" id="{F5A772A7-8629-6EF7-E202-9AEE0952F6FE}"/>
              </a:ext>
            </a:extLst>
          </p:cNvPr>
          <p:cNvCxnSpPr>
            <a:cxnSpLocks/>
            <a:stCxn id="14" idx="2"/>
            <a:endCxn id="5" idx="0"/>
          </p:cNvCxnSpPr>
          <p:nvPr/>
        </p:nvCxnSpPr>
        <p:spPr>
          <a:xfrm rot="16200000" flipH="1">
            <a:off x="6000850" y="3969418"/>
            <a:ext cx="734011" cy="1367587"/>
          </a:xfrm>
          <a:prstGeom prst="bentConnector3">
            <a:avLst/>
          </a:prstGeom>
          <a:ln w="44450">
            <a:solidFill>
              <a:srgbClr val="6954D4"/>
            </a:solidFill>
            <a:tailEnd type="triangle"/>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AE0E1BEC-C0FA-9A27-5D37-933FBBF71FA0}"/>
              </a:ext>
            </a:extLst>
          </p:cNvPr>
          <p:cNvGrpSpPr/>
          <p:nvPr/>
        </p:nvGrpSpPr>
        <p:grpSpPr>
          <a:xfrm>
            <a:off x="3398060" y="4886259"/>
            <a:ext cx="8221578" cy="914400"/>
            <a:chOff x="3398060" y="4886259"/>
            <a:chExt cx="8221578" cy="914400"/>
          </a:xfrm>
        </p:grpSpPr>
        <p:sp>
          <p:nvSpPr>
            <p:cNvPr id="5" name="Flowchart: Process 4">
              <a:extLst>
                <a:ext uri="{FF2B5EF4-FFF2-40B4-BE49-F238E27FC236}">
                  <a16:creationId xmlns:a16="http://schemas.microsoft.com/office/drawing/2014/main" id="{CDCEA81F-4825-AD00-F310-45C1F6648436}"/>
                </a:ext>
              </a:extLst>
            </p:cNvPr>
            <p:cNvSpPr/>
            <p:nvPr/>
          </p:nvSpPr>
          <p:spPr>
            <a:xfrm>
              <a:off x="3398060" y="5020218"/>
              <a:ext cx="7307178" cy="646483"/>
            </a:xfrm>
            <a:prstGeom prst="flowChartProcess">
              <a:avLst/>
            </a:prstGeom>
            <a:solidFill>
              <a:srgbClr val="CC5C5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bg1"/>
                  </a:solidFill>
                  <a:latin typeface="Calibri" panose="020F0502020204030204" pitchFamily="34" charset="0"/>
                  <a:ea typeface="SimSun" panose="02010600030101010101" pitchFamily="2" charset="-122"/>
                  <a:cs typeface="Times New Roman" panose="02020603050405020304" pitchFamily="18" charset="0"/>
                </a:rPr>
                <a:t>Larger market capitalization, higher stock price</a:t>
              </a:r>
              <a:endParaRPr lang="en-US" sz="2800" dirty="0">
                <a:solidFill>
                  <a:schemeClr val="bg1"/>
                </a:solidFill>
              </a:endParaRPr>
            </a:p>
          </p:txBody>
        </p:sp>
        <p:pic>
          <p:nvPicPr>
            <p:cNvPr id="12" name="Graphic 11" descr="Upward trend outline">
              <a:extLst>
                <a:ext uri="{FF2B5EF4-FFF2-40B4-BE49-F238E27FC236}">
                  <a16:creationId xmlns:a16="http://schemas.microsoft.com/office/drawing/2014/main" id="{27364E6F-4B81-1B11-81F8-57C0200C5D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705238" y="4886259"/>
              <a:ext cx="914400" cy="914400"/>
            </a:xfrm>
            <a:prstGeom prst="rect">
              <a:avLst/>
            </a:prstGeom>
          </p:spPr>
        </p:pic>
      </p:grpSp>
      <p:grpSp>
        <p:nvGrpSpPr>
          <p:cNvPr id="13" name="Group 12">
            <a:extLst>
              <a:ext uri="{FF2B5EF4-FFF2-40B4-BE49-F238E27FC236}">
                <a16:creationId xmlns:a16="http://schemas.microsoft.com/office/drawing/2014/main" id="{103F00CA-985D-B886-E84A-EF56B4C77274}"/>
              </a:ext>
            </a:extLst>
          </p:cNvPr>
          <p:cNvGrpSpPr/>
          <p:nvPr/>
        </p:nvGrpSpPr>
        <p:grpSpPr>
          <a:xfrm>
            <a:off x="1942242" y="3505765"/>
            <a:ext cx="8357935" cy="914400"/>
            <a:chOff x="1942242" y="3505765"/>
            <a:chExt cx="8357935" cy="914400"/>
          </a:xfrm>
        </p:grpSpPr>
        <p:sp>
          <p:nvSpPr>
            <p:cNvPr id="14" name="Flowchart: Process 13">
              <a:extLst>
                <a:ext uri="{FF2B5EF4-FFF2-40B4-BE49-F238E27FC236}">
                  <a16:creationId xmlns:a16="http://schemas.microsoft.com/office/drawing/2014/main" id="{7E9DFDCD-75CA-B23E-44F7-705CBBDBF7EE}"/>
                </a:ext>
              </a:extLst>
            </p:cNvPr>
            <p:cNvSpPr/>
            <p:nvPr/>
          </p:nvSpPr>
          <p:spPr>
            <a:xfrm>
              <a:off x="1942242" y="3639724"/>
              <a:ext cx="7483639" cy="646483"/>
            </a:xfrm>
            <a:prstGeom prst="flowChartProcess">
              <a:avLst/>
            </a:prstGeom>
            <a:solidFill>
              <a:srgbClr val="D6A62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bg1"/>
                  </a:solidFill>
                  <a:latin typeface="Calibri" panose="020F0502020204030204" pitchFamily="34" charset="0"/>
                  <a:ea typeface="SimSun" panose="02010600030101010101" pitchFamily="2" charset="-122"/>
                  <a:cs typeface="Times New Roman" panose="02020603050405020304" pitchFamily="18" charset="0"/>
                </a:rPr>
                <a:t>I</a:t>
              </a:r>
              <a:r>
                <a:rPr lang="en-US" sz="2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mproved financials, e.g., net income, operating cash flow</a:t>
              </a:r>
              <a:endParaRPr lang="en-US" sz="2400" dirty="0">
                <a:solidFill>
                  <a:schemeClr val="bg1"/>
                </a:solidFill>
              </a:endParaRPr>
            </a:p>
          </p:txBody>
        </p:sp>
        <p:pic>
          <p:nvPicPr>
            <p:cNvPr id="15" name="Graphic 14" descr="Dollar outline">
              <a:extLst>
                <a:ext uri="{FF2B5EF4-FFF2-40B4-BE49-F238E27FC236}">
                  <a16:creationId xmlns:a16="http://schemas.microsoft.com/office/drawing/2014/main" id="{37E612AF-873D-6E1C-4E10-C36AE1023D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85777" y="3505765"/>
              <a:ext cx="914400" cy="914400"/>
            </a:xfrm>
            <a:prstGeom prst="rect">
              <a:avLst/>
            </a:prstGeom>
          </p:spPr>
        </p:pic>
      </p:grpSp>
      <p:grpSp>
        <p:nvGrpSpPr>
          <p:cNvPr id="16" name="Group 15">
            <a:extLst>
              <a:ext uri="{FF2B5EF4-FFF2-40B4-BE49-F238E27FC236}">
                <a16:creationId xmlns:a16="http://schemas.microsoft.com/office/drawing/2014/main" id="{5232503E-B61A-F993-9837-ECDDA798D879}"/>
              </a:ext>
            </a:extLst>
          </p:cNvPr>
          <p:cNvGrpSpPr/>
          <p:nvPr/>
        </p:nvGrpSpPr>
        <p:grpSpPr>
          <a:xfrm>
            <a:off x="1262746" y="2201145"/>
            <a:ext cx="7405435" cy="914400"/>
            <a:chOff x="1262746" y="2201145"/>
            <a:chExt cx="7405435" cy="914400"/>
          </a:xfrm>
        </p:grpSpPr>
        <p:sp>
          <p:nvSpPr>
            <p:cNvPr id="17" name="Flowchart: Process 16">
              <a:extLst>
                <a:ext uri="{FF2B5EF4-FFF2-40B4-BE49-F238E27FC236}">
                  <a16:creationId xmlns:a16="http://schemas.microsoft.com/office/drawing/2014/main" id="{EB2B1B1F-0711-61CE-3A1A-B04EB5E07C3B}"/>
                </a:ext>
              </a:extLst>
            </p:cNvPr>
            <p:cNvSpPr/>
            <p:nvPr/>
          </p:nvSpPr>
          <p:spPr>
            <a:xfrm>
              <a:off x="1262746" y="2319216"/>
              <a:ext cx="6412830" cy="646483"/>
            </a:xfrm>
            <a:prstGeom prst="flowChartProcess">
              <a:avLst/>
            </a:prstGeom>
            <a:solidFill>
              <a:srgbClr val="538A6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600" dirty="0">
                  <a:solidFill>
                    <a:schemeClr val="bg1"/>
                  </a:solidFill>
                </a:rPr>
                <a:t>Improved revenue and reduced cost</a:t>
              </a:r>
            </a:p>
          </p:txBody>
        </p:sp>
        <p:pic>
          <p:nvPicPr>
            <p:cNvPr id="18" name="Graphic 17" descr="Handshake outline">
              <a:extLst>
                <a:ext uri="{FF2B5EF4-FFF2-40B4-BE49-F238E27FC236}">
                  <a16:creationId xmlns:a16="http://schemas.microsoft.com/office/drawing/2014/main" id="{074C8B77-D31C-852F-C988-025B0AEA91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753781" y="2201145"/>
              <a:ext cx="914400" cy="914400"/>
            </a:xfrm>
            <a:prstGeom prst="rect">
              <a:avLst/>
            </a:prstGeom>
          </p:spPr>
        </p:pic>
      </p:grpSp>
    </p:spTree>
    <p:extLst>
      <p:ext uri="{BB962C8B-B14F-4D97-AF65-F5344CB8AC3E}">
        <p14:creationId xmlns:p14="http://schemas.microsoft.com/office/powerpoint/2010/main" val="5302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F93A3268-6663-D97E-6561-7CC39EB41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4424"/>
            <a:ext cx="12192000" cy="5608246"/>
          </a:xfrm>
          <a:prstGeom prst="rect">
            <a:avLst/>
          </a:prstGeom>
        </p:spPr>
      </p:pic>
      <p:sp>
        <p:nvSpPr>
          <p:cNvPr id="6" name="Title 1">
            <a:extLst>
              <a:ext uri="{FF2B5EF4-FFF2-40B4-BE49-F238E27FC236}">
                <a16:creationId xmlns:a16="http://schemas.microsoft.com/office/drawing/2014/main" id="{3E0DDAC2-4022-29A9-CA8E-77EE25D5F34C}"/>
              </a:ext>
            </a:extLst>
          </p:cNvPr>
          <p:cNvSpPr txBox="1">
            <a:spLocks/>
          </p:cNvSpPr>
          <p:nvPr/>
        </p:nvSpPr>
        <p:spPr>
          <a:xfrm>
            <a:off x="609600" y="266637"/>
            <a:ext cx="10972800" cy="552044"/>
          </a:xfrm>
          <a:prstGeom prst="rect">
            <a:avLst/>
          </a:prstGeom>
        </p:spPr>
        <p:txBody>
          <a:bodyPr/>
          <a:lst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Black" pitchFamily="34" charset="0"/>
                <a:ea typeface="+mj-ea"/>
                <a:cs typeface="+mj-cs"/>
              </a:rPr>
              <a:t>Amazon: </a:t>
            </a:r>
            <a:r>
              <a:rPr kumimoji="0" lang="en-US" sz="2000" b="0" i="0" u="none" strike="noStrike" kern="0" cap="none" spc="0" normalizeH="0" baseline="0" noProof="0" dirty="0">
                <a:ln>
                  <a:noFill/>
                </a:ln>
                <a:solidFill>
                  <a:srgbClr val="0D65F8"/>
                </a:solidFill>
                <a:effectLst/>
                <a:uLnTx/>
                <a:uFillTx/>
                <a:latin typeface="Arial Black" pitchFamily="34" charset="0"/>
                <a:ea typeface="+mj-ea"/>
                <a:cs typeface="+mj-cs"/>
              </a:rPr>
              <a:t>Financials</a:t>
            </a:r>
            <a:r>
              <a:rPr kumimoji="0" lang="en-US" sz="2000" b="0" i="0" u="none" strike="noStrike" kern="0" cap="none" spc="0" normalizeH="0" baseline="0" noProof="0" dirty="0">
                <a:ln>
                  <a:noFill/>
                </a:ln>
                <a:solidFill>
                  <a:srgbClr val="000000"/>
                </a:solidFill>
                <a:effectLst/>
                <a:uLnTx/>
                <a:uFillTx/>
                <a:latin typeface="Arial Black" pitchFamily="34" charset="0"/>
                <a:ea typeface="+mj-ea"/>
                <a:cs typeface="+mj-cs"/>
              </a:rPr>
              <a:t> vs. </a:t>
            </a:r>
            <a:r>
              <a:rPr kumimoji="0" lang="en-US" sz="2000" b="0" i="0" u="none" strike="noStrike" kern="0" cap="none" spc="0" normalizeH="0" baseline="0" noProof="0" dirty="0">
                <a:ln>
                  <a:noFill/>
                </a:ln>
                <a:solidFill>
                  <a:srgbClr val="FF0000"/>
                </a:solidFill>
                <a:effectLst/>
                <a:uLnTx/>
                <a:uFillTx/>
                <a:latin typeface="Arial Black" pitchFamily="34" charset="0"/>
                <a:ea typeface="+mj-ea"/>
                <a:cs typeface="+mj-cs"/>
              </a:rPr>
              <a:t>Stock Market</a:t>
            </a:r>
          </a:p>
        </p:txBody>
      </p:sp>
      <p:sp>
        <p:nvSpPr>
          <p:cNvPr id="7" name="Arrow: Down 6">
            <a:extLst>
              <a:ext uri="{FF2B5EF4-FFF2-40B4-BE49-F238E27FC236}">
                <a16:creationId xmlns:a16="http://schemas.microsoft.com/office/drawing/2014/main" id="{DA7C444C-93FF-432C-5CDB-110B96B290E7}"/>
              </a:ext>
            </a:extLst>
          </p:cNvPr>
          <p:cNvSpPr/>
          <p:nvPr/>
        </p:nvSpPr>
        <p:spPr>
          <a:xfrm>
            <a:off x="4524499" y="1443011"/>
            <a:ext cx="225631" cy="760020"/>
          </a:xfrm>
          <a:prstGeom prst="downArrow">
            <a:avLst/>
          </a:prstGeom>
          <a:solidFill>
            <a:srgbClr val="106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04251C03-7F3C-5B60-64D2-115BE5B00B4B}"/>
              </a:ext>
            </a:extLst>
          </p:cNvPr>
          <p:cNvSpPr/>
          <p:nvPr/>
        </p:nvSpPr>
        <p:spPr>
          <a:xfrm>
            <a:off x="10555185" y="1251027"/>
            <a:ext cx="225631" cy="760020"/>
          </a:xfrm>
          <a:prstGeom prst="downArrow">
            <a:avLst/>
          </a:prstGeom>
          <a:solidFill>
            <a:srgbClr val="106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6590A94-A7CC-C64B-A59C-5DDBA75ADB20}"/>
              </a:ext>
            </a:extLst>
          </p:cNvPr>
          <p:cNvSpPr/>
          <p:nvPr/>
        </p:nvSpPr>
        <p:spPr>
          <a:xfrm>
            <a:off x="10863943" y="3768547"/>
            <a:ext cx="225631" cy="76002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531F60C2-6FE1-0CA3-4DCA-E53ECAC4C565}"/>
              </a:ext>
            </a:extLst>
          </p:cNvPr>
          <p:cNvSpPr/>
          <p:nvPr/>
        </p:nvSpPr>
        <p:spPr>
          <a:xfrm>
            <a:off x="4524498" y="3768547"/>
            <a:ext cx="225631" cy="76002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0194F96-B0B0-0FA0-E552-8243071962F2}"/>
              </a:ext>
            </a:extLst>
          </p:cNvPr>
          <p:cNvSpPr txBox="1"/>
          <p:nvPr/>
        </p:nvSpPr>
        <p:spPr>
          <a:xfrm>
            <a:off x="120650" y="6488668"/>
            <a:ext cx="609337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lang="en-US" sz="1600" dirty="0">
                <a:solidFill>
                  <a:srgbClr val="000000"/>
                </a:solidFill>
                <a:hlinkClick r:id="rId4"/>
              </a:rPr>
              <a:t>https://www.scdata.ai/project/47037</a:t>
            </a:r>
            <a:r>
              <a:rPr lang="en-US" sz="1600" dirty="0">
                <a:solidFill>
                  <a:srgbClr val="000000"/>
                </a:solidFill>
              </a:rPr>
              <a:t>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Oval 11">
            <a:extLst>
              <a:ext uri="{FF2B5EF4-FFF2-40B4-BE49-F238E27FC236}">
                <a16:creationId xmlns:a16="http://schemas.microsoft.com/office/drawing/2014/main" id="{DBD960AB-9CE4-866D-953D-D904D0939DCB}"/>
              </a:ext>
            </a:extLst>
          </p:cNvPr>
          <p:cNvSpPr/>
          <p:nvPr/>
        </p:nvSpPr>
        <p:spPr>
          <a:xfrm>
            <a:off x="391886" y="855023"/>
            <a:ext cx="1330036" cy="552044"/>
          </a:xfrm>
          <a:prstGeom prst="ellipse">
            <a:avLst/>
          </a:prstGeom>
          <a:noFill/>
          <a:ln>
            <a:solidFill>
              <a:srgbClr val="1066D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35C7818D-08C6-A430-AD72-53AD61D47C48}"/>
              </a:ext>
            </a:extLst>
          </p:cNvPr>
          <p:cNvSpPr/>
          <p:nvPr/>
        </p:nvSpPr>
        <p:spPr>
          <a:xfrm>
            <a:off x="6368143" y="837801"/>
            <a:ext cx="2870860" cy="552044"/>
          </a:xfrm>
          <a:prstGeom prst="ellipse">
            <a:avLst/>
          </a:prstGeom>
          <a:noFill/>
          <a:ln>
            <a:solidFill>
              <a:srgbClr val="1066D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5B861130-0FF9-0BDA-F0F9-3E883623F609}"/>
              </a:ext>
            </a:extLst>
          </p:cNvPr>
          <p:cNvSpPr/>
          <p:nvPr/>
        </p:nvSpPr>
        <p:spPr>
          <a:xfrm>
            <a:off x="391886" y="3325763"/>
            <a:ext cx="1330036" cy="55204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E91BA99C-8C27-842B-E6BD-C7B182D9EE0A}"/>
              </a:ext>
            </a:extLst>
          </p:cNvPr>
          <p:cNvSpPr/>
          <p:nvPr/>
        </p:nvSpPr>
        <p:spPr>
          <a:xfrm>
            <a:off x="6505699" y="3325763"/>
            <a:ext cx="1783277" cy="55204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Arrow: Down 1">
            <a:extLst>
              <a:ext uri="{FF2B5EF4-FFF2-40B4-BE49-F238E27FC236}">
                <a16:creationId xmlns:a16="http://schemas.microsoft.com/office/drawing/2014/main" id="{44608983-FCF8-7005-4715-C676C00C7E27}"/>
              </a:ext>
            </a:extLst>
          </p:cNvPr>
          <p:cNvSpPr/>
          <p:nvPr/>
        </p:nvSpPr>
        <p:spPr>
          <a:xfrm rot="10800000">
            <a:off x="5230090" y="1765083"/>
            <a:ext cx="225631" cy="760020"/>
          </a:xfrm>
          <a:prstGeom prst="downArrow">
            <a:avLst/>
          </a:prstGeom>
          <a:solidFill>
            <a:srgbClr val="106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17D48FEB-546F-853A-7607-60E78E858A0A}"/>
              </a:ext>
            </a:extLst>
          </p:cNvPr>
          <p:cNvSpPr/>
          <p:nvPr/>
        </p:nvSpPr>
        <p:spPr>
          <a:xfrm rot="10800000">
            <a:off x="11469584" y="1829117"/>
            <a:ext cx="225631" cy="760020"/>
          </a:xfrm>
          <a:prstGeom prst="downArrow">
            <a:avLst/>
          </a:prstGeom>
          <a:solidFill>
            <a:srgbClr val="106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2F08FF94-8B0F-3F22-85C9-ED769A7B3A82}"/>
              </a:ext>
            </a:extLst>
          </p:cNvPr>
          <p:cNvSpPr/>
          <p:nvPr/>
        </p:nvSpPr>
        <p:spPr>
          <a:xfrm rot="10800000">
            <a:off x="5230090" y="4485205"/>
            <a:ext cx="225631" cy="76002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5EBC6A43-FF77-E45C-CC32-E72B8A0A1642}"/>
              </a:ext>
            </a:extLst>
          </p:cNvPr>
          <p:cNvSpPr/>
          <p:nvPr/>
        </p:nvSpPr>
        <p:spPr>
          <a:xfrm rot="10800000">
            <a:off x="11469583" y="4531037"/>
            <a:ext cx="225631" cy="760020"/>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18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2" grpId="0" animBg="1"/>
      <p:bldP spid="3" grpId="0" animBg="1"/>
      <p:bldP spid="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6D06CFA-8E41-E6EC-4E99-95127500E0E6}"/>
              </a:ext>
            </a:extLst>
          </p:cNvPr>
          <p:cNvGraphicFramePr>
            <a:graphicFrameLocks/>
          </p:cNvGraphicFramePr>
          <p:nvPr/>
        </p:nvGraphicFramePr>
        <p:xfrm>
          <a:off x="811480" y="1219333"/>
          <a:ext cx="10569039" cy="50485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31F566C-4902-FE19-9A5E-ADB0059D7586}"/>
              </a:ext>
            </a:extLst>
          </p:cNvPr>
          <p:cNvSpPr>
            <a:spLocks noGrp="1"/>
          </p:cNvSpPr>
          <p:nvPr>
            <p:ph type="title"/>
          </p:nvPr>
        </p:nvSpPr>
        <p:spPr>
          <a:xfrm>
            <a:off x="609600" y="354210"/>
            <a:ext cx="10972800" cy="808037"/>
          </a:xfrm>
        </p:spPr>
        <p:txBody>
          <a:bodyPr/>
          <a:lstStyle/>
          <a:p>
            <a:pPr algn="ctr"/>
            <a:r>
              <a:rPr lang="en-US" dirty="0"/>
              <a:t>Predicting Stock Market = Predicting Financials!</a:t>
            </a:r>
          </a:p>
        </p:txBody>
      </p:sp>
      <p:sp>
        <p:nvSpPr>
          <p:cNvPr id="3" name="Slide Number Placeholder 2">
            <a:extLst>
              <a:ext uri="{FF2B5EF4-FFF2-40B4-BE49-F238E27FC236}">
                <a16:creationId xmlns:a16="http://schemas.microsoft.com/office/drawing/2014/main" id="{065E65E2-3FF7-6ABA-08F0-2FC180F8B5F3}"/>
              </a:ext>
            </a:extLst>
          </p:cNvPr>
          <p:cNvSpPr>
            <a:spLocks noGrp="1"/>
          </p:cNvSpPr>
          <p:nvPr>
            <p:ph type="sldNum" sz="quarter" idx="10"/>
          </p:nvPr>
        </p:nvSpPr>
        <p:spPr/>
        <p:txBody>
          <a:bodyPr/>
          <a:lstStyle/>
          <a:p>
            <a:fld id="{711EF455-90CE-4031-9F38-F26BEF991E72}" type="slidenum">
              <a:rPr lang="en-US" smtClean="0"/>
              <a:pPr/>
              <a:t>24</a:t>
            </a:fld>
            <a:endParaRPr lang="en-US" dirty="0"/>
          </a:p>
        </p:txBody>
      </p:sp>
      <p:sp>
        <p:nvSpPr>
          <p:cNvPr id="6" name="Rounded Rectangular Callout 2">
            <a:extLst>
              <a:ext uri="{FF2B5EF4-FFF2-40B4-BE49-F238E27FC236}">
                <a16:creationId xmlns:a16="http://schemas.microsoft.com/office/drawing/2014/main" id="{7F3C7450-AC4C-1AD9-CC5D-486C88673911}"/>
              </a:ext>
            </a:extLst>
          </p:cNvPr>
          <p:cNvSpPr/>
          <p:nvPr/>
        </p:nvSpPr>
        <p:spPr>
          <a:xfrm>
            <a:off x="5495639" y="4381991"/>
            <a:ext cx="1570180" cy="704310"/>
          </a:xfrm>
          <a:prstGeom prst="wedgeRoundRectCallout">
            <a:avLst>
              <a:gd name="adj1" fmla="val 114648"/>
              <a:gd name="adj2" fmla="val 5386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What happened? </a:t>
            </a:r>
          </a:p>
        </p:txBody>
      </p:sp>
      <p:sp>
        <p:nvSpPr>
          <p:cNvPr id="5" name="Rounded Rectangular Callout 2">
            <a:extLst>
              <a:ext uri="{FF2B5EF4-FFF2-40B4-BE49-F238E27FC236}">
                <a16:creationId xmlns:a16="http://schemas.microsoft.com/office/drawing/2014/main" id="{519255C6-E6EB-04DD-D86A-066E79BD36EC}"/>
              </a:ext>
            </a:extLst>
          </p:cNvPr>
          <p:cNvSpPr/>
          <p:nvPr/>
        </p:nvSpPr>
        <p:spPr>
          <a:xfrm>
            <a:off x="9068136" y="1262934"/>
            <a:ext cx="1085267" cy="814226"/>
          </a:xfrm>
          <a:prstGeom prst="wedgeRoundRectCallout">
            <a:avLst>
              <a:gd name="adj1" fmla="val -16888"/>
              <a:gd name="adj2" fmla="val 8290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Can we predict?</a:t>
            </a:r>
          </a:p>
        </p:txBody>
      </p:sp>
    </p:spTree>
    <p:extLst>
      <p:ext uri="{BB962C8B-B14F-4D97-AF65-F5344CB8AC3E}">
        <p14:creationId xmlns:p14="http://schemas.microsoft.com/office/powerpoint/2010/main" val="359552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a16="http://schemas.microsoft.com/office/drawing/2014/main" id="{09D65472-CECD-1408-1562-129EAE4C9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8638"/>
            <a:ext cx="12192000" cy="5608246"/>
          </a:xfrm>
          <a:prstGeom prst="rect">
            <a:avLst/>
          </a:prstGeom>
        </p:spPr>
      </p:pic>
      <p:sp>
        <p:nvSpPr>
          <p:cNvPr id="7" name="Title 1">
            <a:extLst>
              <a:ext uri="{FF2B5EF4-FFF2-40B4-BE49-F238E27FC236}">
                <a16:creationId xmlns:a16="http://schemas.microsoft.com/office/drawing/2014/main" id="{ACA41E72-D8FF-3A89-7AE9-229468E2474E}"/>
              </a:ext>
            </a:extLst>
          </p:cNvPr>
          <p:cNvSpPr txBox="1">
            <a:spLocks/>
          </p:cNvSpPr>
          <p:nvPr/>
        </p:nvSpPr>
        <p:spPr>
          <a:xfrm>
            <a:off x="609600" y="354210"/>
            <a:ext cx="10972800" cy="808037"/>
          </a:xfrm>
          <a:prstGeom prst="rect">
            <a:avLst/>
          </a:prstGeom>
        </p:spPr>
        <p:txBody>
          <a:bodyPr/>
          <a:lst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a:lstStyle>
          <a:p>
            <a:pPr algn="ctr"/>
            <a:r>
              <a:rPr lang="en-US" kern="0" dirty="0"/>
              <a:t>Amazon: Profitability and Health</a:t>
            </a:r>
          </a:p>
        </p:txBody>
      </p:sp>
      <p:sp>
        <p:nvSpPr>
          <p:cNvPr id="8" name="Rounded Rectangular Callout 2">
            <a:extLst>
              <a:ext uri="{FF2B5EF4-FFF2-40B4-BE49-F238E27FC236}">
                <a16:creationId xmlns:a16="http://schemas.microsoft.com/office/drawing/2014/main" id="{C72438D8-CF67-2B84-1A24-158FA0FE08DE}"/>
              </a:ext>
            </a:extLst>
          </p:cNvPr>
          <p:cNvSpPr/>
          <p:nvPr/>
        </p:nvSpPr>
        <p:spPr>
          <a:xfrm>
            <a:off x="10485912" y="2254841"/>
            <a:ext cx="1223158" cy="579713"/>
          </a:xfrm>
          <a:prstGeom prst="wedgeRoundRectCallout">
            <a:avLst>
              <a:gd name="adj1" fmla="val 29520"/>
              <a:gd name="adj2" fmla="val -14051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latin typeface="Verdana"/>
              </a:rPr>
              <a:t>Growth slowed</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9" name="Rounded Rectangular Callout 2">
            <a:extLst>
              <a:ext uri="{FF2B5EF4-FFF2-40B4-BE49-F238E27FC236}">
                <a16:creationId xmlns:a16="http://schemas.microsoft.com/office/drawing/2014/main" id="{D783AD1E-D965-D9CF-9A2F-AFB421D825F4}"/>
              </a:ext>
            </a:extLst>
          </p:cNvPr>
          <p:cNvSpPr/>
          <p:nvPr/>
        </p:nvSpPr>
        <p:spPr>
          <a:xfrm>
            <a:off x="3396343" y="2407241"/>
            <a:ext cx="1434947" cy="579713"/>
          </a:xfrm>
          <a:prstGeom prst="wedgeRoundRectCallout">
            <a:avLst>
              <a:gd name="adj1" fmla="val 75151"/>
              <a:gd name="adj2" fmla="val 1926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Net Income </a:t>
            </a:r>
            <a:r>
              <a:rPr lang="en-US" sz="1600" dirty="0">
                <a:solidFill>
                  <a:srgbClr val="FF0000"/>
                </a:solidFill>
              </a:rPr>
              <a:t>Plummeted</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10" name="Rounded Rectangular Callout 2">
            <a:extLst>
              <a:ext uri="{FF2B5EF4-FFF2-40B4-BE49-F238E27FC236}">
                <a16:creationId xmlns:a16="http://schemas.microsoft.com/office/drawing/2014/main" id="{ECA667F6-8F16-02A4-0419-A70B67949316}"/>
              </a:ext>
            </a:extLst>
          </p:cNvPr>
          <p:cNvSpPr/>
          <p:nvPr/>
        </p:nvSpPr>
        <p:spPr>
          <a:xfrm>
            <a:off x="4114210" y="4967489"/>
            <a:ext cx="4015839" cy="579713"/>
          </a:xfrm>
          <a:prstGeom prst="wedgeRoundRectCallout">
            <a:avLst>
              <a:gd name="adj1" fmla="val 47650"/>
              <a:gd name="adj2" fmla="val 21312"/>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rgbClr val="FF0000"/>
                </a:solidFill>
                <a:latin typeface="Verdana"/>
              </a:rPr>
              <a:t>Healthy both short and long terms</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2" name="TextBox 1">
            <a:extLst>
              <a:ext uri="{FF2B5EF4-FFF2-40B4-BE49-F238E27FC236}">
                <a16:creationId xmlns:a16="http://schemas.microsoft.com/office/drawing/2014/main" id="{5AEB889C-50D9-37B9-1B58-52E0C24D935D}"/>
              </a:ext>
            </a:extLst>
          </p:cNvPr>
          <p:cNvSpPr txBox="1"/>
          <p:nvPr/>
        </p:nvSpPr>
        <p:spPr>
          <a:xfrm>
            <a:off x="120650" y="6488668"/>
            <a:ext cx="609337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lang="en-US" sz="1600" dirty="0">
                <a:solidFill>
                  <a:srgbClr val="000000"/>
                </a:solidFill>
                <a:hlinkClick r:id="rId4"/>
              </a:rPr>
              <a:t>https://www.scdata.ai/project/47037</a:t>
            </a:r>
            <a:r>
              <a:rPr lang="en-US" sz="1600" dirty="0">
                <a:solidFill>
                  <a:srgbClr val="000000"/>
                </a:solidFill>
              </a:rPr>
              <a:t>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15" name="Group 14">
            <a:extLst>
              <a:ext uri="{FF2B5EF4-FFF2-40B4-BE49-F238E27FC236}">
                <a16:creationId xmlns:a16="http://schemas.microsoft.com/office/drawing/2014/main" id="{2B0B6723-60EC-0548-3798-FD4CA9FC0615}"/>
              </a:ext>
            </a:extLst>
          </p:cNvPr>
          <p:cNvGrpSpPr/>
          <p:nvPr/>
        </p:nvGrpSpPr>
        <p:grpSpPr>
          <a:xfrm>
            <a:off x="391886" y="716096"/>
            <a:ext cx="7595343" cy="739851"/>
            <a:chOff x="391886" y="716096"/>
            <a:chExt cx="7595343" cy="739851"/>
          </a:xfrm>
        </p:grpSpPr>
        <p:sp>
          <p:nvSpPr>
            <p:cNvPr id="3" name="Oval 2">
              <a:extLst>
                <a:ext uri="{FF2B5EF4-FFF2-40B4-BE49-F238E27FC236}">
                  <a16:creationId xmlns:a16="http://schemas.microsoft.com/office/drawing/2014/main" id="{CE30A2AD-696E-39D1-7AB0-3C68E69FC8B3}"/>
                </a:ext>
              </a:extLst>
            </p:cNvPr>
            <p:cNvSpPr/>
            <p:nvPr/>
          </p:nvSpPr>
          <p:spPr>
            <a:xfrm>
              <a:off x="391886" y="899091"/>
              <a:ext cx="1330036" cy="552044"/>
            </a:xfrm>
            <a:prstGeom prst="ellipse">
              <a:avLst/>
            </a:prstGeom>
            <a:noFill/>
            <a:ln>
              <a:solidFill>
                <a:srgbClr val="1066D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6F5F8A1D-3E01-7085-1410-CC42544AE5DB}"/>
                </a:ext>
              </a:extLst>
            </p:cNvPr>
            <p:cNvSpPr/>
            <p:nvPr/>
          </p:nvSpPr>
          <p:spPr>
            <a:xfrm>
              <a:off x="6368143" y="921125"/>
              <a:ext cx="1619086" cy="534822"/>
            </a:xfrm>
            <a:prstGeom prst="ellipse">
              <a:avLst/>
            </a:prstGeom>
            <a:noFill/>
            <a:ln>
              <a:solidFill>
                <a:srgbClr val="1066D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C11A5BC-14AD-5F28-4413-CEA1F0CF2737}"/>
                </a:ext>
              </a:extLst>
            </p:cNvPr>
            <p:cNvCxnSpPr>
              <a:cxnSpLocks/>
              <a:stCxn id="3" idx="6"/>
            </p:cNvCxnSpPr>
            <p:nvPr/>
          </p:nvCxnSpPr>
          <p:spPr>
            <a:xfrm flipV="1">
              <a:off x="1721922" y="716096"/>
              <a:ext cx="3753461" cy="459017"/>
            </a:xfrm>
            <a:prstGeom prst="straightConnector1">
              <a:avLst/>
            </a:prstGeom>
            <a:ln w="19050">
              <a:solidFill>
                <a:srgbClr val="0D65F8"/>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68CFBCD-A32F-72AD-9D83-6D059E1FB27A}"/>
                </a:ext>
              </a:extLst>
            </p:cNvPr>
            <p:cNvCxnSpPr>
              <a:cxnSpLocks/>
              <a:stCxn id="4" idx="1"/>
            </p:cNvCxnSpPr>
            <p:nvPr/>
          </p:nvCxnSpPr>
          <p:spPr>
            <a:xfrm flipH="1" flipV="1">
              <a:off x="5823858" y="734938"/>
              <a:ext cx="781395" cy="264510"/>
            </a:xfrm>
            <a:prstGeom prst="straightConnector1">
              <a:avLst/>
            </a:prstGeom>
            <a:ln w="19050">
              <a:solidFill>
                <a:srgbClr val="0D65F8"/>
              </a:solidFill>
              <a:tailEnd type="triangle"/>
            </a:ln>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63314123-F3F5-287F-874D-B16D41799D70}"/>
              </a:ext>
            </a:extLst>
          </p:cNvPr>
          <p:cNvGrpSpPr/>
          <p:nvPr/>
        </p:nvGrpSpPr>
        <p:grpSpPr>
          <a:xfrm>
            <a:off x="391886" y="734938"/>
            <a:ext cx="7595343" cy="3142869"/>
            <a:chOff x="391886" y="734938"/>
            <a:chExt cx="7595343" cy="3142869"/>
          </a:xfrm>
        </p:grpSpPr>
        <p:sp>
          <p:nvSpPr>
            <p:cNvPr id="18" name="Oval 17">
              <a:extLst>
                <a:ext uri="{FF2B5EF4-FFF2-40B4-BE49-F238E27FC236}">
                  <a16:creationId xmlns:a16="http://schemas.microsoft.com/office/drawing/2014/main" id="{12D58D8F-1A18-BF01-A508-D01C17A82CE1}"/>
                </a:ext>
              </a:extLst>
            </p:cNvPr>
            <p:cNvSpPr/>
            <p:nvPr/>
          </p:nvSpPr>
          <p:spPr>
            <a:xfrm>
              <a:off x="391886" y="3325763"/>
              <a:ext cx="776309" cy="55204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4EBCE5D4-8EED-6A37-567D-A70C6E71A60A}"/>
                </a:ext>
              </a:extLst>
            </p:cNvPr>
            <p:cNvSpPr/>
            <p:nvPr/>
          </p:nvSpPr>
          <p:spPr>
            <a:xfrm>
              <a:off x="6505699" y="3325763"/>
              <a:ext cx="1040855" cy="55204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F148DB28-8BC6-F028-AE55-02ABB60D9459}"/>
                </a:ext>
              </a:extLst>
            </p:cNvPr>
            <p:cNvCxnSpPr>
              <a:stCxn id="18" idx="7"/>
            </p:cNvCxnSpPr>
            <p:nvPr/>
          </p:nvCxnSpPr>
          <p:spPr>
            <a:xfrm flipV="1">
              <a:off x="1054507" y="734938"/>
              <a:ext cx="6932722" cy="2671670"/>
            </a:xfrm>
            <a:prstGeom prst="straightConnector1">
              <a:avLst/>
            </a:prstGeom>
            <a:ln>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01B15046-3B4F-F349-39BA-BC128F539DD0}"/>
                </a:ext>
              </a:extLst>
            </p:cNvPr>
            <p:cNvCxnSpPr>
              <a:cxnSpLocks/>
              <a:stCxn id="19" idx="0"/>
            </p:cNvCxnSpPr>
            <p:nvPr/>
          </p:nvCxnSpPr>
          <p:spPr>
            <a:xfrm flipV="1">
              <a:off x="7026127" y="734938"/>
              <a:ext cx="947939" cy="2590825"/>
            </a:xfrm>
            <a:prstGeom prst="straightConnector1">
              <a:avLst/>
            </a:prstGeom>
            <a:ln>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
        <p:nvSpPr>
          <p:cNvPr id="5" name="Rounded Rectangular Callout 2">
            <a:extLst>
              <a:ext uri="{FF2B5EF4-FFF2-40B4-BE49-F238E27FC236}">
                <a16:creationId xmlns:a16="http://schemas.microsoft.com/office/drawing/2014/main" id="{0338BF46-D47D-BB15-8C58-6B4874063BDE}"/>
              </a:ext>
            </a:extLst>
          </p:cNvPr>
          <p:cNvSpPr/>
          <p:nvPr/>
        </p:nvSpPr>
        <p:spPr>
          <a:xfrm>
            <a:off x="2192357" y="4203696"/>
            <a:ext cx="2123769" cy="579713"/>
          </a:xfrm>
          <a:prstGeom prst="wedgeRoundRectCallout">
            <a:avLst>
              <a:gd name="adj1" fmla="val 87199"/>
              <a:gd name="adj2" fmla="val -4725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noProof="0" dirty="0">
                <a:ln>
                  <a:noFill/>
                </a:ln>
                <a:solidFill>
                  <a:srgbClr val="FF0000"/>
                </a:solidFill>
                <a:effectLst/>
                <a:uLnTx/>
                <a:uFillTx/>
                <a:latin typeface="Verdana"/>
                <a:ea typeface="+mn-ea"/>
                <a:cs typeface="+mn-cs"/>
              </a:rPr>
              <a:t>Can handle short-term liabilities</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
        <p:nvSpPr>
          <p:cNvPr id="12" name="Rounded Rectangular Callout 2">
            <a:extLst>
              <a:ext uri="{FF2B5EF4-FFF2-40B4-BE49-F238E27FC236}">
                <a16:creationId xmlns:a16="http://schemas.microsoft.com/office/drawing/2014/main" id="{4953DB09-7270-A87E-A66A-83AA7A6F6E6C}"/>
              </a:ext>
            </a:extLst>
          </p:cNvPr>
          <p:cNvSpPr/>
          <p:nvPr/>
        </p:nvSpPr>
        <p:spPr>
          <a:xfrm>
            <a:off x="8734540" y="4387776"/>
            <a:ext cx="2123769" cy="579713"/>
          </a:xfrm>
          <a:prstGeom prst="wedgeRoundRectCallout">
            <a:avLst>
              <a:gd name="adj1" fmla="val 82530"/>
              <a:gd name="adj2" fmla="val -81457"/>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noProof="0" dirty="0">
                <a:ln>
                  <a:noFill/>
                </a:ln>
                <a:solidFill>
                  <a:srgbClr val="FF0000"/>
                </a:solidFill>
                <a:effectLst/>
                <a:uLnTx/>
                <a:uFillTx/>
                <a:latin typeface="Verdana"/>
                <a:ea typeface="+mn-ea"/>
                <a:cs typeface="+mn-cs"/>
              </a:rPr>
              <a:t>Get better on overall liabilities</a:t>
            </a:r>
            <a:endParaRPr kumimoji="0" lang="en-US" sz="16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38679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 screen&#10;&#10;Description automatically generated">
            <a:extLst>
              <a:ext uri="{FF2B5EF4-FFF2-40B4-BE49-F238E27FC236}">
                <a16:creationId xmlns:a16="http://schemas.microsoft.com/office/drawing/2014/main" id="{08A90C9A-7F43-5B09-DD29-9149BB35E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6274"/>
            <a:ext cx="12192000" cy="5542689"/>
          </a:xfrm>
          <a:prstGeom prst="rect">
            <a:avLst/>
          </a:prstGeom>
        </p:spPr>
      </p:pic>
      <p:sp>
        <p:nvSpPr>
          <p:cNvPr id="2" name="Title 1">
            <a:extLst>
              <a:ext uri="{FF2B5EF4-FFF2-40B4-BE49-F238E27FC236}">
                <a16:creationId xmlns:a16="http://schemas.microsoft.com/office/drawing/2014/main" id="{A4968F5C-CA64-7FAC-7B19-C83D31A39A1C}"/>
              </a:ext>
            </a:extLst>
          </p:cNvPr>
          <p:cNvSpPr>
            <a:spLocks noGrp="1"/>
          </p:cNvSpPr>
          <p:nvPr>
            <p:ph type="title"/>
          </p:nvPr>
        </p:nvSpPr>
        <p:spPr>
          <a:xfrm>
            <a:off x="609600" y="212291"/>
            <a:ext cx="10972800" cy="808037"/>
          </a:xfrm>
        </p:spPr>
        <p:txBody>
          <a:bodyPr/>
          <a:lstStyle/>
          <a:p>
            <a:pPr algn="ctr"/>
            <a:r>
              <a:rPr lang="en-US" dirty="0"/>
              <a:t>Amazon: Operating Efficiency</a:t>
            </a:r>
          </a:p>
        </p:txBody>
      </p:sp>
      <p:sp>
        <p:nvSpPr>
          <p:cNvPr id="9" name="Arrow: Right 8">
            <a:extLst>
              <a:ext uri="{FF2B5EF4-FFF2-40B4-BE49-F238E27FC236}">
                <a16:creationId xmlns:a16="http://schemas.microsoft.com/office/drawing/2014/main" id="{02A5C019-8027-8D6B-60F9-9B72EAD6BF4A}"/>
              </a:ext>
            </a:extLst>
          </p:cNvPr>
          <p:cNvSpPr/>
          <p:nvPr/>
        </p:nvSpPr>
        <p:spPr>
          <a:xfrm>
            <a:off x="3669632" y="1668755"/>
            <a:ext cx="1431758" cy="168442"/>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Arrow: Right 9">
            <a:extLst>
              <a:ext uri="{FF2B5EF4-FFF2-40B4-BE49-F238E27FC236}">
                <a16:creationId xmlns:a16="http://schemas.microsoft.com/office/drawing/2014/main" id="{73502D29-19F0-4813-7C16-F00E5F6C2A70}"/>
              </a:ext>
            </a:extLst>
          </p:cNvPr>
          <p:cNvSpPr/>
          <p:nvPr/>
        </p:nvSpPr>
        <p:spPr>
          <a:xfrm rot="21414312">
            <a:off x="10044625" y="2130287"/>
            <a:ext cx="1431758" cy="168442"/>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Arrow: Right 10">
            <a:extLst>
              <a:ext uri="{FF2B5EF4-FFF2-40B4-BE49-F238E27FC236}">
                <a16:creationId xmlns:a16="http://schemas.microsoft.com/office/drawing/2014/main" id="{9BF82DD1-90E6-D692-F1CA-741D6D730D95}"/>
              </a:ext>
            </a:extLst>
          </p:cNvPr>
          <p:cNvSpPr/>
          <p:nvPr/>
        </p:nvSpPr>
        <p:spPr>
          <a:xfrm rot="21044984">
            <a:off x="10048855" y="4475050"/>
            <a:ext cx="1431758" cy="168442"/>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1A9B2261-CA7B-6ACC-DADC-44FF8D7B7613}"/>
              </a:ext>
            </a:extLst>
          </p:cNvPr>
          <p:cNvSpPr/>
          <p:nvPr/>
        </p:nvSpPr>
        <p:spPr>
          <a:xfrm>
            <a:off x="364434" y="910529"/>
            <a:ext cx="1232452" cy="3930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D81628A9-94DB-7410-3164-1D502F3BC2FC}"/>
              </a:ext>
            </a:extLst>
          </p:cNvPr>
          <p:cNvSpPr/>
          <p:nvPr/>
        </p:nvSpPr>
        <p:spPr>
          <a:xfrm>
            <a:off x="6418481" y="910529"/>
            <a:ext cx="1232452" cy="3930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2B807F2E-AAD2-41B6-2C11-0281421EFE62}"/>
              </a:ext>
            </a:extLst>
          </p:cNvPr>
          <p:cNvSpPr/>
          <p:nvPr/>
        </p:nvSpPr>
        <p:spPr>
          <a:xfrm>
            <a:off x="364434" y="3322961"/>
            <a:ext cx="1539156" cy="3930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2EA7A86E-E583-6870-6E4A-ABB595E0CF54}"/>
              </a:ext>
            </a:extLst>
          </p:cNvPr>
          <p:cNvSpPr/>
          <p:nvPr/>
        </p:nvSpPr>
        <p:spPr>
          <a:xfrm>
            <a:off x="6435814" y="3296712"/>
            <a:ext cx="1539155" cy="3930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Arrow: Right 12">
            <a:extLst>
              <a:ext uri="{FF2B5EF4-FFF2-40B4-BE49-F238E27FC236}">
                <a16:creationId xmlns:a16="http://schemas.microsoft.com/office/drawing/2014/main" id="{C50119DC-1D49-0AA0-117D-8165E4525891}"/>
              </a:ext>
            </a:extLst>
          </p:cNvPr>
          <p:cNvSpPr/>
          <p:nvPr/>
        </p:nvSpPr>
        <p:spPr>
          <a:xfrm rot="5400000">
            <a:off x="4014672" y="3640432"/>
            <a:ext cx="496767" cy="227861"/>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F9C629B-ABED-9457-7AFA-305C55C15783}"/>
              </a:ext>
            </a:extLst>
          </p:cNvPr>
          <p:cNvSpPr>
            <a:spLocks noGrp="1"/>
          </p:cNvSpPr>
          <p:nvPr>
            <p:ph type="sldNum" sz="quarter" idx="10"/>
          </p:nvPr>
        </p:nvSpPr>
        <p:spPr/>
        <p:txBody>
          <a:bodyPr/>
          <a:lstStyle/>
          <a:p>
            <a:fld id="{711EF455-90CE-4031-9F38-F26BEF991E72}" type="slidenum">
              <a:rPr lang="en-US" smtClean="0"/>
              <a:pPr/>
              <a:t>26</a:t>
            </a:fld>
            <a:endParaRPr lang="en-US" dirty="0"/>
          </a:p>
        </p:txBody>
      </p:sp>
      <p:sp>
        <p:nvSpPr>
          <p:cNvPr id="6" name="TextBox 5">
            <a:extLst>
              <a:ext uri="{FF2B5EF4-FFF2-40B4-BE49-F238E27FC236}">
                <a16:creationId xmlns:a16="http://schemas.microsoft.com/office/drawing/2014/main" id="{9D5EE59C-B7D3-BAAC-4A88-42D36F096E7B}"/>
              </a:ext>
            </a:extLst>
          </p:cNvPr>
          <p:cNvSpPr txBox="1"/>
          <p:nvPr/>
        </p:nvSpPr>
        <p:spPr>
          <a:xfrm>
            <a:off x="120650" y="6488668"/>
            <a:ext cx="609337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lang="en-US" sz="1600" dirty="0">
                <a:solidFill>
                  <a:srgbClr val="000000"/>
                </a:solidFill>
                <a:hlinkClick r:id="rId5"/>
              </a:rPr>
              <a:t>https://www.scdata.ai/project/47037</a:t>
            </a:r>
            <a:r>
              <a:rPr lang="en-US" sz="1600" dirty="0">
                <a:solidFill>
                  <a:srgbClr val="000000"/>
                </a:solidFill>
              </a:rPr>
              <a:t>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Rounded Rectangular Callout 2">
            <a:extLst>
              <a:ext uri="{FF2B5EF4-FFF2-40B4-BE49-F238E27FC236}">
                <a16:creationId xmlns:a16="http://schemas.microsoft.com/office/drawing/2014/main" id="{9BFA8C4A-A13B-CBD9-A01B-AA41388FD56D}"/>
              </a:ext>
            </a:extLst>
          </p:cNvPr>
          <p:cNvSpPr/>
          <p:nvPr/>
        </p:nvSpPr>
        <p:spPr>
          <a:xfrm>
            <a:off x="3172859" y="1963580"/>
            <a:ext cx="1693740" cy="579713"/>
          </a:xfrm>
          <a:prstGeom prst="wedgeRoundRectCallout">
            <a:avLst>
              <a:gd name="adj1" fmla="val 41370"/>
              <a:gd name="adj2" fmla="val -7005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Not a sourcing issue</a:t>
            </a:r>
          </a:p>
        </p:txBody>
      </p:sp>
      <p:sp>
        <p:nvSpPr>
          <p:cNvPr id="15" name="Rounded Rectangular Callout 2">
            <a:extLst>
              <a:ext uri="{FF2B5EF4-FFF2-40B4-BE49-F238E27FC236}">
                <a16:creationId xmlns:a16="http://schemas.microsoft.com/office/drawing/2014/main" id="{A2939615-1DA4-97EA-8850-EBA9C1A5FE2A}"/>
              </a:ext>
            </a:extLst>
          </p:cNvPr>
          <p:cNvSpPr/>
          <p:nvPr/>
        </p:nvSpPr>
        <p:spPr>
          <a:xfrm>
            <a:off x="9786146" y="948947"/>
            <a:ext cx="1693740" cy="579713"/>
          </a:xfrm>
          <a:prstGeom prst="wedgeRoundRectCallout">
            <a:avLst>
              <a:gd name="adj1" fmla="val 27711"/>
              <a:gd name="adj2" fmla="val 7247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Inventory? At most minor</a:t>
            </a:r>
          </a:p>
        </p:txBody>
      </p:sp>
      <p:sp>
        <p:nvSpPr>
          <p:cNvPr id="16" name="Rounded Rectangular Callout 2">
            <a:extLst>
              <a:ext uri="{FF2B5EF4-FFF2-40B4-BE49-F238E27FC236}">
                <a16:creationId xmlns:a16="http://schemas.microsoft.com/office/drawing/2014/main" id="{49B32C8F-9AA4-5BC8-AE72-286FCCDEB1E5}"/>
              </a:ext>
            </a:extLst>
          </p:cNvPr>
          <p:cNvSpPr/>
          <p:nvPr/>
        </p:nvSpPr>
        <p:spPr>
          <a:xfrm>
            <a:off x="2737706" y="4559271"/>
            <a:ext cx="2128893" cy="629974"/>
          </a:xfrm>
          <a:prstGeom prst="wedgeRoundRectCallout">
            <a:avLst>
              <a:gd name="adj1" fmla="val 10149"/>
              <a:gd name="adj2" fmla="val -9286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Labor productivity down!</a:t>
            </a:r>
          </a:p>
        </p:txBody>
      </p:sp>
      <p:sp>
        <p:nvSpPr>
          <p:cNvPr id="17" name="Rounded Rectangular Callout 2">
            <a:extLst>
              <a:ext uri="{FF2B5EF4-FFF2-40B4-BE49-F238E27FC236}">
                <a16:creationId xmlns:a16="http://schemas.microsoft.com/office/drawing/2014/main" id="{5FD4A351-5BFE-0FC4-BD9D-62E1E521A643}"/>
              </a:ext>
            </a:extLst>
          </p:cNvPr>
          <p:cNvSpPr/>
          <p:nvPr/>
        </p:nvSpPr>
        <p:spPr>
          <a:xfrm>
            <a:off x="9353320" y="3673200"/>
            <a:ext cx="1871126" cy="476251"/>
          </a:xfrm>
          <a:prstGeom prst="wedgeRoundRectCallout">
            <a:avLst>
              <a:gd name="adj1" fmla="val 41927"/>
              <a:gd name="adj2" fmla="val 8777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1600" b="0" i="0" u="none" strike="noStrike" kern="1200" cap="none" spc="0" normalizeH="0" baseline="0" noProof="0" dirty="0">
                <a:ln>
                  <a:noFill/>
                </a:ln>
                <a:solidFill>
                  <a:srgbClr val="FF0000"/>
                </a:solidFill>
                <a:effectLst/>
                <a:uLnTx/>
                <a:uFillTx/>
                <a:latin typeface="Verdana"/>
                <a:ea typeface="+mn-ea"/>
                <a:cs typeface="+mn-cs"/>
              </a:rPr>
              <a:t>SG&amp;A went up!</a:t>
            </a:r>
          </a:p>
        </p:txBody>
      </p:sp>
    </p:spTree>
    <p:custDataLst>
      <p:tags r:id="rId1"/>
    </p:custDataLst>
    <p:extLst>
      <p:ext uri="{BB962C8B-B14F-4D97-AF65-F5344CB8AC3E}">
        <p14:creationId xmlns:p14="http://schemas.microsoft.com/office/powerpoint/2010/main" val="13636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P spid="4" grpId="0" animBg="1"/>
      <p:bldP spid="5" grpId="0" animBg="1"/>
      <p:bldP spid="8" grpId="0" animBg="1"/>
      <p:bldP spid="13" grpId="0" animBg="1"/>
      <p:bldP spid="12"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0EC8E283-8052-4B21-FA0C-D4EC04D72CDE}"/>
              </a:ext>
            </a:extLst>
          </p:cNvPr>
          <p:cNvGrpSpPr/>
          <p:nvPr/>
        </p:nvGrpSpPr>
        <p:grpSpPr>
          <a:xfrm>
            <a:off x="830179" y="845896"/>
            <a:ext cx="10531642" cy="5893354"/>
            <a:chOff x="830179" y="964646"/>
            <a:chExt cx="10531642" cy="5893354"/>
          </a:xfrm>
        </p:grpSpPr>
        <p:pic>
          <p:nvPicPr>
            <p:cNvPr id="7" name="Picture 6" descr="A screenshot of a computer screen&#10;&#10;Description automatically generated">
              <a:extLst>
                <a:ext uri="{FF2B5EF4-FFF2-40B4-BE49-F238E27FC236}">
                  <a16:creationId xmlns:a16="http://schemas.microsoft.com/office/drawing/2014/main" id="{6CA3321E-32DB-E2CE-0C83-CCE1A7E7C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179" y="964646"/>
              <a:ext cx="10531642" cy="5893354"/>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09F653F3-5630-F933-C634-BA5B1C060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8718" y="1310699"/>
              <a:ext cx="3332672" cy="5318701"/>
            </a:xfrm>
            <a:prstGeom prst="rect">
              <a:avLst/>
            </a:prstGeom>
          </p:spPr>
        </p:pic>
      </p:grpSp>
      <p:sp>
        <p:nvSpPr>
          <p:cNvPr id="11" name="TextBox 10">
            <a:extLst>
              <a:ext uri="{FF2B5EF4-FFF2-40B4-BE49-F238E27FC236}">
                <a16:creationId xmlns:a16="http://schemas.microsoft.com/office/drawing/2014/main" id="{5D08F778-8A38-F7F6-883A-4E90C3CD4074}"/>
              </a:ext>
            </a:extLst>
          </p:cNvPr>
          <p:cNvSpPr txBox="1"/>
          <p:nvPr/>
        </p:nvSpPr>
        <p:spPr>
          <a:xfrm>
            <a:off x="6624079" y="1509559"/>
            <a:ext cx="135956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2022</a:t>
            </a:r>
          </a:p>
        </p:txBody>
      </p:sp>
      <p:sp>
        <p:nvSpPr>
          <p:cNvPr id="12" name="TextBox 11">
            <a:extLst>
              <a:ext uri="{FF2B5EF4-FFF2-40B4-BE49-F238E27FC236}">
                <a16:creationId xmlns:a16="http://schemas.microsoft.com/office/drawing/2014/main" id="{65B4AB52-F49A-CF12-7518-946BF240C77E}"/>
              </a:ext>
            </a:extLst>
          </p:cNvPr>
          <p:cNvSpPr txBox="1"/>
          <p:nvPr/>
        </p:nvSpPr>
        <p:spPr>
          <a:xfrm>
            <a:off x="2707142" y="1509559"/>
            <a:ext cx="135956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2021</a:t>
            </a:r>
          </a:p>
        </p:txBody>
      </p:sp>
      <p:sp>
        <p:nvSpPr>
          <p:cNvPr id="14" name="TextBox 13">
            <a:extLst>
              <a:ext uri="{FF2B5EF4-FFF2-40B4-BE49-F238E27FC236}">
                <a16:creationId xmlns:a16="http://schemas.microsoft.com/office/drawing/2014/main" id="{6CE67B2B-6FFB-622B-C229-4ADFB8D33A03}"/>
              </a:ext>
            </a:extLst>
          </p:cNvPr>
          <p:cNvSpPr txBox="1"/>
          <p:nvPr/>
        </p:nvSpPr>
        <p:spPr>
          <a:xfrm>
            <a:off x="9506336" y="3533455"/>
            <a:ext cx="2428990" cy="2308324"/>
          </a:xfrm>
          <a:prstGeom prst="rect">
            <a:avLst/>
          </a:prstGeom>
          <a:noFill/>
          <a:ln>
            <a:solidFill>
              <a:srgbClr val="004F8B"/>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a:t>
            </a:r>
            <a:r>
              <a:rPr kumimoji="0" lang="en-US" sz="2400" b="1" i="0" u="none" strike="noStrike" kern="1200" cap="none" spc="0" normalizeH="0" baseline="0" noProof="0" dirty="0">
                <a:ln>
                  <a:noFill/>
                </a:ln>
                <a:solidFill>
                  <a:srgbClr val="000000"/>
                </a:solidFill>
                <a:effectLst/>
                <a:uLnTx/>
                <a:uFillTx/>
                <a:latin typeface="Arial" charset="0"/>
                <a:ea typeface="+mn-ea"/>
                <a:cs typeface="+mn-cs"/>
              </a:rPr>
              <a:t>Sales slowed and costs ballooned</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Investor’s Business Daily, 8/7/23</a:t>
            </a:r>
          </a:p>
        </p:txBody>
      </p:sp>
      <p:sp>
        <p:nvSpPr>
          <p:cNvPr id="6" name="Rectangle 5">
            <a:extLst>
              <a:ext uri="{FF2B5EF4-FFF2-40B4-BE49-F238E27FC236}">
                <a16:creationId xmlns:a16="http://schemas.microsoft.com/office/drawing/2014/main" id="{65208078-33A0-3FC3-35F2-2A67B661A4C7}"/>
              </a:ext>
            </a:extLst>
          </p:cNvPr>
          <p:cNvSpPr/>
          <p:nvPr/>
        </p:nvSpPr>
        <p:spPr>
          <a:xfrm>
            <a:off x="9506336" y="2982796"/>
            <a:ext cx="916946" cy="210065"/>
          </a:xfrm>
          <a:prstGeom prst="rect">
            <a:avLst/>
          </a:prstGeom>
          <a:noFill/>
          <a:ln>
            <a:solidFill>
              <a:srgbClr val="8B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3" name="Straight Arrow Connector 12">
            <a:extLst>
              <a:ext uri="{FF2B5EF4-FFF2-40B4-BE49-F238E27FC236}">
                <a16:creationId xmlns:a16="http://schemas.microsoft.com/office/drawing/2014/main" id="{34C33330-C2ED-83C3-9D78-538F24BA6A59}"/>
              </a:ext>
            </a:extLst>
          </p:cNvPr>
          <p:cNvCxnSpPr>
            <a:stCxn id="6" idx="1"/>
          </p:cNvCxnSpPr>
          <p:nvPr/>
        </p:nvCxnSpPr>
        <p:spPr>
          <a:xfrm flipH="1" flipV="1">
            <a:off x="8612659" y="2080753"/>
            <a:ext cx="893677" cy="1007076"/>
          </a:xfrm>
          <a:prstGeom prst="straightConnector1">
            <a:avLst/>
          </a:prstGeom>
          <a:ln w="25400">
            <a:solidFill>
              <a:srgbClr val="8B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DB34362-7A17-678B-4006-BFABAC833DD6}"/>
              </a:ext>
            </a:extLst>
          </p:cNvPr>
          <p:cNvCxnSpPr>
            <a:cxnSpLocks/>
            <a:stCxn id="6" idx="1"/>
          </p:cNvCxnSpPr>
          <p:nvPr/>
        </p:nvCxnSpPr>
        <p:spPr>
          <a:xfrm flipH="1">
            <a:off x="4769708" y="3087829"/>
            <a:ext cx="4736628" cy="2378675"/>
          </a:xfrm>
          <a:prstGeom prst="straightConnector1">
            <a:avLst/>
          </a:prstGeom>
          <a:ln w="25400">
            <a:solidFill>
              <a:srgbClr val="8B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A152683-3739-F56D-D93E-3C1D6F8270B7}"/>
              </a:ext>
            </a:extLst>
          </p:cNvPr>
          <p:cNvSpPr/>
          <p:nvPr/>
        </p:nvSpPr>
        <p:spPr>
          <a:xfrm>
            <a:off x="9506336" y="1605018"/>
            <a:ext cx="916946" cy="210065"/>
          </a:xfrm>
          <a:prstGeom prst="rect">
            <a:avLst/>
          </a:prstGeom>
          <a:noFill/>
          <a:ln>
            <a:solidFill>
              <a:srgbClr val="CD5C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9" name="Straight Arrow Connector 18">
            <a:extLst>
              <a:ext uri="{FF2B5EF4-FFF2-40B4-BE49-F238E27FC236}">
                <a16:creationId xmlns:a16="http://schemas.microsoft.com/office/drawing/2014/main" id="{E82BD230-6928-D1FC-70BF-9A0DC9391322}"/>
              </a:ext>
            </a:extLst>
          </p:cNvPr>
          <p:cNvCxnSpPr>
            <a:cxnSpLocks/>
            <a:stCxn id="18" idx="1"/>
          </p:cNvCxnSpPr>
          <p:nvPr/>
        </p:nvCxnSpPr>
        <p:spPr>
          <a:xfrm flipH="1">
            <a:off x="8612659" y="1710051"/>
            <a:ext cx="893677" cy="612689"/>
          </a:xfrm>
          <a:prstGeom prst="straightConnector1">
            <a:avLst/>
          </a:prstGeom>
          <a:ln w="25400">
            <a:solidFill>
              <a:srgbClr val="CD5C5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F2FA93-4E57-7C37-C61C-19B942E15210}"/>
              </a:ext>
            </a:extLst>
          </p:cNvPr>
          <p:cNvCxnSpPr>
            <a:cxnSpLocks/>
            <a:stCxn id="18" idx="1"/>
          </p:cNvCxnSpPr>
          <p:nvPr/>
        </p:nvCxnSpPr>
        <p:spPr>
          <a:xfrm flipH="1">
            <a:off x="4769708" y="1710051"/>
            <a:ext cx="4736628" cy="727381"/>
          </a:xfrm>
          <a:prstGeom prst="straightConnector1">
            <a:avLst/>
          </a:prstGeom>
          <a:ln w="25400">
            <a:solidFill>
              <a:srgbClr val="CD5C5C"/>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3184E65-DFD7-2185-624A-F89BA9C7F871}"/>
              </a:ext>
            </a:extLst>
          </p:cNvPr>
          <p:cNvSpPr txBox="1"/>
          <p:nvPr/>
        </p:nvSpPr>
        <p:spPr>
          <a:xfrm>
            <a:off x="3046971" y="5543771"/>
            <a:ext cx="6098058"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charset="0"/>
                <a:ea typeface="+mn-ea"/>
                <a:cs typeface="+mn-cs"/>
              </a:rPr>
              <a:t>Ballooned cost due to over-expansion </a:t>
            </a:r>
          </a:p>
        </p:txBody>
      </p:sp>
      <p:sp>
        <p:nvSpPr>
          <p:cNvPr id="2" name="Slide Number Placeholder 1">
            <a:extLst>
              <a:ext uri="{FF2B5EF4-FFF2-40B4-BE49-F238E27FC236}">
                <a16:creationId xmlns:a16="http://schemas.microsoft.com/office/drawing/2014/main" id="{1A663DAE-E1EF-F445-E0BE-274BD0954F2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07F30-F4E2-4E46-BD51-D1C62AE7392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737E3B83-2446-AE85-56EC-1155E2B115ED}"/>
              </a:ext>
            </a:extLst>
          </p:cNvPr>
          <p:cNvSpPr txBox="1"/>
          <p:nvPr/>
        </p:nvSpPr>
        <p:spPr>
          <a:xfrm>
            <a:off x="0" y="6525745"/>
            <a:ext cx="6093372"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lang="en-US" sz="1600" dirty="0">
                <a:solidFill>
                  <a:srgbClr val="000000"/>
                </a:solidFill>
                <a:hlinkClick r:id="rId6"/>
              </a:rPr>
              <a:t>https://www.scdata.ai/project/47037</a:t>
            </a:r>
            <a:r>
              <a:rPr lang="en-US" sz="1600" dirty="0">
                <a:solidFill>
                  <a:srgbClr val="000000"/>
                </a:solidFill>
              </a:rPr>
              <a:t>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Title 1">
            <a:extLst>
              <a:ext uri="{FF2B5EF4-FFF2-40B4-BE49-F238E27FC236}">
                <a16:creationId xmlns:a16="http://schemas.microsoft.com/office/drawing/2014/main" id="{4A4012A9-3C0F-F020-FE55-8912F5569B15}"/>
              </a:ext>
            </a:extLst>
          </p:cNvPr>
          <p:cNvSpPr>
            <a:spLocks noGrp="1"/>
          </p:cNvSpPr>
          <p:nvPr>
            <p:ph type="title"/>
          </p:nvPr>
        </p:nvSpPr>
        <p:spPr>
          <a:xfrm>
            <a:off x="609600" y="357190"/>
            <a:ext cx="10972800" cy="808037"/>
          </a:xfrm>
        </p:spPr>
        <p:txBody>
          <a:bodyPr/>
          <a:lstStyle/>
          <a:p>
            <a:pPr algn="ctr"/>
            <a:r>
              <a:rPr lang="en-US" dirty="0"/>
              <a:t>Revenue Breakdown: Causes of Slip</a:t>
            </a:r>
          </a:p>
        </p:txBody>
      </p:sp>
    </p:spTree>
    <p:custDataLst>
      <p:tags r:id="rId1"/>
    </p:custDataLst>
    <p:extLst>
      <p:ext uri="{BB962C8B-B14F-4D97-AF65-F5344CB8AC3E}">
        <p14:creationId xmlns:p14="http://schemas.microsoft.com/office/powerpoint/2010/main" val="34472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par>
                                <p:cTn id="23" presetID="2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par>
                                <p:cTn id="35" presetID="22" presetClass="entr" presetSubtype="2"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6" grpId="0" animBg="1"/>
      <p:bldP spid="18" grpId="0" animBg="1"/>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002B-B90C-9886-A58F-2B093FC56DBC}"/>
              </a:ext>
            </a:extLst>
          </p:cNvPr>
          <p:cNvSpPr>
            <a:spLocks noGrp="1"/>
          </p:cNvSpPr>
          <p:nvPr>
            <p:ph type="title"/>
          </p:nvPr>
        </p:nvSpPr>
        <p:spPr>
          <a:xfrm>
            <a:off x="609600" y="462712"/>
            <a:ext cx="10972800" cy="808037"/>
          </a:xfrm>
        </p:spPr>
        <p:txBody>
          <a:bodyPr/>
          <a:lstStyle/>
          <a:p>
            <a:pPr algn="ctr"/>
            <a:r>
              <a:rPr lang="en-US" dirty="0"/>
              <a:t>Amazon’s Turnaround Strategy</a:t>
            </a:r>
          </a:p>
        </p:txBody>
      </p:sp>
      <p:pic>
        <p:nvPicPr>
          <p:cNvPr id="7" name="Content Placeholder 6">
            <a:extLst>
              <a:ext uri="{FF2B5EF4-FFF2-40B4-BE49-F238E27FC236}">
                <a16:creationId xmlns:a16="http://schemas.microsoft.com/office/drawing/2014/main" id="{7AEF4FC3-89DB-0A17-8283-0EECEAA3434C}"/>
              </a:ext>
            </a:extLst>
          </p:cNvPr>
          <p:cNvPicPr>
            <a:picLocks noGrp="1" noChangeAspect="1"/>
          </p:cNvPicPr>
          <p:nvPr>
            <p:ph sz="half" idx="2"/>
          </p:nvPr>
        </p:nvPicPr>
        <p:blipFill>
          <a:blip r:embed="rId4"/>
          <a:stretch>
            <a:fillRect/>
          </a:stretch>
        </p:blipFill>
        <p:spPr>
          <a:xfrm>
            <a:off x="6217732" y="1429709"/>
            <a:ext cx="5344536" cy="4760913"/>
          </a:xfrm>
          <a:prstGeom prst="rect">
            <a:avLst/>
          </a:prstGeom>
        </p:spPr>
      </p:pic>
      <p:sp>
        <p:nvSpPr>
          <p:cNvPr id="9" name="TextBox 8">
            <a:extLst>
              <a:ext uri="{FF2B5EF4-FFF2-40B4-BE49-F238E27FC236}">
                <a16:creationId xmlns:a16="http://schemas.microsoft.com/office/drawing/2014/main" id="{BD742C74-084B-F83E-C48A-B512A5FBDC39}"/>
              </a:ext>
            </a:extLst>
          </p:cNvPr>
          <p:cNvSpPr txBox="1"/>
          <p:nvPr/>
        </p:nvSpPr>
        <p:spPr>
          <a:xfrm>
            <a:off x="6969443" y="1428548"/>
            <a:ext cx="2711767" cy="3663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Jul 11, 2023</a:t>
            </a:r>
          </a:p>
        </p:txBody>
      </p:sp>
      <p:sp>
        <p:nvSpPr>
          <p:cNvPr id="12" name="Content Placeholder 11">
            <a:extLst>
              <a:ext uri="{FF2B5EF4-FFF2-40B4-BE49-F238E27FC236}">
                <a16:creationId xmlns:a16="http://schemas.microsoft.com/office/drawing/2014/main" id="{9E1CDC7B-AED9-1ECD-EEE6-671E92D830D1}"/>
              </a:ext>
            </a:extLst>
          </p:cNvPr>
          <p:cNvSpPr>
            <a:spLocks noGrp="1"/>
          </p:cNvSpPr>
          <p:nvPr>
            <p:ph sz="half" idx="1"/>
          </p:nvPr>
        </p:nvSpPr>
        <p:spPr>
          <a:xfrm>
            <a:off x="609600" y="1600200"/>
            <a:ext cx="5384800" cy="4611688"/>
          </a:xfrm>
        </p:spPr>
        <p:txBody>
          <a:bodyPr/>
          <a:lstStyle/>
          <a:p>
            <a:pPr>
              <a:lnSpc>
                <a:spcPct val="110000"/>
              </a:lnSpc>
              <a:spcBef>
                <a:spcPts val="1200"/>
              </a:spcBef>
            </a:pPr>
            <a:r>
              <a:rPr lang="en-US" dirty="0">
                <a:latin typeface="Calibri" panose="020F0502020204030204" pitchFamily="34" charset="0"/>
                <a:cs typeface="Calibri" panose="020F0502020204030204" pitchFamily="34" charset="0"/>
                <a:sym typeface="Wingdings" panose="05000000000000000000" pitchFamily="2" charset="2"/>
              </a:rPr>
              <a:t>Massive lay-off &amp; reorganization starting 2023.</a:t>
            </a:r>
          </a:p>
          <a:p>
            <a:pPr>
              <a:lnSpc>
                <a:spcPct val="110000"/>
              </a:lnSpc>
              <a:spcBef>
                <a:spcPts val="1200"/>
              </a:spcBef>
            </a:pPr>
            <a:r>
              <a:rPr lang="en-US" dirty="0">
                <a:latin typeface="Calibri" panose="020F0502020204030204" pitchFamily="34" charset="0"/>
                <a:cs typeface="Calibri" panose="020F0502020204030204" pitchFamily="34" charset="0"/>
                <a:sym typeface="Wingdings" panose="05000000000000000000" pitchFamily="2" charset="2"/>
              </a:rPr>
              <a:t>Drastic cost-cutting measures: “from ending experimental projects to pausing grocery store growth to cutting jobs” (The Seattle Times 2/2/23).</a:t>
            </a:r>
          </a:p>
          <a:p>
            <a:pPr>
              <a:lnSpc>
                <a:spcPct val="110000"/>
              </a:lnSpc>
              <a:spcBef>
                <a:spcPts val="1200"/>
              </a:spcBef>
            </a:pPr>
            <a:r>
              <a:rPr lang="en-US" dirty="0">
                <a:latin typeface="Calibri" panose="020F0502020204030204" pitchFamily="34" charset="0"/>
                <a:cs typeface="Calibri" panose="020F0502020204030204" pitchFamily="34" charset="0"/>
                <a:sym typeface="Wingdings" panose="05000000000000000000" pitchFamily="2" charset="2"/>
              </a:rPr>
              <a:t>… a rebound case: strong buy.</a:t>
            </a:r>
          </a:p>
          <a:p>
            <a:pPr>
              <a:lnSpc>
                <a:spcPct val="110000"/>
              </a:lnSpc>
              <a:spcBef>
                <a:spcPts val="1200"/>
              </a:spcBef>
            </a:pPr>
            <a:endParaRPr lang="en-US" dirty="0"/>
          </a:p>
        </p:txBody>
      </p:sp>
      <p:sp>
        <p:nvSpPr>
          <p:cNvPr id="3" name="Slide Number Placeholder 2">
            <a:extLst>
              <a:ext uri="{FF2B5EF4-FFF2-40B4-BE49-F238E27FC236}">
                <a16:creationId xmlns:a16="http://schemas.microsoft.com/office/drawing/2014/main" id="{C9956837-2296-1D52-E7C6-0E114A524B01}"/>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07F30-F4E2-4E46-BD51-D1C62AE7392F}"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136138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79A8-6781-8454-DE33-A187D5C14B06}"/>
            </a:ext>
          </a:extLst>
        </p:cNvPr>
        <p:cNvGrpSpPr/>
        <p:nvPr/>
      </p:nvGrpSpPr>
      <p:grpSpPr>
        <a:xfrm>
          <a:off x="0" y="0"/>
          <a:ext cx="0" cy="0"/>
          <a:chOff x="0" y="0"/>
          <a:chExt cx="0" cy="0"/>
        </a:xfrm>
      </p:grpSpPr>
      <p:pic>
        <p:nvPicPr>
          <p:cNvPr id="7" name="Picture 6" descr="A graph on a screen&#10;&#10;Description automatically generated">
            <a:extLst>
              <a:ext uri="{FF2B5EF4-FFF2-40B4-BE49-F238E27FC236}">
                <a16:creationId xmlns:a16="http://schemas.microsoft.com/office/drawing/2014/main" id="{EBED436D-9D53-D95E-CADB-9E36E234A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14" y="1272488"/>
            <a:ext cx="10395733" cy="4496155"/>
          </a:xfrm>
          <a:prstGeom prst="rect">
            <a:avLst/>
          </a:prstGeom>
          <a:noFill/>
        </p:spPr>
      </p:pic>
      <p:sp>
        <p:nvSpPr>
          <p:cNvPr id="2" name="Title 1">
            <a:extLst>
              <a:ext uri="{FF2B5EF4-FFF2-40B4-BE49-F238E27FC236}">
                <a16:creationId xmlns:a16="http://schemas.microsoft.com/office/drawing/2014/main" id="{31C944DC-C3BA-A49C-3DEA-FD8F21F3F17C}"/>
              </a:ext>
            </a:extLst>
          </p:cNvPr>
          <p:cNvSpPr>
            <a:spLocks noGrp="1"/>
          </p:cNvSpPr>
          <p:nvPr>
            <p:ph type="title"/>
          </p:nvPr>
        </p:nvSpPr>
        <p:spPr>
          <a:xfrm>
            <a:off x="609599" y="387518"/>
            <a:ext cx="10972800" cy="808037"/>
          </a:xfrm>
        </p:spPr>
        <p:txBody>
          <a:bodyPr wrap="square" anchor="ctr">
            <a:normAutofit/>
          </a:bodyPr>
          <a:lstStyle/>
          <a:p>
            <a:pPr algn="ctr"/>
            <a:r>
              <a:rPr lang="en-US" dirty="0"/>
              <a:t>Amazon’s </a:t>
            </a:r>
            <a:r>
              <a:rPr lang="en-US" altLang="zh-CN" dirty="0"/>
              <a:t>Rebounds in</a:t>
            </a:r>
            <a:r>
              <a:rPr lang="en-US" dirty="0"/>
              <a:t> 2023</a:t>
            </a:r>
          </a:p>
        </p:txBody>
      </p:sp>
      <p:pic>
        <p:nvPicPr>
          <p:cNvPr id="9" name="Picture 8" descr="A graph showing the price of a stock market&#10;&#10;Description automatically generated">
            <a:extLst>
              <a:ext uri="{FF2B5EF4-FFF2-40B4-BE49-F238E27FC236}">
                <a16:creationId xmlns:a16="http://schemas.microsoft.com/office/drawing/2014/main" id="{6231FE13-2E5D-2381-3223-5CCBC6CB7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631" y="1275025"/>
            <a:ext cx="4441846" cy="4178424"/>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0653155D-F304-765C-C59D-8690F08D8EE5}"/>
                  </a:ext>
                </a:extLst>
              </p14:cNvPr>
              <p14:cNvContentPartPr/>
              <p14:nvPr/>
            </p14:nvContentPartPr>
            <p14:xfrm>
              <a:off x="6888640" y="2022632"/>
              <a:ext cx="3847178" cy="2738936"/>
            </p14:xfrm>
          </p:contentPart>
        </mc:Choice>
        <mc:Fallback xmlns="">
          <p:pic>
            <p:nvPicPr>
              <p:cNvPr id="3" name="Ink 2">
                <a:extLst>
                  <a:ext uri="{FF2B5EF4-FFF2-40B4-BE49-F238E27FC236}">
                    <a16:creationId xmlns:a16="http://schemas.microsoft.com/office/drawing/2014/main" id="{0653155D-F304-765C-C59D-8690F08D8EE5}"/>
                  </a:ext>
                </a:extLst>
              </p:cNvPr>
              <p:cNvPicPr/>
              <p:nvPr/>
            </p:nvPicPr>
            <p:blipFill>
              <a:blip r:embed="rId9"/>
              <a:stretch>
                <a:fillRect/>
              </a:stretch>
            </p:blipFill>
            <p:spPr>
              <a:xfrm>
                <a:off x="6879641" y="2013632"/>
                <a:ext cx="3864816" cy="2756576"/>
              </a:xfrm>
              <a:prstGeom prst="rect">
                <a:avLst/>
              </a:prstGeom>
            </p:spPr>
          </p:pic>
        </mc:Fallback>
      </mc:AlternateContent>
      <p:sp>
        <p:nvSpPr>
          <p:cNvPr id="13" name="Slide Number Placeholder 12">
            <a:extLst>
              <a:ext uri="{FF2B5EF4-FFF2-40B4-BE49-F238E27FC236}">
                <a16:creationId xmlns:a16="http://schemas.microsoft.com/office/drawing/2014/main" id="{7FDFB73C-0A1C-7983-4BD4-2715F364E357}"/>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2162C8-76E3-4BAE-9851-25C00ECAC03C}" type="slidenum">
              <a:rPr kumimoji="0" lang="en-US"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2226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3506-1F02-B17A-46C4-65421387E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0D904F-6242-3E84-79E6-0F52FE7468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23294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9390-A031-5083-B481-E1A43847ABDF}"/>
              </a:ext>
            </a:extLst>
          </p:cNvPr>
          <p:cNvSpPr>
            <a:spLocks noGrp="1"/>
          </p:cNvSpPr>
          <p:nvPr>
            <p:ph type="title"/>
          </p:nvPr>
        </p:nvSpPr>
        <p:spPr>
          <a:xfrm>
            <a:off x="609600" y="646112"/>
            <a:ext cx="10972800" cy="808037"/>
          </a:xfrm>
        </p:spPr>
        <p:txBody>
          <a:bodyPr/>
          <a:lstStyle/>
          <a:p>
            <a:pPr algn="ctr"/>
            <a:r>
              <a:rPr lang="en-US" dirty="0"/>
              <a:t>Macy’s: Predicting Stock Market = Predict Financials!</a:t>
            </a:r>
          </a:p>
        </p:txBody>
      </p:sp>
      <p:sp>
        <p:nvSpPr>
          <p:cNvPr id="4" name="Slide Number Placeholder 3">
            <a:extLst>
              <a:ext uri="{FF2B5EF4-FFF2-40B4-BE49-F238E27FC236}">
                <a16:creationId xmlns:a16="http://schemas.microsoft.com/office/drawing/2014/main" id="{74E40800-323C-2C91-0469-061044987814}"/>
              </a:ext>
            </a:extLst>
          </p:cNvPr>
          <p:cNvSpPr>
            <a:spLocks noGrp="1"/>
          </p:cNvSpPr>
          <p:nvPr>
            <p:ph type="sldNum" sz="quarter" idx="10"/>
          </p:nvPr>
        </p:nvSpPr>
        <p:spPr/>
        <p:txBody>
          <a:bodyPr/>
          <a:lstStyle/>
          <a:p>
            <a:fld id="{F52162C8-76E3-4BAE-9851-25C00ECAC03C}" type="slidenum">
              <a:rPr lang="en-US" smtClean="0"/>
              <a:pPr/>
              <a:t>30</a:t>
            </a:fld>
            <a:endParaRPr lang="en-US" dirty="0"/>
          </a:p>
        </p:txBody>
      </p:sp>
      <p:graphicFrame>
        <p:nvGraphicFramePr>
          <p:cNvPr id="12" name="Content Placeholder 11">
            <a:extLst>
              <a:ext uri="{FF2B5EF4-FFF2-40B4-BE49-F238E27FC236}">
                <a16:creationId xmlns:a16="http://schemas.microsoft.com/office/drawing/2014/main" id="{2E9EDE0B-9802-A36C-F597-4781F6EA7F06}"/>
              </a:ext>
            </a:extLst>
          </p:cNvPr>
          <p:cNvGraphicFramePr>
            <a:graphicFrameLocks noGrp="1"/>
          </p:cNvGraphicFramePr>
          <p:nvPr>
            <p:ph idx="1"/>
            <p:extLst>
              <p:ext uri="{D42A27DB-BD31-4B8C-83A1-F6EECF244321}">
                <p14:modId xmlns:p14="http://schemas.microsoft.com/office/powerpoint/2010/main" val="3109140892"/>
              </p:ext>
            </p:extLst>
          </p:nvPr>
        </p:nvGraphicFramePr>
        <p:xfrm>
          <a:off x="609600" y="1615044"/>
          <a:ext cx="10972800" cy="4596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9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BA3A-5BAA-A8FC-E64A-0D52D75538AB}"/>
              </a:ext>
            </a:extLst>
          </p:cNvPr>
          <p:cNvSpPr>
            <a:spLocks noGrp="1"/>
          </p:cNvSpPr>
          <p:nvPr>
            <p:ph type="title"/>
          </p:nvPr>
        </p:nvSpPr>
        <p:spPr>
          <a:xfrm>
            <a:off x="609600" y="646112"/>
            <a:ext cx="10972800" cy="808037"/>
          </a:xfrm>
        </p:spPr>
        <p:txBody>
          <a:bodyPr/>
          <a:lstStyle/>
          <a:p>
            <a:pPr algn="ctr"/>
            <a:r>
              <a:rPr lang="en-US" dirty="0"/>
              <a:t>Nvidia: Predicting Stock Market = Predict Financials!</a:t>
            </a:r>
          </a:p>
        </p:txBody>
      </p:sp>
      <p:sp>
        <p:nvSpPr>
          <p:cNvPr id="4" name="Slide Number Placeholder 3">
            <a:extLst>
              <a:ext uri="{FF2B5EF4-FFF2-40B4-BE49-F238E27FC236}">
                <a16:creationId xmlns:a16="http://schemas.microsoft.com/office/drawing/2014/main" id="{5DFF5EF1-8ABB-2D40-7480-5EB833830874}"/>
              </a:ext>
            </a:extLst>
          </p:cNvPr>
          <p:cNvSpPr>
            <a:spLocks noGrp="1"/>
          </p:cNvSpPr>
          <p:nvPr>
            <p:ph type="sldNum" sz="quarter" idx="10"/>
          </p:nvPr>
        </p:nvSpPr>
        <p:spPr/>
        <p:txBody>
          <a:bodyPr/>
          <a:lstStyle/>
          <a:p>
            <a:fld id="{F52162C8-76E3-4BAE-9851-25C00ECAC03C}" type="slidenum">
              <a:rPr lang="en-US" smtClean="0"/>
              <a:pPr/>
              <a:t>31</a:t>
            </a:fld>
            <a:endParaRPr lang="en-US" dirty="0"/>
          </a:p>
        </p:txBody>
      </p:sp>
      <p:graphicFrame>
        <p:nvGraphicFramePr>
          <p:cNvPr id="8" name="Content Placeholder 7">
            <a:extLst>
              <a:ext uri="{FF2B5EF4-FFF2-40B4-BE49-F238E27FC236}">
                <a16:creationId xmlns:a16="http://schemas.microsoft.com/office/drawing/2014/main" id="{AEC5C07B-96B1-188F-5C75-A1B34803712E}"/>
              </a:ext>
            </a:extLst>
          </p:cNvPr>
          <p:cNvGraphicFramePr>
            <a:graphicFrameLocks noGrp="1"/>
          </p:cNvGraphicFramePr>
          <p:nvPr>
            <p:ph idx="1"/>
            <p:extLst>
              <p:ext uri="{D42A27DB-BD31-4B8C-83A1-F6EECF244321}">
                <p14:modId xmlns:p14="http://schemas.microsoft.com/office/powerpoint/2010/main" val="1457080244"/>
              </p:ext>
            </p:extLst>
          </p:nvPr>
        </p:nvGraphicFramePr>
        <p:xfrm>
          <a:off x="609600" y="1555750"/>
          <a:ext cx="10972800" cy="4656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28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9615-A392-E66F-56BD-76AC48621856}"/>
              </a:ext>
            </a:extLst>
          </p:cNvPr>
          <p:cNvSpPr>
            <a:spLocks noGrp="1"/>
          </p:cNvSpPr>
          <p:nvPr>
            <p:ph type="title"/>
          </p:nvPr>
        </p:nvSpPr>
        <p:spPr>
          <a:xfrm>
            <a:off x="744187" y="28936"/>
            <a:ext cx="10703626" cy="1244257"/>
          </a:xfrm>
        </p:spPr>
        <p:txBody>
          <a:bodyPr/>
          <a:lstStyle/>
          <a:p>
            <a:pPr algn="ctr">
              <a:lnSpc>
                <a:spcPct val="200000"/>
              </a:lnSpc>
            </a:pPr>
            <a:r>
              <a:rPr lang="en-US" dirty="0"/>
              <a:t>“Data Science </a:t>
            </a:r>
            <a:r>
              <a:rPr lang="en-US" dirty="0">
                <a:sym typeface="Wingdings" panose="05000000000000000000" pitchFamily="2" charset="2"/>
              </a:rPr>
              <a:t>4 </a:t>
            </a:r>
            <a:r>
              <a:rPr lang="en-US" sz="2400" b="1" dirty="0">
                <a:effectLst/>
              </a:rPr>
              <a:t>Buffett Value Investing”</a:t>
            </a:r>
            <a:endParaRPr lang="en-US" dirty="0"/>
          </a:p>
        </p:txBody>
      </p:sp>
      <p:sp>
        <p:nvSpPr>
          <p:cNvPr id="3" name="Slide Number Placeholder 2">
            <a:extLst>
              <a:ext uri="{FF2B5EF4-FFF2-40B4-BE49-F238E27FC236}">
                <a16:creationId xmlns:a16="http://schemas.microsoft.com/office/drawing/2014/main" id="{BE4E1DEB-BE8F-07D2-1CF7-BFB2DFADB905}"/>
              </a:ext>
            </a:extLst>
          </p:cNvPr>
          <p:cNvSpPr>
            <a:spLocks noGrp="1"/>
          </p:cNvSpPr>
          <p:nvPr>
            <p:ph type="sldNum" sz="quarter" idx="10"/>
          </p:nvPr>
        </p:nvSpPr>
        <p:spPr/>
        <p:txBody>
          <a:bodyPr/>
          <a:lstStyle/>
          <a:p>
            <a:fld id="{711EF455-90CE-4031-9F38-F26BEF991E72}" type="slidenum">
              <a:rPr lang="en-US" smtClean="0"/>
              <a:pPr/>
              <a:t>32</a:t>
            </a:fld>
            <a:endParaRPr lang="en-US" dirty="0"/>
          </a:p>
        </p:txBody>
      </p:sp>
      <p:grpSp>
        <p:nvGrpSpPr>
          <p:cNvPr id="11" name="Group 10">
            <a:extLst>
              <a:ext uri="{FF2B5EF4-FFF2-40B4-BE49-F238E27FC236}">
                <a16:creationId xmlns:a16="http://schemas.microsoft.com/office/drawing/2014/main" id="{53DC2B59-7992-9A82-EDA8-8BB94AEC8553}"/>
              </a:ext>
            </a:extLst>
          </p:cNvPr>
          <p:cNvGrpSpPr/>
          <p:nvPr/>
        </p:nvGrpSpPr>
        <p:grpSpPr>
          <a:xfrm>
            <a:off x="1383847" y="1214218"/>
            <a:ext cx="9319902" cy="4827258"/>
            <a:chOff x="3600452" y="1215434"/>
            <a:chExt cx="8480963" cy="4827258"/>
          </a:xfrm>
        </p:grpSpPr>
        <p:pic>
          <p:nvPicPr>
            <p:cNvPr id="5" name="Picture 4" descr="A person in a suit and glasses&#10;&#10;Description automatically generated">
              <a:extLst>
                <a:ext uri="{FF2B5EF4-FFF2-40B4-BE49-F238E27FC236}">
                  <a16:creationId xmlns:a16="http://schemas.microsoft.com/office/drawing/2014/main" id="{578CB0BB-C0C5-B20D-EDDA-E55B04883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067" y="1215434"/>
              <a:ext cx="7787735" cy="4266646"/>
            </a:xfrm>
            <a:prstGeom prst="rect">
              <a:avLst/>
            </a:prstGeom>
          </p:spPr>
        </p:pic>
        <p:sp>
          <p:nvSpPr>
            <p:cNvPr id="10" name="TextBox 9">
              <a:extLst>
                <a:ext uri="{FF2B5EF4-FFF2-40B4-BE49-F238E27FC236}">
                  <a16:creationId xmlns:a16="http://schemas.microsoft.com/office/drawing/2014/main" id="{3CE9C66F-3FAC-2508-3B29-4C7C375BD6A3}"/>
                </a:ext>
              </a:extLst>
            </p:cNvPr>
            <p:cNvSpPr txBox="1"/>
            <p:nvPr/>
          </p:nvSpPr>
          <p:spPr>
            <a:xfrm>
              <a:off x="3600452" y="5642582"/>
              <a:ext cx="8480963" cy="400110"/>
            </a:xfrm>
            <a:prstGeom prst="rect">
              <a:avLst/>
            </a:prstGeom>
            <a:noFill/>
          </p:spPr>
          <p:txBody>
            <a:bodyPr wrap="square">
              <a:spAutoFit/>
            </a:bodyPr>
            <a:lstStyle/>
            <a:p>
              <a:pPr algn="ctr"/>
              <a:r>
                <a:rPr lang="en-US" sz="2000" dirty="0">
                  <a:hlinkClick r:id="rId4"/>
                </a:rPr>
                <a:t>https://www.udemy.com/course/data-science-4-buffett-value-investing/</a:t>
              </a:r>
              <a:r>
                <a:rPr lang="en-US" sz="2000" dirty="0"/>
                <a:t>   </a:t>
              </a:r>
            </a:p>
          </p:txBody>
        </p:sp>
      </p:grpSp>
    </p:spTree>
    <p:extLst>
      <p:ext uri="{BB962C8B-B14F-4D97-AF65-F5344CB8AC3E}">
        <p14:creationId xmlns:p14="http://schemas.microsoft.com/office/powerpoint/2010/main" val="168485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EA82-E18E-AC14-9E8B-FE0F0FC3AED2}"/>
              </a:ext>
            </a:extLst>
          </p:cNvPr>
          <p:cNvSpPr>
            <a:spLocks noGrp="1"/>
          </p:cNvSpPr>
          <p:nvPr>
            <p:ph type="title"/>
          </p:nvPr>
        </p:nvSpPr>
        <p:spPr>
          <a:xfrm>
            <a:off x="609600" y="646112"/>
            <a:ext cx="10972800" cy="808037"/>
          </a:xfrm>
        </p:spPr>
        <p:txBody>
          <a:bodyPr wrap="square" anchor="ctr">
            <a:normAutofit/>
          </a:bodyPr>
          <a:lstStyle/>
          <a:p>
            <a:pPr algn="ctr"/>
            <a:r>
              <a:rPr lang="en-US" dirty="0"/>
              <a:t>Recap</a:t>
            </a:r>
          </a:p>
        </p:txBody>
      </p:sp>
      <p:sp>
        <p:nvSpPr>
          <p:cNvPr id="4" name="Slide Number Placeholder 3">
            <a:extLst>
              <a:ext uri="{FF2B5EF4-FFF2-40B4-BE49-F238E27FC236}">
                <a16:creationId xmlns:a16="http://schemas.microsoft.com/office/drawing/2014/main" id="{82504985-5C98-CBE7-BD0A-DCA1B552AC03}"/>
              </a:ext>
            </a:extLst>
          </p:cNvPr>
          <p:cNvSpPr>
            <a:spLocks noGrp="1"/>
          </p:cNvSpPr>
          <p:nvPr>
            <p:ph type="sldNum" sz="quarter" idx="10"/>
          </p:nvPr>
        </p:nvSpPr>
        <p:spPr>
          <a:xfrm>
            <a:off x="8737600" y="6316663"/>
            <a:ext cx="2844800" cy="476250"/>
          </a:xfrm>
        </p:spPr>
        <p:txBody>
          <a:bodyPr>
            <a:normAutofit/>
          </a:bodyPr>
          <a:lstStyle/>
          <a:p>
            <a:pPr>
              <a:spcAft>
                <a:spcPts val="600"/>
              </a:spcAft>
            </a:pPr>
            <a:fld id="{F52162C8-76E3-4BAE-9851-25C00ECAC03C}" type="slidenum">
              <a:rPr lang="en-US" smtClean="0"/>
              <a:pPr>
                <a:spcAft>
                  <a:spcPts val="600"/>
                </a:spcAft>
              </a:pPr>
              <a:t>33</a:t>
            </a:fld>
            <a:endParaRPr lang="en-US"/>
          </a:p>
        </p:txBody>
      </p:sp>
      <p:grpSp>
        <p:nvGrpSpPr>
          <p:cNvPr id="3" name="Group 2">
            <a:extLst>
              <a:ext uri="{FF2B5EF4-FFF2-40B4-BE49-F238E27FC236}">
                <a16:creationId xmlns:a16="http://schemas.microsoft.com/office/drawing/2014/main" id="{C258FD46-A951-137C-D6A8-9DB4D62CFEF0}"/>
              </a:ext>
            </a:extLst>
          </p:cNvPr>
          <p:cNvGrpSpPr/>
          <p:nvPr/>
        </p:nvGrpSpPr>
        <p:grpSpPr>
          <a:xfrm>
            <a:off x="609600" y="1713442"/>
            <a:ext cx="10972800" cy="1241122"/>
            <a:chOff x="609600" y="1713442"/>
            <a:chExt cx="10972800" cy="1241122"/>
          </a:xfrm>
        </p:grpSpPr>
        <p:sp>
          <p:nvSpPr>
            <p:cNvPr id="8" name="Rectangle: Rounded Corners 7">
              <a:extLst>
                <a:ext uri="{FF2B5EF4-FFF2-40B4-BE49-F238E27FC236}">
                  <a16:creationId xmlns:a16="http://schemas.microsoft.com/office/drawing/2014/main" id="{4EA1FBA7-0341-A18B-59A0-6E47EBE5F7FC}"/>
                </a:ext>
              </a:extLst>
            </p:cNvPr>
            <p:cNvSpPr/>
            <p:nvPr/>
          </p:nvSpPr>
          <p:spPr>
            <a:xfrm>
              <a:off x="609600" y="1713442"/>
              <a:ext cx="10972800" cy="1241122"/>
            </a:xfrm>
            <a:prstGeom prst="roundRect">
              <a:avLst>
                <a:gd name="adj" fmla="val 10000"/>
              </a:avLst>
            </a:prstGeom>
            <a:solidFill>
              <a:srgbClr val="50A6FD"/>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Shape 9">
              <a:extLst>
                <a:ext uri="{FF2B5EF4-FFF2-40B4-BE49-F238E27FC236}">
                  <a16:creationId xmlns:a16="http://schemas.microsoft.com/office/drawing/2014/main" id="{FEBE56CA-A3C9-2295-0EBA-30B147362953}"/>
                </a:ext>
              </a:extLst>
            </p:cNvPr>
            <p:cNvSpPr/>
            <p:nvPr/>
          </p:nvSpPr>
          <p:spPr>
            <a:xfrm>
              <a:off x="2043095" y="1713442"/>
              <a:ext cx="9539304" cy="1241122"/>
            </a:xfrm>
            <a:custGeom>
              <a:avLst/>
              <a:gdLst>
                <a:gd name="connsiteX0" fmla="*/ 0 w 9539304"/>
                <a:gd name="connsiteY0" fmla="*/ 0 h 1241122"/>
                <a:gd name="connsiteX1" fmla="*/ 9539304 w 9539304"/>
                <a:gd name="connsiteY1" fmla="*/ 0 h 1241122"/>
                <a:gd name="connsiteX2" fmla="*/ 9539304 w 9539304"/>
                <a:gd name="connsiteY2" fmla="*/ 1241122 h 1241122"/>
                <a:gd name="connsiteX3" fmla="*/ 0 w 9539304"/>
                <a:gd name="connsiteY3" fmla="*/ 1241122 h 1241122"/>
                <a:gd name="connsiteX4" fmla="*/ 0 w 9539304"/>
                <a:gd name="connsiteY4" fmla="*/ 0 h 124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304" h="1241122">
                  <a:moveTo>
                    <a:pt x="0" y="0"/>
                  </a:moveTo>
                  <a:lnTo>
                    <a:pt x="9539304" y="0"/>
                  </a:lnTo>
                  <a:lnTo>
                    <a:pt x="9539304" y="1241122"/>
                  </a:lnTo>
                  <a:lnTo>
                    <a:pt x="0" y="1241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352" tIns="131352" rIns="131352" bIns="131352" numCol="1" spcCol="1270" anchor="ctr" anchorCtr="0">
              <a:noAutofit/>
            </a:bodyPr>
            <a:lstStyle/>
            <a:p>
              <a:pPr marL="0" lvl="0" indent="0" algn="l" defTabSz="1022350">
                <a:spcBef>
                  <a:spcPct val="0"/>
                </a:spcBef>
                <a:spcAft>
                  <a:spcPct val="35000"/>
                </a:spcAft>
                <a:buNone/>
              </a:pPr>
              <a:r>
                <a:rPr lang="en-US" sz="2300" kern="1200" dirty="0">
                  <a:solidFill>
                    <a:schemeClr val="bg1"/>
                  </a:solidFill>
                </a:rPr>
                <a:t>Predicting stock market ~ predicting financials (net income, operating cash flow …)</a:t>
              </a:r>
              <a:r>
                <a:rPr lang="en-US" sz="2300" kern="1200" dirty="0">
                  <a:solidFill>
                    <a:schemeClr val="bg1"/>
                  </a:solidFill>
                  <a:sym typeface="Wingdings" panose="05000000000000000000" pitchFamily="2" charset="2"/>
                </a:rPr>
                <a:t>.</a:t>
              </a:r>
              <a:endParaRPr lang="en-US" sz="2300" kern="1200" dirty="0">
                <a:solidFill>
                  <a:schemeClr val="bg1"/>
                </a:solidFill>
              </a:endParaRPr>
            </a:p>
          </p:txBody>
        </p:sp>
        <p:sp>
          <p:nvSpPr>
            <p:cNvPr id="12" name="Rectangle 11" descr="Bar chart">
              <a:extLst>
                <a:ext uri="{FF2B5EF4-FFF2-40B4-BE49-F238E27FC236}">
                  <a16:creationId xmlns:a16="http://schemas.microsoft.com/office/drawing/2014/main" id="{ADFD9924-7DFC-9701-CBB1-4E7B46DF077D}"/>
                </a:ext>
              </a:extLst>
            </p:cNvPr>
            <p:cNvSpPr/>
            <p:nvPr/>
          </p:nvSpPr>
          <p:spPr>
            <a:xfrm>
              <a:off x="985039" y="1992694"/>
              <a:ext cx="682617" cy="68261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grpSp>
        <p:nvGrpSpPr>
          <p:cNvPr id="19" name="Group 18">
            <a:extLst>
              <a:ext uri="{FF2B5EF4-FFF2-40B4-BE49-F238E27FC236}">
                <a16:creationId xmlns:a16="http://schemas.microsoft.com/office/drawing/2014/main" id="{267AA63A-AC97-6412-40F3-A113D161B70E}"/>
              </a:ext>
            </a:extLst>
          </p:cNvPr>
          <p:cNvGrpSpPr/>
          <p:nvPr/>
        </p:nvGrpSpPr>
        <p:grpSpPr>
          <a:xfrm>
            <a:off x="609600" y="4816247"/>
            <a:ext cx="10972800" cy="1241122"/>
            <a:chOff x="609600" y="4816247"/>
            <a:chExt cx="10972800" cy="1241122"/>
          </a:xfrm>
        </p:grpSpPr>
        <p:sp>
          <p:nvSpPr>
            <p:cNvPr id="14" name="Rectangle: Rounded Corners 13">
              <a:extLst>
                <a:ext uri="{FF2B5EF4-FFF2-40B4-BE49-F238E27FC236}">
                  <a16:creationId xmlns:a16="http://schemas.microsoft.com/office/drawing/2014/main" id="{CC3CEDE5-C1BB-BDE3-A384-9BD82C633059}"/>
                </a:ext>
              </a:extLst>
            </p:cNvPr>
            <p:cNvSpPr/>
            <p:nvPr/>
          </p:nvSpPr>
          <p:spPr>
            <a:xfrm>
              <a:off x="609600" y="4816247"/>
              <a:ext cx="10972800" cy="1241122"/>
            </a:xfrm>
            <a:prstGeom prst="roundRect">
              <a:avLst>
                <a:gd name="adj" fmla="val 10000"/>
              </a:avLst>
            </a:prstGeom>
            <a:solidFill>
              <a:srgbClr val="50A6FD"/>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Upward trend">
              <a:extLst>
                <a:ext uri="{FF2B5EF4-FFF2-40B4-BE49-F238E27FC236}">
                  <a16:creationId xmlns:a16="http://schemas.microsoft.com/office/drawing/2014/main" id="{EBE3DA5A-55EA-6904-2621-A83DAD8AA87B}"/>
                </a:ext>
              </a:extLst>
            </p:cNvPr>
            <p:cNvSpPr/>
            <p:nvPr/>
          </p:nvSpPr>
          <p:spPr>
            <a:xfrm>
              <a:off x="985039" y="5095500"/>
              <a:ext cx="682617" cy="68261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C4E83967-A567-DADC-18EB-A6BFD115EBA4}"/>
                </a:ext>
              </a:extLst>
            </p:cNvPr>
            <p:cNvSpPr/>
            <p:nvPr/>
          </p:nvSpPr>
          <p:spPr>
            <a:xfrm>
              <a:off x="2043095" y="4816247"/>
              <a:ext cx="9539304" cy="1241122"/>
            </a:xfrm>
            <a:custGeom>
              <a:avLst/>
              <a:gdLst>
                <a:gd name="connsiteX0" fmla="*/ 0 w 9539304"/>
                <a:gd name="connsiteY0" fmla="*/ 0 h 1241122"/>
                <a:gd name="connsiteX1" fmla="*/ 9539304 w 9539304"/>
                <a:gd name="connsiteY1" fmla="*/ 0 h 1241122"/>
                <a:gd name="connsiteX2" fmla="*/ 9539304 w 9539304"/>
                <a:gd name="connsiteY2" fmla="*/ 1241122 h 1241122"/>
                <a:gd name="connsiteX3" fmla="*/ 0 w 9539304"/>
                <a:gd name="connsiteY3" fmla="*/ 1241122 h 1241122"/>
                <a:gd name="connsiteX4" fmla="*/ 0 w 9539304"/>
                <a:gd name="connsiteY4" fmla="*/ 0 h 124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304" h="1241122">
                  <a:moveTo>
                    <a:pt x="0" y="0"/>
                  </a:moveTo>
                  <a:lnTo>
                    <a:pt x="9539304" y="0"/>
                  </a:lnTo>
                  <a:lnTo>
                    <a:pt x="9539304" y="1241122"/>
                  </a:lnTo>
                  <a:lnTo>
                    <a:pt x="0" y="1241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352" tIns="131352" rIns="131352" bIns="131352" numCol="1" spcCol="1270" anchor="ctr" anchorCtr="0">
              <a:noAutofit/>
            </a:bodyPr>
            <a:lstStyle/>
            <a:p>
              <a:pPr marL="0" lvl="0" indent="0" algn="l" defTabSz="1022350">
                <a:spcBef>
                  <a:spcPct val="0"/>
                </a:spcBef>
                <a:spcAft>
                  <a:spcPct val="35000"/>
                </a:spcAft>
                <a:buNone/>
              </a:pPr>
              <a:r>
                <a:rPr lang="en-US" sz="2300" kern="1200" dirty="0">
                  <a:solidFill>
                    <a:schemeClr val="bg1"/>
                  </a:solidFill>
                </a:rPr>
                <a:t>Improving operations / SCM can improve stock market performance in a predictable way.</a:t>
              </a:r>
            </a:p>
          </p:txBody>
        </p:sp>
      </p:grpSp>
      <p:grpSp>
        <p:nvGrpSpPr>
          <p:cNvPr id="5" name="Group 4">
            <a:extLst>
              <a:ext uri="{FF2B5EF4-FFF2-40B4-BE49-F238E27FC236}">
                <a16:creationId xmlns:a16="http://schemas.microsoft.com/office/drawing/2014/main" id="{5347ECBE-2F30-1805-71C4-820AFC595B56}"/>
              </a:ext>
            </a:extLst>
          </p:cNvPr>
          <p:cNvGrpSpPr/>
          <p:nvPr/>
        </p:nvGrpSpPr>
        <p:grpSpPr>
          <a:xfrm>
            <a:off x="609600" y="3264844"/>
            <a:ext cx="10972800" cy="1241122"/>
            <a:chOff x="609600" y="3264844"/>
            <a:chExt cx="10972800" cy="1241122"/>
          </a:xfrm>
        </p:grpSpPr>
        <p:sp>
          <p:nvSpPr>
            <p:cNvPr id="11" name="Rectangle: Rounded Corners 10">
              <a:extLst>
                <a:ext uri="{FF2B5EF4-FFF2-40B4-BE49-F238E27FC236}">
                  <a16:creationId xmlns:a16="http://schemas.microsoft.com/office/drawing/2014/main" id="{F1851AE5-E2DA-95E4-E57F-45EF2EEE4E0E}"/>
                </a:ext>
              </a:extLst>
            </p:cNvPr>
            <p:cNvSpPr/>
            <p:nvPr/>
          </p:nvSpPr>
          <p:spPr>
            <a:xfrm>
              <a:off x="609600" y="3264844"/>
              <a:ext cx="10972800" cy="1241122"/>
            </a:xfrm>
            <a:prstGeom prst="roundRect">
              <a:avLst>
                <a:gd name="adj" fmla="val 10000"/>
              </a:avLst>
            </a:prstGeom>
            <a:solidFill>
              <a:srgbClr val="50A6FD"/>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37EC8128-0825-AB6B-B42E-9D24032A14B6}"/>
                </a:ext>
              </a:extLst>
            </p:cNvPr>
            <p:cNvSpPr/>
            <p:nvPr/>
          </p:nvSpPr>
          <p:spPr>
            <a:xfrm>
              <a:off x="2043095" y="3264844"/>
              <a:ext cx="9539304" cy="1241122"/>
            </a:xfrm>
            <a:custGeom>
              <a:avLst/>
              <a:gdLst>
                <a:gd name="connsiteX0" fmla="*/ 0 w 9539304"/>
                <a:gd name="connsiteY0" fmla="*/ 0 h 1241122"/>
                <a:gd name="connsiteX1" fmla="*/ 9539304 w 9539304"/>
                <a:gd name="connsiteY1" fmla="*/ 0 h 1241122"/>
                <a:gd name="connsiteX2" fmla="*/ 9539304 w 9539304"/>
                <a:gd name="connsiteY2" fmla="*/ 1241122 h 1241122"/>
                <a:gd name="connsiteX3" fmla="*/ 0 w 9539304"/>
                <a:gd name="connsiteY3" fmla="*/ 1241122 h 1241122"/>
                <a:gd name="connsiteX4" fmla="*/ 0 w 9539304"/>
                <a:gd name="connsiteY4" fmla="*/ 0 h 124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9304" h="1241122">
                  <a:moveTo>
                    <a:pt x="0" y="0"/>
                  </a:moveTo>
                  <a:lnTo>
                    <a:pt x="9539304" y="0"/>
                  </a:lnTo>
                  <a:lnTo>
                    <a:pt x="9539304" y="1241122"/>
                  </a:lnTo>
                  <a:lnTo>
                    <a:pt x="0" y="12411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352" tIns="131352" rIns="131352" bIns="131352" numCol="1" spcCol="1270" anchor="ctr" anchorCtr="0">
              <a:noAutofit/>
            </a:bodyPr>
            <a:lstStyle/>
            <a:p>
              <a:pPr marL="0" lvl="0" indent="0" algn="l" defTabSz="1022350">
                <a:spcBef>
                  <a:spcPct val="0"/>
                </a:spcBef>
                <a:spcAft>
                  <a:spcPct val="35000"/>
                </a:spcAft>
                <a:buNone/>
              </a:pPr>
              <a:r>
                <a:rPr lang="en-US" sz="2300" kern="1200" dirty="0">
                  <a:solidFill>
                    <a:schemeClr val="bg1"/>
                  </a:solidFill>
                </a:rPr>
                <a:t>Operations / SCM is critical in establishing a competitive advantage in financials.</a:t>
              </a:r>
            </a:p>
          </p:txBody>
        </p:sp>
        <p:sp>
          <p:nvSpPr>
            <p:cNvPr id="9" name="Rectangle 8" descr="Gold bars">
              <a:extLst>
                <a:ext uri="{FF2B5EF4-FFF2-40B4-BE49-F238E27FC236}">
                  <a16:creationId xmlns:a16="http://schemas.microsoft.com/office/drawing/2014/main" id="{A343DD53-A1CE-D46C-6E18-AD8375C024C3}"/>
                </a:ext>
              </a:extLst>
            </p:cNvPr>
            <p:cNvSpPr/>
            <p:nvPr/>
          </p:nvSpPr>
          <p:spPr>
            <a:xfrm>
              <a:off x="985039" y="3544096"/>
              <a:ext cx="682617" cy="68261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grpSp>
    </p:spTree>
    <p:extLst>
      <p:ext uri="{BB962C8B-B14F-4D97-AF65-F5344CB8AC3E}">
        <p14:creationId xmlns:p14="http://schemas.microsoft.com/office/powerpoint/2010/main" val="14800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361714" y="6142491"/>
            <a:ext cx="2133600" cy="476250"/>
          </a:xfrm>
          <a:prstGeom prst="rect">
            <a:avLst/>
          </a:prstGeom>
        </p:spPr>
        <p:txBody>
          <a:bodyPr/>
          <a:lstStyle/>
          <a:p>
            <a:pPr algn="r"/>
            <a:fld id="{F52162C8-76E3-4BAE-9851-25C00ECAC03C}" type="slidenum">
              <a:rPr lang="en-US" smtClean="0"/>
              <a:pPr algn="r"/>
              <a:t>34</a:t>
            </a:fld>
            <a:endParaRPr lang="en-US" dirty="0"/>
          </a:p>
        </p:txBody>
      </p:sp>
      <p:sp>
        <p:nvSpPr>
          <p:cNvPr id="4" name="Rectangle 3">
            <a:extLst>
              <a:ext uri="{FF2B5EF4-FFF2-40B4-BE49-F238E27FC236}">
                <a16:creationId xmlns:a16="http://schemas.microsoft.com/office/drawing/2014/main" id="{3F367045-9F2F-F511-48CF-E1449CB7F6E9}"/>
              </a:ext>
            </a:extLst>
          </p:cNvPr>
          <p:cNvSpPr/>
          <p:nvPr/>
        </p:nvSpPr>
        <p:spPr>
          <a:xfrm>
            <a:off x="1972393" y="1945420"/>
            <a:ext cx="8247213" cy="2967159"/>
          </a:xfrm>
          <a:prstGeom prst="rect">
            <a:avLst/>
          </a:prstGeom>
        </p:spPr>
        <p:txBody>
          <a:bodyPr wrap="square">
            <a:spAutoFit/>
          </a:bodyPr>
          <a:lstStyle/>
          <a:p>
            <a:pPr algn="ctr">
              <a:lnSpc>
                <a:spcPct val="150000"/>
              </a:lnSpc>
            </a:pPr>
            <a:r>
              <a:rPr lang="en-US" sz="3600" b="1" dirty="0">
                <a:solidFill>
                  <a:schemeClr val="accent2">
                    <a:lumMod val="75000"/>
                  </a:schemeClr>
                </a:solidFill>
              </a:rPr>
              <a:t>Questions, Demos &amp; Discussions</a:t>
            </a:r>
          </a:p>
          <a:p>
            <a:pPr algn="ctr">
              <a:lnSpc>
                <a:spcPct val="150000"/>
              </a:lnSpc>
            </a:pPr>
            <a:endParaRPr lang="en-US" sz="3200" b="1" dirty="0">
              <a:solidFill>
                <a:schemeClr val="accent2">
                  <a:lumMod val="75000"/>
                </a:schemeClr>
              </a:solidFill>
            </a:endParaRPr>
          </a:p>
          <a:p>
            <a:pPr algn="ctr">
              <a:lnSpc>
                <a:spcPct val="150000"/>
              </a:lnSpc>
            </a:pPr>
            <a:r>
              <a:rPr lang="en-US" sz="3200" b="1" dirty="0">
                <a:solidFill>
                  <a:schemeClr val="accent2">
                    <a:lumMod val="75000"/>
                  </a:schemeClr>
                </a:solidFill>
                <a:hlinkClick r:id="rId3"/>
              </a:rPr>
              <a:t>yaozhao@rutgers.edu</a:t>
            </a:r>
            <a:r>
              <a:rPr lang="en-US" sz="3200" b="1" dirty="0">
                <a:solidFill>
                  <a:schemeClr val="accent2">
                    <a:lumMod val="75000"/>
                  </a:schemeClr>
                </a:solidFill>
              </a:rPr>
              <a:t>  </a:t>
            </a:r>
          </a:p>
          <a:p>
            <a:pPr algn="ctr">
              <a:lnSpc>
                <a:spcPct val="150000"/>
              </a:lnSpc>
            </a:pPr>
            <a:r>
              <a:rPr lang="en-US" sz="2800" dirty="0">
                <a:solidFill>
                  <a:schemeClr val="accent2">
                    <a:lumMod val="75000"/>
                  </a:schemeClr>
                </a:solidFill>
                <a:hlinkClick r:id="rId4"/>
              </a:rPr>
              <a:t>https://yzhao12345.github.io/</a:t>
            </a:r>
            <a:r>
              <a:rPr lang="en-US" sz="2800" dirty="0">
                <a:solidFill>
                  <a:schemeClr val="accent2">
                    <a:lumMod val="75000"/>
                  </a:schemeClr>
                </a:solidFill>
              </a:rPr>
              <a:t>  </a:t>
            </a:r>
          </a:p>
        </p:txBody>
      </p:sp>
    </p:spTree>
    <p:extLst>
      <p:ext uri="{BB962C8B-B14F-4D97-AF65-F5344CB8AC3E}">
        <p14:creationId xmlns:p14="http://schemas.microsoft.com/office/powerpoint/2010/main" val="226257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3506-1F02-B17A-46C4-65421387E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0D904F-6242-3E84-79E6-0F52FE7468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267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0F0B-3D18-9732-3108-323F8DEEBA14}"/>
              </a:ext>
            </a:extLst>
          </p:cNvPr>
          <p:cNvSpPr>
            <a:spLocks noGrp="1"/>
          </p:cNvSpPr>
          <p:nvPr>
            <p:ph type="title"/>
          </p:nvPr>
        </p:nvSpPr>
        <p:spPr>
          <a:xfrm>
            <a:off x="838200" y="365125"/>
            <a:ext cx="10515600" cy="5980257"/>
          </a:xfrm>
        </p:spPr>
        <p:txBody>
          <a:bodyPr>
            <a:normAutofit/>
          </a:bodyPr>
          <a:lstStyle/>
          <a:p>
            <a:pPr algn="ctr"/>
            <a:r>
              <a:rPr lang="en-AU" sz="8800" dirty="0">
                <a:solidFill>
                  <a:schemeClr val="accent1"/>
                </a:solidFill>
                <a:latin typeface="Montserrat SemiBold" panose="00000700000000000000" pitchFamily="50" charset="0"/>
              </a:rPr>
              <a:t>STOP</a:t>
            </a:r>
            <a:br>
              <a:rPr lang="en-AU" sz="8800" dirty="0">
                <a:solidFill>
                  <a:srgbClr val="FF0000"/>
                </a:solidFill>
                <a:latin typeface="Montserrat SemiBold" panose="00000700000000000000" pitchFamily="50" charset="0"/>
              </a:rPr>
            </a:br>
            <a:endParaRPr lang="en-AU" sz="8800" dirty="0">
              <a:solidFill>
                <a:srgbClr val="FF0000"/>
              </a:solidFill>
              <a:latin typeface="Montserrat SemiBold" panose="00000700000000000000" pitchFamily="50" charset="0"/>
            </a:endParaRPr>
          </a:p>
        </p:txBody>
      </p:sp>
    </p:spTree>
    <p:extLst>
      <p:ext uri="{BB962C8B-B14F-4D97-AF65-F5344CB8AC3E}">
        <p14:creationId xmlns:p14="http://schemas.microsoft.com/office/powerpoint/2010/main" val="373551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59CD-ADB9-CC13-8743-B3ABBB8C0C3F}"/>
              </a:ext>
            </a:extLst>
          </p:cNvPr>
          <p:cNvSpPr>
            <a:spLocks noGrp="1"/>
          </p:cNvSpPr>
          <p:nvPr>
            <p:ph type="title"/>
          </p:nvPr>
        </p:nvSpPr>
        <p:spPr>
          <a:xfrm>
            <a:off x="576143" y="380824"/>
            <a:ext cx="10972800" cy="808037"/>
          </a:xfrm>
        </p:spPr>
        <p:txBody>
          <a:bodyPr/>
          <a:lstStyle/>
          <a:p>
            <a:pPr algn="ctr"/>
            <a:r>
              <a:rPr lang="en-US" dirty="0"/>
              <a:t>Amazon 2022-23 Roller Coaster! </a:t>
            </a:r>
          </a:p>
        </p:txBody>
      </p:sp>
      <p:pic>
        <p:nvPicPr>
          <p:cNvPr id="5" name="Content Placeholder 4" descr="A graph with lines and numbers&#10;&#10;Description automatically generated">
            <a:extLst>
              <a:ext uri="{FF2B5EF4-FFF2-40B4-BE49-F238E27FC236}">
                <a16:creationId xmlns:a16="http://schemas.microsoft.com/office/drawing/2014/main" id="{37D4FDBB-B1C4-F727-A9CB-C408B4A2CB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143" y="1390049"/>
            <a:ext cx="10972800" cy="4125402"/>
          </a:xfrm>
        </p:spPr>
      </p:pic>
      <p:grpSp>
        <p:nvGrpSpPr>
          <p:cNvPr id="4" name="Group 3">
            <a:extLst>
              <a:ext uri="{FF2B5EF4-FFF2-40B4-BE49-F238E27FC236}">
                <a16:creationId xmlns:a16="http://schemas.microsoft.com/office/drawing/2014/main" id="{0890AF9E-AA50-2EFE-BC5E-361A05876122}"/>
              </a:ext>
            </a:extLst>
          </p:cNvPr>
          <p:cNvGrpSpPr/>
          <p:nvPr/>
        </p:nvGrpSpPr>
        <p:grpSpPr>
          <a:xfrm>
            <a:off x="2697189" y="3441139"/>
            <a:ext cx="3025544" cy="646331"/>
            <a:chOff x="2697189" y="3441139"/>
            <a:chExt cx="3025544" cy="646331"/>
          </a:xfrm>
        </p:grpSpPr>
        <p:sp>
          <p:nvSpPr>
            <p:cNvPr id="6" name="Arrow: Down 5">
              <a:extLst>
                <a:ext uri="{FF2B5EF4-FFF2-40B4-BE49-F238E27FC236}">
                  <a16:creationId xmlns:a16="http://schemas.microsoft.com/office/drawing/2014/main" id="{604CE9CF-2883-6EC4-30DC-F4A73489B357}"/>
                </a:ext>
              </a:extLst>
            </p:cNvPr>
            <p:cNvSpPr/>
            <p:nvPr/>
          </p:nvSpPr>
          <p:spPr>
            <a:xfrm rot="18071471">
              <a:off x="4145734" y="2100440"/>
              <a:ext cx="153282" cy="3000717"/>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Verdana"/>
                <a:ea typeface="+mn-ea"/>
                <a:cs typeface="+mn-cs"/>
              </a:endParaRPr>
            </a:p>
          </p:txBody>
        </p:sp>
        <p:sp>
          <p:nvSpPr>
            <p:cNvPr id="8" name="TextBox 7">
              <a:extLst>
                <a:ext uri="{FF2B5EF4-FFF2-40B4-BE49-F238E27FC236}">
                  <a16:creationId xmlns:a16="http://schemas.microsoft.com/office/drawing/2014/main" id="{8C7789C4-441C-0069-6C36-CB8A37B8DE5E}"/>
                </a:ext>
              </a:extLst>
            </p:cNvPr>
            <p:cNvSpPr txBox="1"/>
            <p:nvPr/>
          </p:nvSpPr>
          <p:spPr>
            <a:xfrm>
              <a:off x="2697189" y="3441139"/>
              <a:ext cx="111989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Dropped by &gt;50%</a:t>
              </a:r>
            </a:p>
          </p:txBody>
        </p:sp>
      </p:grpSp>
      <p:grpSp>
        <p:nvGrpSpPr>
          <p:cNvPr id="10" name="Group 9">
            <a:extLst>
              <a:ext uri="{FF2B5EF4-FFF2-40B4-BE49-F238E27FC236}">
                <a16:creationId xmlns:a16="http://schemas.microsoft.com/office/drawing/2014/main" id="{214DEFF5-BE59-56D4-652B-7CDA32431DB0}"/>
              </a:ext>
            </a:extLst>
          </p:cNvPr>
          <p:cNvGrpSpPr/>
          <p:nvPr/>
        </p:nvGrpSpPr>
        <p:grpSpPr>
          <a:xfrm>
            <a:off x="6797827" y="3455315"/>
            <a:ext cx="3207413" cy="646331"/>
            <a:chOff x="6797827" y="3455315"/>
            <a:chExt cx="3207413" cy="646331"/>
          </a:xfrm>
        </p:grpSpPr>
        <p:sp>
          <p:nvSpPr>
            <p:cNvPr id="7" name="Arrow: Down 6">
              <a:extLst>
                <a:ext uri="{FF2B5EF4-FFF2-40B4-BE49-F238E27FC236}">
                  <a16:creationId xmlns:a16="http://schemas.microsoft.com/office/drawing/2014/main" id="{877C4581-20C7-593A-082E-2EBF7CE362D4}"/>
                </a:ext>
              </a:extLst>
            </p:cNvPr>
            <p:cNvSpPr/>
            <p:nvPr/>
          </p:nvSpPr>
          <p:spPr>
            <a:xfrm rot="14271891">
              <a:off x="8221545" y="2080063"/>
              <a:ext cx="153282" cy="3000717"/>
            </a:xfrm>
            <a:prstGeom prst="downArrow">
              <a:avLst/>
            </a:prstGeom>
            <a:solidFill>
              <a:srgbClr val="FF0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Verdana"/>
                <a:ea typeface="+mn-ea"/>
                <a:cs typeface="+mn-cs"/>
              </a:endParaRPr>
            </a:p>
          </p:txBody>
        </p:sp>
        <p:sp>
          <p:nvSpPr>
            <p:cNvPr id="9" name="TextBox 8">
              <a:extLst>
                <a:ext uri="{FF2B5EF4-FFF2-40B4-BE49-F238E27FC236}">
                  <a16:creationId xmlns:a16="http://schemas.microsoft.com/office/drawing/2014/main" id="{45D6C1B0-7B53-A782-227B-D1F379FC2213}"/>
                </a:ext>
              </a:extLst>
            </p:cNvPr>
            <p:cNvSpPr txBox="1"/>
            <p:nvPr/>
          </p:nvSpPr>
          <p:spPr>
            <a:xfrm>
              <a:off x="8654989" y="3455315"/>
              <a:ext cx="135025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Completely recovered</a:t>
              </a:r>
            </a:p>
          </p:txBody>
        </p:sp>
      </p:grpSp>
      <p:sp>
        <p:nvSpPr>
          <p:cNvPr id="11" name="TextBox 10">
            <a:extLst>
              <a:ext uri="{FF2B5EF4-FFF2-40B4-BE49-F238E27FC236}">
                <a16:creationId xmlns:a16="http://schemas.microsoft.com/office/drawing/2014/main" id="{738A1047-2F31-0650-5163-035754FD79F2}"/>
              </a:ext>
            </a:extLst>
          </p:cNvPr>
          <p:cNvSpPr txBox="1"/>
          <p:nvPr/>
        </p:nvSpPr>
        <p:spPr>
          <a:xfrm>
            <a:off x="849275" y="5549937"/>
            <a:ext cx="10426535"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Times New Roman" panose="02020603050405020304" pitchFamily="18" charset="0"/>
              </a:rPr>
              <a:t>What happened? Can we predict? … It‘s closely linked to operations … </a:t>
            </a:r>
            <a:endParaRPr kumimoji="0" lang="en-US" sz="2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25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1001486" y="990421"/>
            <a:ext cx="10189028" cy="1934695"/>
          </a:xfrm>
        </p:spPr>
        <p:txBody>
          <a:bodyPr/>
          <a:lstStyle/>
          <a:p>
            <a:pPr>
              <a:spcBef>
                <a:spcPts val="1200"/>
              </a:spcBef>
              <a:spcAft>
                <a:spcPts val="1200"/>
              </a:spcAft>
            </a:pPr>
            <a:r>
              <a:rPr lang="en-US" sz="4400" dirty="0">
                <a:solidFill>
                  <a:schemeClr val="tx1"/>
                </a:solidFill>
                <a:latin typeface="Calibri" panose="020F0502020204030204" pitchFamily="34" charset="0"/>
              </a:rPr>
              <a:t>Operations, Finance &amp; Stock Market Intelligence</a:t>
            </a:r>
            <a:endParaRPr lang="en-US" sz="4400" dirty="0">
              <a:solidFill>
                <a:schemeClr val="bg1">
                  <a:lumMod val="50000"/>
                </a:schemeClr>
              </a:solidFill>
              <a:latin typeface="Calibri" panose="020F0502020204030204" pitchFamily="34" charset="0"/>
            </a:endParaRPr>
          </a:p>
        </p:txBody>
      </p:sp>
      <p:sp>
        <p:nvSpPr>
          <p:cNvPr id="2051" name="Rectangle 3"/>
          <p:cNvSpPr>
            <a:spLocks noGrp="1" noChangeArrowheads="1"/>
          </p:cNvSpPr>
          <p:nvPr>
            <p:ph type="subTitle" idx="1"/>
          </p:nvPr>
        </p:nvSpPr>
        <p:spPr>
          <a:xfrm>
            <a:off x="1804961" y="3228278"/>
            <a:ext cx="8582077" cy="3038707"/>
          </a:xfrm>
        </p:spPr>
        <p:txBody>
          <a:bodyPr/>
          <a:lstStyle/>
          <a:p>
            <a:pPr>
              <a:lnSpc>
                <a:spcPct val="110000"/>
              </a:lnSpc>
            </a:pPr>
            <a:r>
              <a:rPr lang="en-US" b="1" dirty="0">
                <a:solidFill>
                  <a:schemeClr val="tx1"/>
                </a:solidFill>
                <a:latin typeface="Calibri" panose="020F0502020204030204" pitchFamily="34" charset="0"/>
              </a:rPr>
              <a:t>Yao Zhao</a:t>
            </a:r>
          </a:p>
          <a:p>
            <a:pPr>
              <a:lnSpc>
                <a:spcPct val="110000"/>
              </a:lnSpc>
            </a:pPr>
            <a:r>
              <a:rPr lang="en-US" dirty="0">
                <a:solidFill>
                  <a:schemeClr val="tx1"/>
                </a:solidFill>
                <a:latin typeface="Calibri" panose="020F0502020204030204" pitchFamily="34" charset="0"/>
              </a:rPr>
              <a:t>Professor @ Rutgers Business School</a:t>
            </a:r>
          </a:p>
          <a:p>
            <a:pPr>
              <a:lnSpc>
                <a:spcPct val="110000"/>
              </a:lnSpc>
            </a:pPr>
            <a:r>
              <a:rPr lang="en-US" dirty="0">
                <a:solidFill>
                  <a:schemeClr val="tx1"/>
                </a:solidFill>
                <a:latin typeface="Calibri" panose="020F0502020204030204" pitchFamily="34" charset="0"/>
              </a:rPr>
              <a:t>Co-director @ Rutgers Supply Chain Analytics Lab</a:t>
            </a:r>
          </a:p>
          <a:p>
            <a:pPr>
              <a:lnSpc>
                <a:spcPct val="110000"/>
              </a:lnSpc>
            </a:pPr>
            <a:r>
              <a:rPr lang="en-US" dirty="0">
                <a:solidFill>
                  <a:schemeClr val="tx1"/>
                </a:solidFill>
                <a:latin typeface="Calibri" panose="020F0502020204030204" pitchFamily="34" charset="0"/>
              </a:rPr>
              <a:t>VP Certifications &amp; Curriculum Development @ Supply Chain Analytics Institute</a:t>
            </a:r>
          </a:p>
          <a:p>
            <a:pPr>
              <a:lnSpc>
                <a:spcPct val="110000"/>
              </a:lnSpc>
            </a:pPr>
            <a:r>
              <a:rPr lang="en-US" dirty="0">
                <a:solidFill>
                  <a:schemeClr val="tx1"/>
                </a:solidFill>
                <a:latin typeface="Calibri" panose="020F0502020204030204" pitchFamily="34" charset="0"/>
                <a:hlinkClick r:id="rId3"/>
              </a:rPr>
              <a:t>https://yzhao12345.github.io/</a:t>
            </a:r>
            <a:r>
              <a:rPr lang="en-US" b="1" dirty="0">
                <a:solidFill>
                  <a:schemeClr val="tx1"/>
                </a:solidFill>
                <a:latin typeface="Calibri" panose="020F0502020204030204" pitchFamily="34" charset="0"/>
              </a:rPr>
              <a:t> </a:t>
            </a:r>
            <a:endParaRPr lang="en-US" dirty="0">
              <a:solidFill>
                <a:schemeClr val="tx1"/>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9B45A-7942-6C38-8C61-357471A341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B9CB7E-4BFF-4E1F-EA21-9C8CB993B344}"/>
              </a:ext>
            </a:extLst>
          </p:cNvPr>
          <p:cNvSpPr>
            <a:spLocks noGrp="1"/>
          </p:cNvSpPr>
          <p:nvPr>
            <p:ph type="title"/>
          </p:nvPr>
        </p:nvSpPr>
        <p:spPr/>
        <p:txBody>
          <a:bodyPr/>
          <a:lstStyle/>
          <a:p>
            <a:pPr algn="ctr"/>
            <a:r>
              <a:rPr lang="en-US" dirty="0"/>
              <a:t>Disclaimer</a:t>
            </a:r>
          </a:p>
        </p:txBody>
      </p:sp>
      <p:sp>
        <p:nvSpPr>
          <p:cNvPr id="6" name="Content Placeholder 5">
            <a:extLst>
              <a:ext uri="{FF2B5EF4-FFF2-40B4-BE49-F238E27FC236}">
                <a16:creationId xmlns:a16="http://schemas.microsoft.com/office/drawing/2014/main" id="{06D07D18-AFB3-8F27-48AB-7AB82B117A89}"/>
              </a:ext>
            </a:extLst>
          </p:cNvPr>
          <p:cNvSpPr>
            <a:spLocks noGrp="1"/>
          </p:cNvSpPr>
          <p:nvPr>
            <p:ph idx="1"/>
          </p:nvPr>
        </p:nvSpPr>
        <p:spPr>
          <a:xfrm>
            <a:off x="992233" y="1915613"/>
            <a:ext cx="10207534" cy="3026773"/>
          </a:xfrm>
          <a:ln>
            <a:solidFill>
              <a:schemeClr val="accent1">
                <a:shade val="15000"/>
              </a:schemeClr>
            </a:solidFill>
          </a:ln>
        </p:spPr>
        <p:txBody>
          <a:bodyPr/>
          <a:lstStyle/>
          <a:p>
            <a:pPr marL="0" indent="0" algn="ctr">
              <a:lnSpc>
                <a:spcPct val="120000"/>
              </a:lnSpc>
              <a:spcBef>
                <a:spcPts val="1200"/>
              </a:spcBef>
              <a:buNone/>
            </a:pPr>
            <a:r>
              <a:rPr lang="en-US" sz="3200" dirty="0">
                <a:latin typeface="Calibri" panose="020F0502020204030204" pitchFamily="34" charset="0"/>
                <a:cs typeface="Calibri" panose="020F0502020204030204" pitchFamily="34" charset="0"/>
              </a:rPr>
              <a:t>The information or service provided is for informational purposes only and is not intended to be personal financial advice. There's an inherent risk involved with financial decisions and the course instructor shall not be held liable for decisions others make.</a:t>
            </a:r>
          </a:p>
        </p:txBody>
      </p:sp>
    </p:spTree>
    <p:extLst>
      <p:ext uri="{BB962C8B-B14F-4D97-AF65-F5344CB8AC3E}">
        <p14:creationId xmlns:p14="http://schemas.microsoft.com/office/powerpoint/2010/main" val="350862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1.bp.blogspot.com/_f98opUNuVXc/S28nv2SEfII/AAAAAAAANAk/EpcGjsTdAqA/s400/fortune-teller-and-crystal-ball.jpg">
            <a:extLst>
              <a:ext uri="{FF2B5EF4-FFF2-40B4-BE49-F238E27FC236}">
                <a16:creationId xmlns:a16="http://schemas.microsoft.com/office/drawing/2014/main" id="{09498F3E-9355-3FC3-2AEB-5FCE7EF0026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16249"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EFE711-C287-C609-343A-60FFABD5712B}"/>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4000" b="1" dirty="0">
                <a:solidFill>
                  <a:schemeClr val="bg1"/>
                </a:solidFill>
              </a:rPr>
              <a:t>Outline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012CF2-65E6-2158-BCE4-E62CA52FD2E5}"/>
              </a:ext>
            </a:extLst>
          </p:cNvPr>
          <p:cNvSpPr>
            <a:spLocks noGrp="1"/>
          </p:cNvSpPr>
          <p:nvPr>
            <p:ph sz="half" idx="1"/>
          </p:nvPr>
        </p:nvSpPr>
        <p:spPr>
          <a:xfrm>
            <a:off x="371093" y="2718054"/>
            <a:ext cx="4122847" cy="3207258"/>
          </a:xfrm>
        </p:spPr>
        <p:txBody>
          <a:bodyPr vert="horz" lIns="91440" tIns="45720" rIns="91440" bIns="45720" rtlCol="0" anchor="t">
            <a:normAutofit/>
          </a:bodyPr>
          <a:lstStyle/>
          <a:p>
            <a:pPr marL="182880" fontAlgn="auto">
              <a:lnSpc>
                <a:spcPct val="100000"/>
              </a:lnSpc>
              <a:spcBef>
                <a:spcPts val="600"/>
              </a:spcBef>
              <a:spcAft>
                <a:spcPts val="0"/>
              </a:spcAft>
            </a:pPr>
            <a:r>
              <a:rPr lang="en-US" sz="2600" dirty="0">
                <a:solidFill>
                  <a:schemeClr val="bg1"/>
                </a:solidFill>
              </a:rPr>
              <a:t>How financials impact stock market performance?</a:t>
            </a:r>
          </a:p>
          <a:p>
            <a:pPr marL="182880" fontAlgn="auto">
              <a:lnSpc>
                <a:spcPct val="100000"/>
              </a:lnSpc>
              <a:spcBef>
                <a:spcPts val="600"/>
              </a:spcBef>
              <a:spcAft>
                <a:spcPts val="0"/>
              </a:spcAft>
            </a:pPr>
            <a:r>
              <a:rPr lang="en-US" sz="2600" dirty="0">
                <a:solidFill>
                  <a:schemeClr val="bg1"/>
                </a:solidFill>
              </a:rPr>
              <a:t>How operations impact financials?</a:t>
            </a:r>
          </a:p>
          <a:p>
            <a:pPr marL="182880" fontAlgn="auto">
              <a:lnSpc>
                <a:spcPct val="100000"/>
              </a:lnSpc>
              <a:spcBef>
                <a:spcPts val="600"/>
              </a:spcBef>
              <a:spcAft>
                <a:spcPts val="0"/>
              </a:spcAft>
            </a:pPr>
            <a:r>
              <a:rPr lang="en-US" sz="2600" dirty="0">
                <a:solidFill>
                  <a:schemeClr val="bg1"/>
                </a:solidFill>
                <a:effectLst/>
              </a:rPr>
              <a:t>Predict stock market by operations.</a:t>
            </a:r>
          </a:p>
          <a:p>
            <a:pPr marL="182880" fontAlgn="auto">
              <a:lnSpc>
                <a:spcPct val="100000"/>
              </a:lnSpc>
              <a:spcBef>
                <a:spcPts val="600"/>
              </a:spcBef>
              <a:spcAft>
                <a:spcPts val="0"/>
              </a:spcAft>
            </a:pPr>
            <a:r>
              <a:rPr lang="en-US" sz="2600" dirty="0">
                <a:solidFill>
                  <a:schemeClr val="bg1"/>
                </a:solidFill>
                <a:effectLst/>
              </a:rPr>
              <a:t>Questions</a:t>
            </a:r>
            <a:r>
              <a:rPr lang="en-US" sz="2600" dirty="0">
                <a:solidFill>
                  <a:schemeClr val="bg1"/>
                </a:solidFill>
              </a:rPr>
              <a:t>,</a:t>
            </a:r>
            <a:r>
              <a:rPr lang="en-US" sz="2600" dirty="0">
                <a:solidFill>
                  <a:schemeClr val="bg1"/>
                </a:solidFill>
                <a:effectLst/>
              </a:rPr>
              <a:t> discussions.</a:t>
            </a:r>
            <a:endParaRPr lang="en-US" sz="2600" dirty="0">
              <a:solidFill>
                <a:schemeClr val="bg1"/>
              </a:solidFill>
            </a:endParaRPr>
          </a:p>
          <a:p>
            <a:pPr marL="182880">
              <a:lnSpc>
                <a:spcPct val="100000"/>
              </a:lnSpc>
              <a:spcBef>
                <a:spcPts val="600"/>
              </a:spcBef>
            </a:pPr>
            <a:endParaRPr lang="en-US" sz="2600" dirty="0">
              <a:solidFill>
                <a:schemeClr val="bg1"/>
              </a:solidFill>
            </a:endParaRPr>
          </a:p>
        </p:txBody>
      </p:sp>
      <p:sp>
        <p:nvSpPr>
          <p:cNvPr id="5" name="Slide Number Placeholder 4">
            <a:extLst>
              <a:ext uri="{FF2B5EF4-FFF2-40B4-BE49-F238E27FC236}">
                <a16:creationId xmlns:a16="http://schemas.microsoft.com/office/drawing/2014/main" id="{9B0576C2-5310-6AFD-F67F-5D164B1BD7B5}"/>
              </a:ext>
            </a:extLst>
          </p:cNvPr>
          <p:cNvSpPr>
            <a:spLocks noGrp="1"/>
          </p:cNvSpPr>
          <p:nvPr>
            <p:ph type="sldNum" sz="quarter" idx="12"/>
          </p:nvPr>
        </p:nvSpPr>
        <p:spPr>
          <a:xfrm>
            <a:off x="9077706" y="6356350"/>
            <a:ext cx="2743200" cy="3651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600"/>
              </a:spcAft>
              <a:defRPr/>
            </a:pPr>
            <a:fld id="{4DB89086-BEA4-4AC3-90AE-64C67C1447DB}" type="slidenum">
              <a:rPr lang="en-US">
                <a:solidFill>
                  <a:schemeClr val="bg1"/>
                </a:solidFill>
                <a:latin typeface="Calibri" panose="020F0502020204030204"/>
              </a:rPr>
              <a:pPr fontAlgn="auto">
                <a:spcBef>
                  <a:spcPts val="0"/>
                </a:spcBef>
                <a:spcAft>
                  <a:spcPts val="600"/>
                </a:spcAft>
                <a:defRPr/>
              </a:pPr>
              <a:t>7</a:t>
            </a:fld>
            <a:endParaRPr lang="en-US">
              <a:solidFill>
                <a:schemeClr val="bg1"/>
              </a:solidFill>
              <a:latin typeface="Calibri" panose="020F0502020204030204"/>
            </a:endParaRPr>
          </a:p>
        </p:txBody>
      </p:sp>
    </p:spTree>
    <p:extLst>
      <p:ext uri="{BB962C8B-B14F-4D97-AF65-F5344CB8AC3E}">
        <p14:creationId xmlns:p14="http://schemas.microsoft.com/office/powerpoint/2010/main" val="248038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8084" y="4179092"/>
            <a:ext cx="7692021" cy="1362075"/>
          </a:xfrm>
        </p:spPr>
        <p:txBody>
          <a:bodyPr/>
          <a:lstStyle/>
          <a:p>
            <a:r>
              <a:rPr lang="en-US" dirty="0"/>
              <a:t>How financials impact stock market?</a:t>
            </a:r>
          </a:p>
        </p:txBody>
      </p:sp>
      <p:sp>
        <p:nvSpPr>
          <p:cNvPr id="5" name="Text Placeholder 4"/>
          <p:cNvSpPr>
            <a:spLocks noGrp="1"/>
          </p:cNvSpPr>
          <p:nvPr>
            <p:ph type="body" idx="1"/>
          </p:nvPr>
        </p:nvSpPr>
        <p:spPr>
          <a:xfrm>
            <a:off x="868084" y="2678906"/>
            <a:ext cx="7692022" cy="1500187"/>
          </a:xfrm>
        </p:spPr>
        <p:txBody>
          <a:bodyPr/>
          <a:lstStyle/>
          <a:p>
            <a:r>
              <a:rPr lang="en-US" sz="2400" dirty="0"/>
              <a:t>Stock market performance heavily depends on some financials but not all</a:t>
            </a:r>
          </a:p>
          <a:p>
            <a:endParaRPr lang="en-US" sz="2400" dirty="0"/>
          </a:p>
        </p:txBody>
      </p:sp>
      <p:pic>
        <p:nvPicPr>
          <p:cNvPr id="6" name="Picture 5">
            <a:extLst>
              <a:ext uri="{FF2B5EF4-FFF2-40B4-BE49-F238E27FC236}">
                <a16:creationId xmlns:a16="http://schemas.microsoft.com/office/drawing/2014/main" id="{806EE767-989F-CF1C-027D-444F3219E60E}"/>
              </a:ext>
            </a:extLst>
          </p:cNvPr>
          <p:cNvPicPr>
            <a:picLocks noChangeAspect="1"/>
          </p:cNvPicPr>
          <p:nvPr/>
        </p:nvPicPr>
        <p:blipFill>
          <a:blip r:embed="rId3"/>
          <a:stretch>
            <a:fillRect/>
          </a:stretch>
        </p:blipFill>
        <p:spPr>
          <a:xfrm>
            <a:off x="8689021" y="2678906"/>
            <a:ext cx="2863884" cy="2735353"/>
          </a:xfrm>
          <a:prstGeom prst="rect">
            <a:avLst/>
          </a:prstGeom>
        </p:spPr>
      </p:pic>
    </p:spTree>
    <p:extLst>
      <p:ext uri="{BB962C8B-B14F-4D97-AF65-F5344CB8AC3E}">
        <p14:creationId xmlns:p14="http://schemas.microsoft.com/office/powerpoint/2010/main" val="17307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graph&#10;&#10;Description automatically generated">
            <a:extLst>
              <a:ext uri="{FF2B5EF4-FFF2-40B4-BE49-F238E27FC236}">
                <a16:creationId xmlns:a16="http://schemas.microsoft.com/office/drawing/2014/main" id="{9C986626-679B-FD60-296A-0362DD50C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4877"/>
            <a:ext cx="12192000" cy="5608246"/>
          </a:xfrm>
          <a:prstGeom prst="rect">
            <a:avLst/>
          </a:prstGeom>
        </p:spPr>
      </p:pic>
      <p:sp>
        <p:nvSpPr>
          <p:cNvPr id="9" name="Rectangle 8">
            <a:extLst>
              <a:ext uri="{FF2B5EF4-FFF2-40B4-BE49-F238E27FC236}">
                <a16:creationId xmlns:a16="http://schemas.microsoft.com/office/drawing/2014/main" id="{DFF24441-89CA-492A-9C21-3FEE5D25D558}"/>
              </a:ext>
            </a:extLst>
          </p:cNvPr>
          <p:cNvSpPr/>
          <p:nvPr/>
        </p:nvSpPr>
        <p:spPr>
          <a:xfrm>
            <a:off x="1334944" y="1565455"/>
            <a:ext cx="1639750" cy="923330"/>
          </a:xfrm>
          <a:prstGeom prst="rect">
            <a:avLst/>
          </a:prstGeom>
          <a:ln>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5000+ US Companies, 2023</a:t>
            </a:r>
          </a:p>
        </p:txBody>
      </p:sp>
      <p:sp>
        <p:nvSpPr>
          <p:cNvPr id="5" name="TextBox 4">
            <a:extLst>
              <a:ext uri="{FF2B5EF4-FFF2-40B4-BE49-F238E27FC236}">
                <a16:creationId xmlns:a16="http://schemas.microsoft.com/office/drawing/2014/main" id="{C66B5209-99BD-41A7-A3A8-94B375B26DE9}"/>
              </a:ext>
            </a:extLst>
          </p:cNvPr>
          <p:cNvSpPr txBox="1"/>
          <p:nvPr/>
        </p:nvSpPr>
        <p:spPr>
          <a:xfrm>
            <a:off x="988879" y="261572"/>
            <a:ext cx="10450285" cy="394210"/>
          </a:xfrm>
          <a:prstGeom prst="rect">
            <a:avLst/>
          </a:prstGeom>
          <a:noFill/>
          <a:ln>
            <a:solidFill>
              <a:srgbClr val="FF0000"/>
            </a:solidFill>
          </a:ln>
        </p:spPr>
        <p:txBody>
          <a:bodyPr wrap="square">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en-US" b="1" dirty="0">
                <a:solidFill>
                  <a:srgbClr val="000000"/>
                </a:solidFill>
              </a:rPr>
              <a:t>Robust</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1800" i="0" u="none" strike="noStrike" kern="1200" cap="none" spc="0" normalizeH="0" baseline="0" noProof="0" dirty="0">
                <a:ln>
                  <a:noFill/>
                </a:ln>
                <a:solidFill>
                  <a:srgbClr val="000000"/>
                </a:solidFill>
                <a:effectLst/>
                <a:uLnTx/>
                <a:uFillTx/>
                <a:latin typeface="Arial" charset="0"/>
                <a:ea typeface="+mn-ea"/>
                <a:cs typeface="+mn-cs"/>
              </a:rPr>
              <a:t>&amp;</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significant correlations </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between </a:t>
            </a:r>
            <a:r>
              <a:rPr lang="en-US" b="1" dirty="0">
                <a:solidFill>
                  <a:srgbClr val="000000"/>
                </a:solidFill>
              </a:rPr>
              <a:t>Market Cap and Net Income</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3B667A5A-E8E1-BDBA-889F-D68EB77B2139}"/>
              </a:ext>
            </a:extLst>
          </p:cNvPr>
          <p:cNvSpPr txBox="1"/>
          <p:nvPr/>
        </p:nvSpPr>
        <p:spPr>
          <a:xfrm>
            <a:off x="0" y="6519446"/>
            <a:ext cx="5518006" cy="338554"/>
          </a:xfrm>
          <a:prstGeom prst="rect">
            <a:avLst/>
          </a:prstGeom>
          <a:no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Source: </a:t>
            </a:r>
            <a:r>
              <a:rPr lang="en-US" sz="1600" dirty="0">
                <a:solidFill>
                  <a:srgbClr val="000000"/>
                </a:solidFill>
                <a:hlinkClick r:id="rId4"/>
              </a:rPr>
              <a:t>https://www.scdata.ai/project/47037</a:t>
            </a:r>
            <a:r>
              <a:rPr lang="en-US" sz="1600" dirty="0">
                <a:solidFill>
                  <a:srgbClr val="000000"/>
                </a:solidFill>
              </a:rPr>
              <a:t> page 22 </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3639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8"/>
</p:tagLst>
</file>

<file path=ppt/tags/tag2.xml><?xml version="1.0" encoding="utf-8"?>
<p:tagLst xmlns:a="http://schemas.openxmlformats.org/drawingml/2006/main" xmlns:r="http://schemas.openxmlformats.org/officeDocument/2006/relationships" xmlns:p="http://schemas.openxmlformats.org/presentationml/2006/main">
  <p:tag name="TIMING" val="|16.2|9|10.3"/>
</p:tagLst>
</file>

<file path=ppt/tags/tag3.xml><?xml version="1.0" encoding="utf-8"?>
<p:tagLst xmlns:a="http://schemas.openxmlformats.org/drawingml/2006/main" xmlns:r="http://schemas.openxmlformats.org/officeDocument/2006/relationships" xmlns:p="http://schemas.openxmlformats.org/presentationml/2006/main">
  <p:tag name="TIMING" val="|8.7|7.8|14.9"/>
</p:tagLst>
</file>

<file path=ppt/tags/tag4.xml><?xml version="1.0" encoding="utf-8"?>
<p:tagLst xmlns:a="http://schemas.openxmlformats.org/drawingml/2006/main" xmlns:r="http://schemas.openxmlformats.org/officeDocument/2006/relationships" xmlns:p="http://schemas.openxmlformats.org/presentationml/2006/main">
  <p:tag name="TIMING" val="|3.2|4|9.8|3.7|1.2"/>
</p:tagLst>
</file>

<file path=ppt/tags/tag5.xml><?xml version="1.0" encoding="utf-8"?>
<p:tagLst xmlns:a="http://schemas.openxmlformats.org/drawingml/2006/main" xmlns:r="http://schemas.openxmlformats.org/officeDocument/2006/relationships" xmlns:p="http://schemas.openxmlformats.org/presentationml/2006/main">
  <p:tag name="TIMING" val="|31.2|2.6"/>
</p:tagLst>
</file>

<file path=ppt/tags/tag6.xml><?xml version="1.0" encoding="utf-8"?>
<p:tagLst xmlns:a="http://schemas.openxmlformats.org/drawingml/2006/main" xmlns:r="http://schemas.openxmlformats.org/officeDocument/2006/relationships" xmlns:p="http://schemas.openxmlformats.org/presentationml/2006/main">
  <p:tag name="TIMING" val="|3.2|5.5|1|3.1|2.5|3.7|2.8|10.8|3.6"/>
</p:tagLst>
</file>

<file path=ppt/tags/tag7.xml><?xml version="1.0" encoding="utf-8"?>
<p:tagLst xmlns:a="http://schemas.openxmlformats.org/drawingml/2006/main" xmlns:r="http://schemas.openxmlformats.org/officeDocument/2006/relationships" xmlns:p="http://schemas.openxmlformats.org/presentationml/2006/main">
  <p:tag name="TIMING" val="|1.6|2.4|6.5|2|12|2.7|8|11.6"/>
</p:tagLst>
</file>

<file path=ppt/tags/tag8.xml><?xml version="1.0" encoding="utf-8"?>
<p:tagLst xmlns:a="http://schemas.openxmlformats.org/drawingml/2006/main" xmlns:r="http://schemas.openxmlformats.org/officeDocument/2006/relationships" xmlns:p="http://schemas.openxmlformats.org/presentationml/2006/main">
  <p:tag name="TIMING" val="|1.5|4.3|5|18.2"/>
</p:tagLst>
</file>

<file path=ppt/tags/tag9.xml><?xml version="1.0" encoding="utf-8"?>
<p:tagLst xmlns:a="http://schemas.openxmlformats.org/drawingml/2006/main" xmlns:r="http://schemas.openxmlformats.org/officeDocument/2006/relationships" xmlns:p="http://schemas.openxmlformats.org/presentationml/2006/main">
  <p:tag name="TIMING" val="|1.1|1.3|3.7|8.9|2.8|2|2.5|1.8|4.6|0.9"/>
</p:tagLst>
</file>

<file path=ppt/theme/theme1.xml><?xml version="1.0" encoding="utf-8"?>
<a:theme xmlns:a="http://schemas.openxmlformats.org/drawingml/2006/main" name="RBS_Template">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RBS_Template">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RBS_Template">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RBS_Template</Template>
  <TotalTime>18580</TotalTime>
  <Words>2351</Words>
  <Application>Microsoft Office PowerPoint</Application>
  <PresentationFormat>Widescreen</PresentationFormat>
  <Paragraphs>208</Paragraphs>
  <Slides>36</Slides>
  <Notes>31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36</vt:i4>
      </vt:variant>
    </vt:vector>
  </HeadingPairs>
  <TitlesOfParts>
    <vt:vector size="54" baseType="lpstr">
      <vt:lpstr>AdvP4C4E80</vt:lpstr>
      <vt:lpstr>Google Sans</vt:lpstr>
      <vt:lpstr>Arial</vt:lpstr>
      <vt:lpstr>Arial Black</vt:lpstr>
      <vt:lpstr>Calibri</vt:lpstr>
      <vt:lpstr>Calibri Light</vt:lpstr>
      <vt:lpstr>Cambria Math</vt:lpstr>
      <vt:lpstr>Montserrat</vt:lpstr>
      <vt:lpstr>Montserrat SemiBold</vt:lpstr>
      <vt:lpstr>Times New Roman</vt:lpstr>
      <vt:lpstr>Verdana</vt:lpstr>
      <vt:lpstr>Wingdings</vt:lpstr>
      <vt:lpstr>RBS_Template</vt:lpstr>
      <vt:lpstr>2_Office Theme</vt:lpstr>
      <vt:lpstr>1_Office Theme</vt:lpstr>
      <vt:lpstr>1_RBS_Template</vt:lpstr>
      <vt:lpstr>2_RBS_Template</vt:lpstr>
      <vt:lpstr>Office Theme</vt:lpstr>
      <vt:lpstr>Welcome to</vt:lpstr>
      <vt:lpstr>START </vt:lpstr>
      <vt:lpstr>PowerPoint Presentation</vt:lpstr>
      <vt:lpstr>Amazon 2022-23 Roller Coaster! </vt:lpstr>
      <vt:lpstr>Operations, Finance &amp; Stock Market Intelligence</vt:lpstr>
      <vt:lpstr>Disclaimer</vt:lpstr>
      <vt:lpstr>Outline</vt:lpstr>
      <vt:lpstr>How financials impact stock market?</vt:lpstr>
      <vt:lpstr>PowerPoint Presentation</vt:lpstr>
      <vt:lpstr>PowerPoint Presentation</vt:lpstr>
      <vt:lpstr>Financials Drive Stock Market</vt:lpstr>
      <vt:lpstr>Paradox: Revenue Ranking ≠ Market Cap Ranking</vt:lpstr>
      <vt:lpstr>Individual Stocks Disparity</vt:lpstr>
      <vt:lpstr>How operations impact financials?</vt:lpstr>
      <vt:lpstr>PowerPoint Presentation</vt:lpstr>
      <vt:lpstr>Compaq vs. Dell – The $24 Billion Insight</vt:lpstr>
      <vt:lpstr>Interpreting the Data</vt:lpstr>
      <vt:lpstr>Taiwan Semi. Mfg. Co (TSMC) vs. Intel Corp. (INTC)</vt:lpstr>
      <vt:lpstr>PowerPoint Presentation</vt:lpstr>
      <vt:lpstr>PowerPoint Presentation</vt:lpstr>
      <vt:lpstr>Predict stock market by operations</vt:lpstr>
      <vt:lpstr>Financial Impact of Operations / SCM</vt:lpstr>
      <vt:lpstr>PowerPoint Presentation</vt:lpstr>
      <vt:lpstr>Predicting Stock Market = Predicting Financials!</vt:lpstr>
      <vt:lpstr>PowerPoint Presentation</vt:lpstr>
      <vt:lpstr>Amazon: Operating Efficiency</vt:lpstr>
      <vt:lpstr>Revenue Breakdown: Causes of Slip</vt:lpstr>
      <vt:lpstr>Amazon’s Turnaround Strategy</vt:lpstr>
      <vt:lpstr>Amazon’s Rebounds in 2023</vt:lpstr>
      <vt:lpstr>Macy’s: Predicting Stock Market = Predict Financials!</vt:lpstr>
      <vt:lpstr>Nvidia: Predicting Stock Market = Predict Financials!</vt:lpstr>
      <vt:lpstr>“Data Science 4 Buffett Value Investing”</vt:lpstr>
      <vt:lpstr>Recap</vt:lpstr>
      <vt:lpstr>PowerPoint Presentation</vt:lpstr>
      <vt:lpstr>PowerPoint Presentation</vt:lpstr>
      <vt:lpstr>STOP </vt:lpstr>
    </vt:vector>
  </TitlesOfParts>
  <Company>University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Build-to-Performance</dc:title>
  <dc:creator>Zhao, Yao</dc:creator>
  <cp:lastModifiedBy>Yao Zhao</cp:lastModifiedBy>
  <cp:revision>1799</cp:revision>
  <dcterms:created xsi:type="dcterms:W3CDTF">2011-01-23T22:17:40Z</dcterms:created>
  <dcterms:modified xsi:type="dcterms:W3CDTF">2024-11-22T20:53:58Z</dcterms:modified>
</cp:coreProperties>
</file>