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85" r:id="rId2"/>
  </p:sldMasterIdLst>
  <p:notesMasterIdLst>
    <p:notesMasterId r:id="rId13"/>
  </p:notesMasterIdLst>
  <p:handoutMasterIdLst>
    <p:handoutMasterId r:id="rId14"/>
  </p:handoutMasterIdLst>
  <p:sldIdLst>
    <p:sldId id="859" r:id="rId3"/>
    <p:sldId id="800" r:id="rId4"/>
    <p:sldId id="843" r:id="rId5"/>
    <p:sldId id="901" r:id="rId6"/>
    <p:sldId id="917" r:id="rId7"/>
    <p:sldId id="844" r:id="rId8"/>
    <p:sldId id="915" r:id="rId9"/>
    <p:sldId id="902" r:id="rId10"/>
    <p:sldId id="943" r:id="rId11"/>
    <p:sldId id="845" r:id="rId12"/>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9D3"/>
    <a:srgbClr val="FF7D96"/>
    <a:srgbClr val="FFA7B8"/>
    <a:srgbClr val="CE0026"/>
    <a:srgbClr val="820019"/>
    <a:srgbClr val="640013"/>
    <a:srgbClr val="FFEBEF"/>
    <a:srgbClr val="FFDDE3"/>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628" autoAdjust="0"/>
    <p:restoredTop sz="89464" autoAdjust="0"/>
  </p:normalViewPr>
  <p:slideViewPr>
    <p:cSldViewPr snapToGrid="0">
      <p:cViewPr varScale="1">
        <p:scale>
          <a:sx n="62" d="100"/>
          <a:sy n="62" d="100"/>
        </p:scale>
        <p:origin x="612" y="72"/>
      </p:cViewPr>
      <p:guideLst>
        <p:guide orient="horz" pos="2160"/>
        <p:guide pos="3840"/>
      </p:guideLst>
    </p:cSldViewPr>
  </p:slideViewPr>
  <p:outlineViewPr>
    <p:cViewPr>
      <p:scale>
        <a:sx n="33" d="100"/>
        <a:sy n="33" d="100"/>
      </p:scale>
      <p:origin x="0" y="-64188"/>
    </p:cViewPr>
  </p:outlineViewPr>
  <p:notesTextViewPr>
    <p:cViewPr>
      <p:scale>
        <a:sx n="100" d="100"/>
        <a:sy n="100" d="100"/>
      </p:scale>
      <p:origin x="0" y="0"/>
    </p:cViewPr>
  </p:notesTextViewPr>
  <p:sorterViewPr>
    <p:cViewPr>
      <p:scale>
        <a:sx n="66" d="100"/>
        <a:sy n="66" d="100"/>
      </p:scale>
      <p:origin x="0" y="-7308"/>
    </p:cViewPr>
  </p:sorterViewPr>
  <p:notesViewPr>
    <p:cSldViewPr snapToGrid="0">
      <p:cViewPr varScale="1">
        <p:scale>
          <a:sx n="50" d="100"/>
          <a:sy n="50" d="100"/>
        </p:scale>
        <p:origin x="-137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921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922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922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3374605-E1FB-4C1E-BDC5-0AE901F393A2}" type="slidenum">
              <a:rPr lang="en-US"/>
              <a:pPr/>
              <a:t>‹#›</a:t>
            </a:fld>
            <a:endParaRPr lang="en-US" dirty="0"/>
          </a:p>
        </p:txBody>
      </p:sp>
    </p:spTree>
    <p:extLst>
      <p:ext uri="{BB962C8B-B14F-4D97-AF65-F5344CB8AC3E}">
        <p14:creationId xmlns:p14="http://schemas.microsoft.com/office/powerpoint/2010/main" val="27976754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5A8CA3E-C2A0-4044-862E-54ABA8A9C678}" type="slidenum">
              <a:rPr lang="en-US"/>
              <a:pPr/>
              <a:t>‹#›</a:t>
            </a:fld>
            <a:endParaRPr lang="en-US" dirty="0"/>
          </a:p>
        </p:txBody>
      </p:sp>
    </p:spTree>
    <p:extLst>
      <p:ext uri="{BB962C8B-B14F-4D97-AF65-F5344CB8AC3E}">
        <p14:creationId xmlns:p14="http://schemas.microsoft.com/office/powerpoint/2010/main" val="324594678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Job opportunity analysis is job</a:t>
            </a:r>
            <a:r>
              <a:rPr lang="en-US" baseline="0" dirty="0"/>
              <a:t> intelligence – we need to make intelligent decisions on the right region to locate, the right industries to enter, and pick the right companies to work for. Doing so we will get plenty of opportunities, a higher pay with a lower effort, a promising career path and job security. In another word, a dream job! </a:t>
            </a: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Opportunities, high pay &amp; low effort, career growth, job security, …</a:t>
            </a:r>
          </a:p>
          <a:p>
            <a:endParaRPr lang="en-US" dirty="0"/>
          </a:p>
        </p:txBody>
      </p:sp>
      <p:sp>
        <p:nvSpPr>
          <p:cNvPr id="4" name="Slide Number Placeholder 3"/>
          <p:cNvSpPr>
            <a:spLocks noGrp="1"/>
          </p:cNvSpPr>
          <p:nvPr>
            <p:ph type="sldNum" sz="quarter" idx="10"/>
          </p:nvPr>
        </p:nvSpPr>
        <p:spPr/>
        <p:txBody>
          <a:bodyPr/>
          <a:lstStyle/>
          <a:p>
            <a:fld id="{75A8CA3E-C2A0-4044-862E-54ABA8A9C678}" type="slidenum">
              <a:rPr lang="en-US" smtClean="0"/>
              <a:pPr/>
              <a:t>2</a:t>
            </a:fld>
            <a:endParaRPr lang="en-US" dirty="0"/>
          </a:p>
        </p:txBody>
      </p:sp>
    </p:spTree>
    <p:extLst>
      <p:ext uri="{BB962C8B-B14F-4D97-AF65-F5344CB8AC3E}">
        <p14:creationId xmlns:p14="http://schemas.microsoft.com/office/powerpoint/2010/main" val="2529265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A8CA3E-C2A0-4044-862E-54ABA8A9C678}" type="slidenum">
              <a:rPr lang="en-US" smtClean="0"/>
              <a:pPr/>
              <a:t>3</a:t>
            </a:fld>
            <a:endParaRPr lang="en-US" dirty="0"/>
          </a:p>
        </p:txBody>
      </p:sp>
    </p:spTree>
    <p:extLst>
      <p:ext uri="{BB962C8B-B14F-4D97-AF65-F5344CB8AC3E}">
        <p14:creationId xmlns:p14="http://schemas.microsoft.com/office/powerpoint/2010/main" val="4165695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A8CA3E-C2A0-4044-862E-54ABA8A9C678}" type="slidenum">
              <a:rPr lang="en-US" smtClean="0"/>
              <a:pPr/>
              <a:t>7</a:t>
            </a:fld>
            <a:endParaRPr lang="en-US" dirty="0"/>
          </a:p>
        </p:txBody>
      </p:sp>
    </p:spTree>
    <p:extLst>
      <p:ext uri="{BB962C8B-B14F-4D97-AF65-F5344CB8AC3E}">
        <p14:creationId xmlns:p14="http://schemas.microsoft.com/office/powerpoint/2010/main" val="3823734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A8CA3E-C2A0-4044-862E-54ABA8A9C678}" type="slidenum">
              <a:rPr lang="en-US" smtClean="0"/>
              <a:pPr/>
              <a:t>8</a:t>
            </a:fld>
            <a:endParaRPr lang="en-US" dirty="0"/>
          </a:p>
        </p:txBody>
      </p:sp>
    </p:spTree>
    <p:extLst>
      <p:ext uri="{BB962C8B-B14F-4D97-AF65-F5344CB8AC3E}">
        <p14:creationId xmlns:p14="http://schemas.microsoft.com/office/powerpoint/2010/main" val="1404348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A8CA3E-C2A0-4044-862E-54ABA8A9C678}" type="slidenum">
              <a:rPr lang="en-US" smtClean="0"/>
              <a:pPr/>
              <a:t>10</a:t>
            </a:fld>
            <a:endParaRPr lang="en-US" dirty="0"/>
          </a:p>
        </p:txBody>
      </p:sp>
    </p:spTree>
    <p:extLst>
      <p:ext uri="{BB962C8B-B14F-4D97-AF65-F5344CB8AC3E}">
        <p14:creationId xmlns:p14="http://schemas.microsoft.com/office/powerpoint/2010/main" val="510470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914400" y="2130427"/>
            <a:ext cx="10363200" cy="1470025"/>
          </a:xfrm>
        </p:spPr>
        <p:txBody>
          <a:bodyPr/>
          <a:lstStyle>
            <a:lvl1pPr algn="ctr">
              <a:defRPr>
                <a:solidFill>
                  <a:schemeClr val="bg1"/>
                </a:solidFill>
              </a:defRPr>
            </a:lvl1pPr>
          </a:lstStyle>
          <a:p>
            <a:r>
              <a:rPr lang="en-US"/>
              <a:t>Click to edit Master title style</a:t>
            </a:r>
          </a:p>
        </p:txBody>
      </p:sp>
      <p:sp>
        <p:nvSpPr>
          <p:cNvPr id="4099" name="Rectangle 3"/>
          <p:cNvSpPr>
            <a:spLocks noGrp="1" noChangeArrowheads="1"/>
          </p:cNvSpPr>
          <p:nvPr>
            <p:ph type="subTitle" idx="1"/>
          </p:nvPr>
        </p:nvSpPr>
        <p:spPr>
          <a:xfrm>
            <a:off x="1828800" y="3886200"/>
            <a:ext cx="8534400" cy="1752600"/>
          </a:xfrm>
        </p:spPr>
        <p:txBody>
          <a:bodyPr/>
          <a:lstStyle>
            <a:lvl1pPr marL="0" indent="0" algn="ctr">
              <a:buFontTx/>
              <a:buNone/>
              <a:defRPr>
                <a:solidFill>
                  <a:schemeClr val="bg1"/>
                </a:solidFill>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a:xfrm>
            <a:off x="8737600" y="6316663"/>
            <a:ext cx="2844800" cy="476250"/>
          </a:xfrm>
          <a:prstGeom prst="rect">
            <a:avLst/>
          </a:prstGeom>
        </p:spPr>
        <p:txBody>
          <a:bodyPr/>
          <a:lstStyle>
            <a:lvl1pPr>
              <a:defRPr/>
            </a:lvl1pPr>
          </a:lstStyle>
          <a:p>
            <a:fld id="{52F25AE0-E2B3-4DFC-AA63-3B666C34FDE5}"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66788"/>
            <a:ext cx="2743200" cy="52451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966788"/>
            <a:ext cx="8026400" cy="5245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a:xfrm>
            <a:off x="8737600" y="6316663"/>
            <a:ext cx="2844800" cy="476250"/>
          </a:xfrm>
          <a:prstGeom prst="rect">
            <a:avLst/>
          </a:prstGeom>
        </p:spPr>
        <p:txBody>
          <a:bodyPr/>
          <a:lstStyle>
            <a:lvl1pPr>
              <a:defRPr/>
            </a:lvl1pPr>
          </a:lstStyle>
          <a:p>
            <a:fld id="{A2C2BD23-3B40-4A18-BF4B-0BEB6A9C3A2E}"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pPr lvl="0"/>
            <a:endParaRPr lang="en-US" noProof="0"/>
          </a:p>
        </p:txBody>
      </p:sp>
      <p:sp>
        <p:nvSpPr>
          <p:cNvPr id="4" name="Rectangle 4"/>
          <p:cNvSpPr>
            <a:spLocks noGrp="1" noChangeArrowheads="1"/>
          </p:cNvSpPr>
          <p:nvPr>
            <p:ph type="dt" sz="half" idx="10"/>
          </p:nvPr>
        </p:nvSpPr>
        <p:spPr>
          <a:xfrm>
            <a:off x="914400" y="6248400"/>
            <a:ext cx="2540000" cy="457200"/>
          </a:xfrm>
          <a:prstGeom prst="rect">
            <a:avLst/>
          </a:prstGeom>
          <a:ln/>
        </p:spPr>
        <p:txBody>
          <a:bodyPr/>
          <a:lstStyle>
            <a:lvl1pPr>
              <a:defRPr/>
            </a:lvl1pPr>
          </a:lstStyle>
          <a:p>
            <a:endParaRPr lang="en-US"/>
          </a:p>
        </p:txBody>
      </p:sp>
      <p:sp>
        <p:nvSpPr>
          <p:cNvPr id="5" name="Rectangle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endParaRPr lang="en-US"/>
          </a:p>
        </p:txBody>
      </p:sp>
      <p:sp>
        <p:nvSpPr>
          <p:cNvPr id="6" name="Rectangle 6"/>
          <p:cNvSpPr>
            <a:spLocks noGrp="1" noChangeArrowheads="1"/>
          </p:cNvSpPr>
          <p:nvPr>
            <p:ph type="sldNum" sz="quarter" idx="12"/>
          </p:nvPr>
        </p:nvSpPr>
        <p:spPr>
          <a:xfrm>
            <a:off x="8737600" y="6248400"/>
            <a:ext cx="2540000" cy="457200"/>
          </a:xfrm>
          <a:prstGeom prst="rect">
            <a:avLst/>
          </a:prstGeom>
          <a:ln/>
        </p:spPr>
        <p:txBody>
          <a:bodyPr/>
          <a:lstStyle>
            <a:lvl1pPr>
              <a:defRPr/>
            </a:lvl1pPr>
          </a:lstStyle>
          <a:p>
            <a:fld id="{A9E3DF8F-AA28-4DFB-A796-047CE290B816}" type="slidenum">
              <a:rPr lang="en-US"/>
              <a:pPr/>
              <a:t>‹#›</a:t>
            </a:fld>
            <a:endParaRPr lang="en-US"/>
          </a:p>
        </p:txBody>
      </p:sp>
    </p:spTree>
    <p:extLst>
      <p:ext uri="{BB962C8B-B14F-4D97-AF65-F5344CB8AC3E}">
        <p14:creationId xmlns:p14="http://schemas.microsoft.com/office/powerpoint/2010/main" val="6494145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sldNum" idx="10"/>
          </p:nvPr>
        </p:nvSpPr>
        <p:spPr/>
        <p:txBody>
          <a:bodyPr/>
          <a:lstStyle>
            <a:lvl1pPr>
              <a:defRPr/>
            </a:lvl1pPr>
          </a:lstStyle>
          <a:p>
            <a:fld id="{843871C0-03AF-4B24-8C35-0CFC0598CC4B}" type="slidenum">
              <a:rPr lang="en-US" smtClean="0"/>
              <a:pPr/>
              <a:t>‹#›</a:t>
            </a:fld>
            <a:endParaRPr lang="en-US" dirty="0"/>
          </a:p>
        </p:txBody>
      </p:sp>
    </p:spTree>
    <p:extLst>
      <p:ext uri="{BB962C8B-B14F-4D97-AF65-F5344CB8AC3E}">
        <p14:creationId xmlns:p14="http://schemas.microsoft.com/office/powerpoint/2010/main" val="4011150318"/>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b="1"/>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sz="1800"/>
            </a:lvl1pPr>
            <a:lvl2pPr>
              <a:defRPr sz="16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sldNum" idx="10"/>
          </p:nvPr>
        </p:nvSpPr>
        <p:spPr/>
        <p:txBody>
          <a:bodyPr/>
          <a:lstStyle>
            <a:lvl1pPr>
              <a:defRPr sz="800"/>
            </a:lvl1pPr>
          </a:lstStyle>
          <a:p>
            <a:fld id="{843871C0-03AF-4B24-8C35-0CFC0598CC4B}" type="slidenum">
              <a:rPr lang="en-US" smtClean="0"/>
              <a:pPr/>
              <a:t>‹#›</a:t>
            </a:fld>
            <a:endParaRPr lang="en-US" dirty="0"/>
          </a:p>
        </p:txBody>
      </p:sp>
    </p:spTree>
    <p:extLst>
      <p:ext uri="{BB962C8B-B14F-4D97-AF65-F5344CB8AC3E}">
        <p14:creationId xmlns:p14="http://schemas.microsoft.com/office/powerpoint/2010/main" val="1433555984"/>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sldNum" idx="10"/>
          </p:nvPr>
        </p:nvSpPr>
        <p:spPr/>
        <p:txBody>
          <a:bodyPr/>
          <a:lstStyle>
            <a:lvl1pPr>
              <a:defRPr/>
            </a:lvl1pPr>
          </a:lstStyle>
          <a:p>
            <a:fld id="{843871C0-03AF-4B24-8C35-0CFC0598CC4B}" type="slidenum">
              <a:rPr lang="en-US" smtClean="0"/>
              <a:pPr/>
              <a:t>‹#›</a:t>
            </a:fld>
            <a:endParaRPr lang="en-US" dirty="0"/>
          </a:p>
        </p:txBody>
      </p:sp>
    </p:spTree>
    <p:extLst>
      <p:ext uri="{BB962C8B-B14F-4D97-AF65-F5344CB8AC3E}">
        <p14:creationId xmlns:p14="http://schemas.microsoft.com/office/powerpoint/2010/main" val="2940651198"/>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866900"/>
            <a:ext cx="5380567" cy="4338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3367" y="1866900"/>
            <a:ext cx="5380567" cy="4338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idx="10"/>
          </p:nvPr>
        </p:nvSpPr>
        <p:spPr/>
        <p:txBody>
          <a:bodyPr/>
          <a:lstStyle>
            <a:lvl1pPr>
              <a:defRPr/>
            </a:lvl1pPr>
          </a:lstStyle>
          <a:p>
            <a:fld id="{843871C0-03AF-4B24-8C35-0CFC0598CC4B}" type="slidenum">
              <a:rPr lang="en-US" smtClean="0"/>
              <a:pPr/>
              <a:t>‹#›</a:t>
            </a:fld>
            <a:endParaRPr lang="en-US" dirty="0"/>
          </a:p>
        </p:txBody>
      </p:sp>
    </p:spTree>
    <p:extLst>
      <p:ext uri="{BB962C8B-B14F-4D97-AF65-F5344CB8AC3E}">
        <p14:creationId xmlns:p14="http://schemas.microsoft.com/office/powerpoint/2010/main" val="1090576583"/>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sldNum" idx="10"/>
          </p:nvPr>
        </p:nvSpPr>
        <p:spPr/>
        <p:txBody>
          <a:bodyPr/>
          <a:lstStyle>
            <a:lvl1pPr>
              <a:defRPr/>
            </a:lvl1pPr>
          </a:lstStyle>
          <a:p>
            <a:fld id="{843871C0-03AF-4B24-8C35-0CFC0598CC4B}" type="slidenum">
              <a:rPr lang="en-US" smtClean="0"/>
              <a:pPr/>
              <a:t>‹#›</a:t>
            </a:fld>
            <a:endParaRPr lang="en-US" dirty="0"/>
          </a:p>
        </p:txBody>
      </p:sp>
    </p:spTree>
    <p:extLst>
      <p:ext uri="{BB962C8B-B14F-4D97-AF65-F5344CB8AC3E}">
        <p14:creationId xmlns:p14="http://schemas.microsoft.com/office/powerpoint/2010/main" val="3630725783"/>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sldNum" idx="10"/>
          </p:nvPr>
        </p:nvSpPr>
        <p:spPr/>
        <p:txBody>
          <a:bodyPr/>
          <a:lstStyle>
            <a:lvl1pPr>
              <a:defRPr/>
            </a:lvl1pPr>
          </a:lstStyle>
          <a:p>
            <a:fld id="{843871C0-03AF-4B24-8C35-0CFC0598CC4B}" type="slidenum">
              <a:rPr lang="en-US" smtClean="0"/>
              <a:pPr/>
              <a:t>‹#›</a:t>
            </a:fld>
            <a:endParaRPr lang="en-US" dirty="0"/>
          </a:p>
        </p:txBody>
      </p:sp>
    </p:spTree>
    <p:extLst>
      <p:ext uri="{BB962C8B-B14F-4D97-AF65-F5344CB8AC3E}">
        <p14:creationId xmlns:p14="http://schemas.microsoft.com/office/powerpoint/2010/main" val="3606013078"/>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idx="10"/>
          </p:nvPr>
        </p:nvSpPr>
        <p:spPr/>
        <p:txBody>
          <a:bodyPr/>
          <a:lstStyle>
            <a:lvl1pPr>
              <a:defRPr/>
            </a:lvl1pPr>
          </a:lstStyle>
          <a:p>
            <a:fld id="{843871C0-03AF-4B24-8C35-0CFC0598CC4B}" type="slidenum">
              <a:rPr lang="en-US" smtClean="0"/>
              <a:pPr/>
              <a:t>‹#›</a:t>
            </a:fld>
            <a:endParaRPr lang="en-US" dirty="0"/>
          </a:p>
        </p:txBody>
      </p:sp>
    </p:spTree>
    <p:extLst>
      <p:ext uri="{BB962C8B-B14F-4D97-AF65-F5344CB8AC3E}">
        <p14:creationId xmlns:p14="http://schemas.microsoft.com/office/powerpoint/2010/main" val="1356795523"/>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atin typeface="Arial Black"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2400">
                <a:latin typeface="Arial" pitchFamily="34" charset="0"/>
                <a:cs typeface="Arial" pitchFamily="34" charset="0"/>
              </a:defRPr>
            </a:lvl4pPr>
            <a:lvl5pPr>
              <a:defRPr sz="24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idx="10"/>
          </p:nvPr>
        </p:nvSpPr>
        <p:spPr/>
        <p:txBody>
          <a:bodyPr/>
          <a:lstStyle>
            <a:lvl1pPr>
              <a:defRPr/>
            </a:lvl1pPr>
          </a:lstStyle>
          <a:p>
            <a:fld id="{843871C0-03AF-4B24-8C35-0CFC0598CC4B}" type="slidenum">
              <a:rPr lang="en-US" smtClean="0"/>
              <a:pPr/>
              <a:t>‹#›</a:t>
            </a:fld>
            <a:endParaRPr lang="en-US" dirty="0"/>
          </a:p>
        </p:txBody>
      </p:sp>
    </p:spTree>
    <p:extLst>
      <p:ext uri="{BB962C8B-B14F-4D97-AF65-F5344CB8AC3E}">
        <p14:creationId xmlns:p14="http://schemas.microsoft.com/office/powerpoint/2010/main" val="630623690"/>
      </p:ext>
    </p:extLst>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idx="10"/>
          </p:nvPr>
        </p:nvSpPr>
        <p:spPr/>
        <p:txBody>
          <a:bodyPr/>
          <a:lstStyle>
            <a:lvl1pPr>
              <a:defRPr/>
            </a:lvl1pPr>
          </a:lstStyle>
          <a:p>
            <a:fld id="{843871C0-03AF-4B24-8C35-0CFC0598CC4B}" type="slidenum">
              <a:rPr lang="en-US" smtClean="0"/>
              <a:pPr/>
              <a:t>‹#›</a:t>
            </a:fld>
            <a:endParaRPr lang="en-US" dirty="0"/>
          </a:p>
        </p:txBody>
      </p:sp>
    </p:spTree>
    <p:extLst>
      <p:ext uri="{BB962C8B-B14F-4D97-AF65-F5344CB8AC3E}">
        <p14:creationId xmlns:p14="http://schemas.microsoft.com/office/powerpoint/2010/main" val="777599023"/>
      </p:ext>
    </p:extLst>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idx="10"/>
          </p:nvPr>
        </p:nvSpPr>
        <p:spPr/>
        <p:txBody>
          <a:bodyPr/>
          <a:lstStyle>
            <a:lvl1pPr>
              <a:defRPr/>
            </a:lvl1pPr>
          </a:lstStyle>
          <a:p>
            <a:fld id="{843871C0-03AF-4B24-8C35-0CFC0598CC4B}" type="slidenum">
              <a:rPr lang="en-US" smtClean="0"/>
              <a:pPr/>
              <a:t>‹#›</a:t>
            </a:fld>
            <a:endParaRPr lang="en-US" dirty="0"/>
          </a:p>
        </p:txBody>
      </p:sp>
    </p:spTree>
    <p:extLst>
      <p:ext uri="{BB962C8B-B14F-4D97-AF65-F5344CB8AC3E}">
        <p14:creationId xmlns:p14="http://schemas.microsoft.com/office/powerpoint/2010/main" val="2804914773"/>
      </p:ext>
    </p:extLst>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2851" y="966788"/>
            <a:ext cx="2741083" cy="52387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966788"/>
            <a:ext cx="8020051" cy="5238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idx="10"/>
          </p:nvPr>
        </p:nvSpPr>
        <p:spPr/>
        <p:txBody>
          <a:bodyPr/>
          <a:lstStyle>
            <a:lvl1pPr>
              <a:defRPr/>
            </a:lvl1pPr>
          </a:lstStyle>
          <a:p>
            <a:fld id="{843871C0-03AF-4B24-8C35-0CFC0598CC4B}" type="slidenum">
              <a:rPr lang="en-US" smtClean="0"/>
              <a:pPr/>
              <a:t>‹#›</a:t>
            </a:fld>
            <a:endParaRPr lang="en-US" dirty="0"/>
          </a:p>
        </p:txBody>
      </p:sp>
    </p:spTree>
    <p:extLst>
      <p:ext uri="{BB962C8B-B14F-4D97-AF65-F5344CB8AC3E}">
        <p14:creationId xmlns:p14="http://schemas.microsoft.com/office/powerpoint/2010/main" val="2540963754"/>
      </p:ext>
    </p:extLst>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966789"/>
            <a:ext cx="10964333" cy="801687"/>
          </a:xfrm>
        </p:spPr>
        <p:txBody>
          <a:bodyPr/>
          <a:lstStyle/>
          <a:p>
            <a:r>
              <a:rPr lang="en-US"/>
              <a:t>Click to edit Master title style</a:t>
            </a:r>
          </a:p>
        </p:txBody>
      </p:sp>
      <p:sp>
        <p:nvSpPr>
          <p:cNvPr id="3" name="Rectangle 4"/>
          <p:cNvSpPr>
            <a:spLocks noGrp="1" noChangeArrowheads="1"/>
          </p:cNvSpPr>
          <p:nvPr>
            <p:ph type="sldNum" idx="10"/>
          </p:nvPr>
        </p:nvSpPr>
        <p:spPr/>
        <p:txBody>
          <a:bodyPr/>
          <a:lstStyle>
            <a:lvl1pPr>
              <a:defRPr/>
            </a:lvl1pPr>
          </a:lstStyle>
          <a:p>
            <a:fld id="{843871C0-03AF-4B24-8C35-0CFC0598CC4B}" type="slidenum">
              <a:rPr lang="en-US" smtClean="0"/>
              <a:pPr/>
              <a:t>‹#›</a:t>
            </a:fld>
            <a:endParaRPr lang="en-US" dirty="0"/>
          </a:p>
        </p:txBody>
      </p:sp>
    </p:spTree>
    <p:extLst>
      <p:ext uri="{BB962C8B-B14F-4D97-AF65-F5344CB8AC3E}">
        <p14:creationId xmlns:p14="http://schemas.microsoft.com/office/powerpoint/2010/main" val="3765903035"/>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5"/>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a:xfrm>
            <a:off x="8737600" y="6316663"/>
            <a:ext cx="2844800" cy="476250"/>
          </a:xfrm>
          <a:prstGeom prst="rect">
            <a:avLst/>
          </a:prstGeom>
        </p:spPr>
        <p:txBody>
          <a:bodyPr/>
          <a:lstStyle>
            <a:lvl1pPr>
              <a:defRPr/>
            </a:lvl1pPr>
          </a:lstStyle>
          <a:p>
            <a:fld id="{F52162C8-76E3-4BAE-9851-25C00ECAC03C}"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866900"/>
            <a:ext cx="5384800" cy="4344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66900"/>
            <a:ext cx="5384800" cy="4344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a:xfrm>
            <a:off x="8737600" y="6316663"/>
            <a:ext cx="2844800" cy="476250"/>
          </a:xfrm>
          <a:prstGeom prst="rect">
            <a:avLst/>
          </a:prstGeom>
        </p:spPr>
        <p:txBody>
          <a:bodyPr/>
          <a:lstStyle>
            <a:lvl1pPr>
              <a:defRPr/>
            </a:lvl1pPr>
          </a:lstStyle>
          <a:p>
            <a:fld id="{AB407F30-F4E2-4E46-BD51-D1C62AE7392F}"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2"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a:xfrm>
            <a:off x="8737600" y="6316663"/>
            <a:ext cx="2844800" cy="476250"/>
          </a:xfrm>
          <a:prstGeom prst="rect">
            <a:avLst/>
          </a:prstGeom>
        </p:spPr>
        <p:txBody>
          <a:bodyPr/>
          <a:lstStyle>
            <a:lvl1pPr>
              <a:defRPr/>
            </a:lvl1pPr>
          </a:lstStyle>
          <a:p>
            <a:fld id="{5B475FAF-2BD1-458D-A7A1-B4FA7D7098BE}"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a:xfrm>
            <a:off x="8737600" y="6316663"/>
            <a:ext cx="2844800" cy="476250"/>
          </a:xfrm>
          <a:prstGeom prst="rect">
            <a:avLst/>
          </a:prstGeom>
        </p:spPr>
        <p:txBody>
          <a:bodyPr/>
          <a:lstStyle>
            <a:lvl1pPr>
              <a:defRPr/>
            </a:lvl1pPr>
          </a:lstStyle>
          <a:p>
            <a:fld id="{711EF455-90CE-4031-9F38-F26BEF991E72}"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737600" y="6316663"/>
            <a:ext cx="2844800" cy="476250"/>
          </a:xfrm>
          <a:prstGeom prst="rect">
            <a:avLst/>
          </a:prstGeom>
        </p:spPr>
        <p:txBody>
          <a:bodyPr/>
          <a:lstStyle>
            <a:lvl1pPr>
              <a:defRPr/>
            </a:lvl1pPr>
          </a:lstStyle>
          <a:p>
            <a:fld id="{4F4845B2-18FB-44CF-8C4F-855D6AAB42F2}"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4" y="273052"/>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a:xfrm>
            <a:off x="8737600" y="6316663"/>
            <a:ext cx="2844800" cy="476250"/>
          </a:xfrm>
          <a:prstGeom prst="rect">
            <a:avLst/>
          </a:prstGeom>
        </p:spPr>
        <p:txBody>
          <a:bodyPr/>
          <a:lstStyle>
            <a:lvl1pPr>
              <a:defRPr/>
            </a:lvl1pPr>
          </a:lstStyle>
          <a:p>
            <a:fld id="{44487943-0A20-4361-AC90-3F8D17C2939A}"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a:xfrm>
            <a:off x="8737600" y="6316663"/>
            <a:ext cx="2844800" cy="476250"/>
          </a:xfrm>
          <a:prstGeom prst="rect">
            <a:avLst/>
          </a:prstGeom>
        </p:spPr>
        <p:txBody>
          <a:bodyPr/>
          <a:lstStyle>
            <a:lvl1pPr>
              <a:defRPr/>
            </a:lvl1pPr>
          </a:lstStyle>
          <a:p>
            <a:fld id="{45BBC968-D00C-4835-8B82-DD9F8F3B005C}"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966790"/>
            <a:ext cx="10972800" cy="8080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866900"/>
            <a:ext cx="10972800" cy="43449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3"/>
          <p:cNvSpPr>
            <a:spLocks noGrp="1"/>
          </p:cNvSpPr>
          <p:nvPr>
            <p:ph type="sldNum" sz="quarter" idx="4"/>
          </p:nvPr>
        </p:nvSpPr>
        <p:spPr>
          <a:xfrm>
            <a:off x="8737600" y="6316663"/>
            <a:ext cx="2844800" cy="476250"/>
          </a:xfrm>
          <a:prstGeom prst="rect">
            <a:avLst/>
          </a:prstGeom>
        </p:spPr>
        <p:txBody>
          <a:bodyPr/>
          <a:lstStyle>
            <a:lvl1pPr algn="r">
              <a:defRPr/>
            </a:lvl1pPr>
          </a:lstStyle>
          <a:p>
            <a:fld id="{F52162C8-76E3-4BAE-9851-25C00ECAC03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hf sldNum="0" hdr="0" ftr="0" dt="0"/>
  <p:txStyles>
    <p:titleStyle>
      <a:lvl1pPr algn="l" rtl="0" eaLnBrk="1" fontAlgn="base" hangingPunct="1">
        <a:spcBef>
          <a:spcPct val="0"/>
        </a:spcBef>
        <a:spcAft>
          <a:spcPct val="0"/>
        </a:spcAft>
        <a:defRPr sz="2400">
          <a:solidFill>
            <a:schemeClr val="tx2"/>
          </a:solidFill>
          <a:latin typeface="Arial Black" pitchFamily="34" charset="0"/>
          <a:ea typeface="+mj-ea"/>
          <a:cs typeface="+mj-cs"/>
        </a:defRPr>
      </a:lvl1pPr>
      <a:lvl2pPr algn="l" rtl="0" eaLnBrk="1" fontAlgn="base" hangingPunct="1">
        <a:spcBef>
          <a:spcPct val="0"/>
        </a:spcBef>
        <a:spcAft>
          <a:spcPct val="0"/>
        </a:spcAft>
        <a:defRPr sz="3000">
          <a:solidFill>
            <a:schemeClr val="tx2"/>
          </a:solidFill>
          <a:latin typeface="Verdana" pitchFamily="34" charset="0"/>
        </a:defRPr>
      </a:lvl2pPr>
      <a:lvl3pPr algn="l" rtl="0" eaLnBrk="1" fontAlgn="base" hangingPunct="1">
        <a:spcBef>
          <a:spcPct val="0"/>
        </a:spcBef>
        <a:spcAft>
          <a:spcPct val="0"/>
        </a:spcAft>
        <a:defRPr sz="3000">
          <a:solidFill>
            <a:schemeClr val="tx2"/>
          </a:solidFill>
          <a:latin typeface="Verdana" pitchFamily="34" charset="0"/>
        </a:defRPr>
      </a:lvl3pPr>
      <a:lvl4pPr algn="l" rtl="0" eaLnBrk="1" fontAlgn="base" hangingPunct="1">
        <a:spcBef>
          <a:spcPct val="0"/>
        </a:spcBef>
        <a:spcAft>
          <a:spcPct val="0"/>
        </a:spcAft>
        <a:defRPr sz="3000">
          <a:solidFill>
            <a:schemeClr val="tx2"/>
          </a:solidFill>
          <a:latin typeface="Verdana" pitchFamily="34" charset="0"/>
        </a:defRPr>
      </a:lvl4pPr>
      <a:lvl5pPr algn="l" rtl="0" eaLnBrk="1" fontAlgn="base" hangingPunct="1">
        <a:spcBef>
          <a:spcPct val="0"/>
        </a:spcBef>
        <a:spcAft>
          <a:spcPct val="0"/>
        </a:spcAft>
        <a:defRPr sz="3000">
          <a:solidFill>
            <a:schemeClr val="tx2"/>
          </a:solidFill>
          <a:latin typeface="Verdana" pitchFamily="34" charset="0"/>
        </a:defRPr>
      </a:lvl5pPr>
      <a:lvl6pPr marL="457200" algn="l" rtl="0" eaLnBrk="1" fontAlgn="base" hangingPunct="1">
        <a:spcBef>
          <a:spcPct val="0"/>
        </a:spcBef>
        <a:spcAft>
          <a:spcPct val="0"/>
        </a:spcAft>
        <a:defRPr sz="3000">
          <a:solidFill>
            <a:schemeClr val="tx2"/>
          </a:solidFill>
          <a:latin typeface="Verdana" pitchFamily="34" charset="0"/>
        </a:defRPr>
      </a:lvl6pPr>
      <a:lvl7pPr marL="914400" algn="l" rtl="0" eaLnBrk="1" fontAlgn="base" hangingPunct="1">
        <a:spcBef>
          <a:spcPct val="0"/>
        </a:spcBef>
        <a:spcAft>
          <a:spcPct val="0"/>
        </a:spcAft>
        <a:defRPr sz="3000">
          <a:solidFill>
            <a:schemeClr val="tx2"/>
          </a:solidFill>
          <a:latin typeface="Verdana" pitchFamily="34" charset="0"/>
        </a:defRPr>
      </a:lvl7pPr>
      <a:lvl8pPr marL="1371600" algn="l" rtl="0" eaLnBrk="1" fontAlgn="base" hangingPunct="1">
        <a:spcBef>
          <a:spcPct val="0"/>
        </a:spcBef>
        <a:spcAft>
          <a:spcPct val="0"/>
        </a:spcAft>
        <a:defRPr sz="3000">
          <a:solidFill>
            <a:schemeClr val="tx2"/>
          </a:solidFill>
          <a:latin typeface="Verdana" pitchFamily="34" charset="0"/>
        </a:defRPr>
      </a:lvl8pPr>
      <a:lvl9pPr marL="1828800" algn="l" rtl="0" eaLnBrk="1" fontAlgn="base" hangingPunct="1">
        <a:spcBef>
          <a:spcPct val="0"/>
        </a:spcBef>
        <a:spcAft>
          <a:spcPct val="0"/>
        </a:spcAft>
        <a:defRPr sz="3000">
          <a:solidFill>
            <a:schemeClr val="tx2"/>
          </a:solidFill>
          <a:latin typeface="Verdana" pitchFamily="34" charset="0"/>
        </a:defRPr>
      </a:lvl9pPr>
    </p:titleStyle>
    <p:bodyStyle>
      <a:lvl1pPr marL="342900" indent="-342900" algn="l" rtl="0" eaLnBrk="1" fontAlgn="base" hangingPunct="1">
        <a:spcBef>
          <a:spcPct val="20000"/>
        </a:spcBef>
        <a:spcAft>
          <a:spcPct val="0"/>
        </a:spcAft>
        <a:buChar char="•"/>
        <a:defRPr sz="24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Char char="–"/>
        <a:defRPr sz="2400">
          <a:solidFill>
            <a:schemeClr val="tx1"/>
          </a:solidFill>
          <a:latin typeface="Arial" pitchFamily="34" charset="0"/>
          <a:cs typeface="Arial" pitchFamily="34" charset="0"/>
        </a:defRPr>
      </a:lvl2pPr>
      <a:lvl3pPr marL="1143000" indent="-228600" algn="l" rtl="0" eaLnBrk="1" fontAlgn="base" hangingPunct="1">
        <a:spcBef>
          <a:spcPct val="20000"/>
        </a:spcBef>
        <a:spcAft>
          <a:spcPct val="0"/>
        </a:spcAft>
        <a:buChar char="•"/>
        <a:defRPr sz="2400">
          <a:solidFill>
            <a:schemeClr val="tx1"/>
          </a:solidFill>
          <a:latin typeface="Arial" pitchFamily="34" charset="0"/>
          <a:cs typeface="Arial" pitchFamily="34" charset="0"/>
        </a:defRPr>
      </a:lvl3pPr>
      <a:lvl4pPr marL="1600200" indent="-228600" algn="l" rtl="0" eaLnBrk="1" fontAlgn="base" hangingPunct="1">
        <a:spcBef>
          <a:spcPct val="20000"/>
        </a:spcBef>
        <a:spcAft>
          <a:spcPct val="0"/>
        </a:spcAft>
        <a:buChar char="–"/>
        <a:defRPr sz="2400">
          <a:solidFill>
            <a:schemeClr val="tx1"/>
          </a:solidFill>
          <a:latin typeface="Arial" pitchFamily="34" charset="0"/>
          <a:cs typeface="Arial" pitchFamily="34" charset="0"/>
        </a:defRPr>
      </a:lvl4pPr>
      <a:lvl5pPr marL="2057400" indent="-228600" algn="l" rtl="0" eaLnBrk="1" fontAlgn="base" hangingPunct="1">
        <a:spcBef>
          <a:spcPct val="20000"/>
        </a:spcBef>
        <a:spcAft>
          <a:spcPct val="0"/>
        </a:spcAft>
        <a:buChar char="»"/>
        <a:defRPr sz="2400">
          <a:solidFill>
            <a:schemeClr val="tx1"/>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14" cstate="print"/>
          <a:srcRect/>
          <a:stretch>
            <a:fillRect/>
          </a:stretch>
        </p:blipFill>
        <p:spPr bwMode="auto">
          <a:xfrm>
            <a:off x="0" y="1"/>
            <a:ext cx="12192000" cy="968375"/>
          </a:xfrm>
          <a:prstGeom prst="rect">
            <a:avLst/>
          </a:prstGeom>
          <a:noFill/>
          <a:ln w="9525">
            <a:noFill/>
            <a:round/>
            <a:headEnd/>
            <a:tailEnd/>
          </a:ln>
        </p:spPr>
      </p:pic>
      <p:sp>
        <p:nvSpPr>
          <p:cNvPr id="2051" name="Rectangle 2"/>
          <p:cNvSpPr>
            <a:spLocks noGrp="1" noChangeArrowheads="1"/>
          </p:cNvSpPr>
          <p:nvPr>
            <p:ph type="title"/>
          </p:nvPr>
        </p:nvSpPr>
        <p:spPr bwMode="auto">
          <a:xfrm>
            <a:off x="609600" y="966789"/>
            <a:ext cx="10964333" cy="801687"/>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2052" name="Rectangle 3"/>
          <p:cNvSpPr>
            <a:spLocks noGrp="1" noChangeArrowheads="1"/>
          </p:cNvSpPr>
          <p:nvPr>
            <p:ph type="body" idx="1"/>
          </p:nvPr>
        </p:nvSpPr>
        <p:spPr bwMode="auto">
          <a:xfrm>
            <a:off x="609600" y="1866900"/>
            <a:ext cx="10964333" cy="4338638"/>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2" name="Rectangle 4"/>
          <p:cNvSpPr>
            <a:spLocks noGrp="1" noChangeArrowheads="1"/>
          </p:cNvSpPr>
          <p:nvPr>
            <p:ph type="sldNum"/>
          </p:nvPr>
        </p:nvSpPr>
        <p:spPr bwMode="auto">
          <a:xfrm>
            <a:off x="8737600" y="6316663"/>
            <a:ext cx="2836333" cy="46990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fontAlgn="auto">
              <a:spcBef>
                <a:spcPts val="0"/>
              </a:spcBef>
              <a:spcAft>
                <a:spcPts val="0"/>
              </a:spcAft>
              <a:defRPr sz="1000">
                <a:solidFill>
                  <a:srgbClr val="5F5F5F"/>
                </a:solidFill>
                <a:latin typeface="+mn-lt"/>
                <a:cs typeface="+mn-cs"/>
              </a:defRPr>
            </a:lvl1pPr>
          </a:lstStyle>
          <a:p>
            <a:fld id="{843871C0-03AF-4B24-8C35-0CFC0598CC4B}" type="slidenum">
              <a:rPr lang="en-US" smtClean="0"/>
              <a:pPr/>
              <a:t>‹#›</a:t>
            </a:fld>
            <a:endParaRPr lang="en-US" dirty="0"/>
          </a:p>
        </p:txBody>
      </p:sp>
    </p:spTree>
    <p:extLst>
      <p:ext uri="{BB962C8B-B14F-4D97-AF65-F5344CB8AC3E}">
        <p14:creationId xmlns:p14="http://schemas.microsoft.com/office/powerpoint/2010/main" val="323688026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ransition>
    <p:wipe dir="r"/>
  </p:transition>
  <p:hf sldNum="0" hdr="0" ftr="0" dt="0"/>
  <p:txStyles>
    <p:titleStyle>
      <a:lvl1pPr algn="l" defTabSz="457200" rtl="0" eaLnBrk="1" fontAlgn="base" hangingPunct="1">
        <a:spcBef>
          <a:spcPct val="0"/>
        </a:spcBef>
        <a:spcAft>
          <a:spcPct val="0"/>
        </a:spcAft>
        <a:buClr>
          <a:srgbClr val="000000"/>
        </a:buClr>
        <a:buSzPct val="100000"/>
        <a:buFont typeface="Times New Roman" charset="0"/>
        <a:defRPr sz="3000">
          <a:solidFill>
            <a:srgbClr val="000000"/>
          </a:solidFill>
          <a:latin typeface="+mj-lt"/>
          <a:ea typeface="Lucida Sans Unicode" charset="0"/>
          <a:cs typeface="+mj-cs"/>
        </a:defRPr>
      </a:lvl1pPr>
      <a:lvl2pPr algn="l" defTabSz="457200" rtl="0" eaLnBrk="1" fontAlgn="base" hangingPunct="1">
        <a:spcBef>
          <a:spcPct val="0"/>
        </a:spcBef>
        <a:spcAft>
          <a:spcPct val="0"/>
        </a:spcAft>
        <a:buClr>
          <a:srgbClr val="000000"/>
        </a:buClr>
        <a:buSzPct val="100000"/>
        <a:buFont typeface="Times New Roman" charset="0"/>
        <a:defRPr sz="3000">
          <a:solidFill>
            <a:srgbClr val="000000"/>
          </a:solidFill>
          <a:latin typeface="Verdana" pitchFamily="32" charset="0"/>
          <a:ea typeface="Lucida Sans Unicode" charset="0"/>
          <a:cs typeface="Lucida Sans Unicode" charset="0"/>
        </a:defRPr>
      </a:lvl2pPr>
      <a:lvl3pPr algn="l" defTabSz="457200" rtl="0" eaLnBrk="1" fontAlgn="base" hangingPunct="1">
        <a:spcBef>
          <a:spcPct val="0"/>
        </a:spcBef>
        <a:spcAft>
          <a:spcPct val="0"/>
        </a:spcAft>
        <a:buClr>
          <a:srgbClr val="000000"/>
        </a:buClr>
        <a:buSzPct val="100000"/>
        <a:buFont typeface="Times New Roman" charset="0"/>
        <a:defRPr sz="3000">
          <a:solidFill>
            <a:srgbClr val="000000"/>
          </a:solidFill>
          <a:latin typeface="Verdana" pitchFamily="32" charset="0"/>
          <a:ea typeface="Lucida Sans Unicode" charset="0"/>
          <a:cs typeface="Lucida Sans Unicode" charset="0"/>
        </a:defRPr>
      </a:lvl3pPr>
      <a:lvl4pPr algn="l" defTabSz="457200" rtl="0" eaLnBrk="1" fontAlgn="base" hangingPunct="1">
        <a:spcBef>
          <a:spcPct val="0"/>
        </a:spcBef>
        <a:spcAft>
          <a:spcPct val="0"/>
        </a:spcAft>
        <a:buClr>
          <a:srgbClr val="000000"/>
        </a:buClr>
        <a:buSzPct val="100000"/>
        <a:buFont typeface="Times New Roman" charset="0"/>
        <a:defRPr sz="3000">
          <a:solidFill>
            <a:srgbClr val="000000"/>
          </a:solidFill>
          <a:latin typeface="Verdana" pitchFamily="32" charset="0"/>
          <a:ea typeface="Lucida Sans Unicode" charset="0"/>
          <a:cs typeface="Lucida Sans Unicode" charset="0"/>
        </a:defRPr>
      </a:lvl4pPr>
      <a:lvl5pPr algn="l" defTabSz="457200" rtl="0" eaLnBrk="1" fontAlgn="base" hangingPunct="1">
        <a:spcBef>
          <a:spcPct val="0"/>
        </a:spcBef>
        <a:spcAft>
          <a:spcPct val="0"/>
        </a:spcAft>
        <a:buClr>
          <a:srgbClr val="000000"/>
        </a:buClr>
        <a:buSzPct val="100000"/>
        <a:buFont typeface="Times New Roman" charset="0"/>
        <a:defRPr sz="3000">
          <a:solidFill>
            <a:srgbClr val="000000"/>
          </a:solidFill>
          <a:latin typeface="Verdana" pitchFamily="32" charset="0"/>
          <a:ea typeface="Lucida Sans Unicode" charset="0"/>
          <a:cs typeface="Lucida Sans Unicode" charset="0"/>
        </a:defRPr>
      </a:lvl5pPr>
      <a:lvl6pPr marL="2514600" indent="-228600" algn="l" defTabSz="457200" rtl="0" eaLnBrk="1" fontAlgn="base" hangingPunct="1">
        <a:spcBef>
          <a:spcPct val="0"/>
        </a:spcBef>
        <a:spcAft>
          <a:spcPct val="0"/>
        </a:spcAft>
        <a:buClr>
          <a:srgbClr val="000000"/>
        </a:buClr>
        <a:buSzPct val="100000"/>
        <a:buFont typeface="Times New Roman" pitchFamily="16" charset="0"/>
        <a:defRPr sz="3000">
          <a:solidFill>
            <a:srgbClr val="000000"/>
          </a:solidFill>
          <a:latin typeface="Verdana" pitchFamily="32" charset="0"/>
          <a:cs typeface="Lucida Sans Unicode" charset="0"/>
        </a:defRPr>
      </a:lvl6pPr>
      <a:lvl7pPr marL="2971800" indent="-228600" algn="l" defTabSz="457200" rtl="0" eaLnBrk="1" fontAlgn="base" hangingPunct="1">
        <a:spcBef>
          <a:spcPct val="0"/>
        </a:spcBef>
        <a:spcAft>
          <a:spcPct val="0"/>
        </a:spcAft>
        <a:buClr>
          <a:srgbClr val="000000"/>
        </a:buClr>
        <a:buSzPct val="100000"/>
        <a:buFont typeface="Times New Roman" pitchFamily="16" charset="0"/>
        <a:defRPr sz="3000">
          <a:solidFill>
            <a:srgbClr val="000000"/>
          </a:solidFill>
          <a:latin typeface="Verdana" pitchFamily="32" charset="0"/>
          <a:cs typeface="Lucida Sans Unicode" charset="0"/>
        </a:defRPr>
      </a:lvl7pPr>
      <a:lvl8pPr marL="3429000" indent="-228600" algn="l" defTabSz="457200" rtl="0" eaLnBrk="1" fontAlgn="base" hangingPunct="1">
        <a:spcBef>
          <a:spcPct val="0"/>
        </a:spcBef>
        <a:spcAft>
          <a:spcPct val="0"/>
        </a:spcAft>
        <a:buClr>
          <a:srgbClr val="000000"/>
        </a:buClr>
        <a:buSzPct val="100000"/>
        <a:buFont typeface="Times New Roman" pitchFamily="16" charset="0"/>
        <a:defRPr sz="3000">
          <a:solidFill>
            <a:srgbClr val="000000"/>
          </a:solidFill>
          <a:latin typeface="Verdana" pitchFamily="32" charset="0"/>
          <a:cs typeface="Lucida Sans Unicode" charset="0"/>
        </a:defRPr>
      </a:lvl8pPr>
      <a:lvl9pPr marL="3886200" indent="-228600" algn="l" defTabSz="457200" rtl="0" eaLnBrk="1" fontAlgn="base" hangingPunct="1">
        <a:spcBef>
          <a:spcPct val="0"/>
        </a:spcBef>
        <a:spcAft>
          <a:spcPct val="0"/>
        </a:spcAft>
        <a:buClr>
          <a:srgbClr val="000000"/>
        </a:buClr>
        <a:buSzPct val="100000"/>
        <a:buFont typeface="Times New Roman" pitchFamily="16" charset="0"/>
        <a:defRPr sz="3000">
          <a:solidFill>
            <a:srgbClr val="000000"/>
          </a:solidFill>
          <a:latin typeface="Verdana" pitchFamily="32" charset="0"/>
          <a:cs typeface="Lucida Sans Unicode" charset="0"/>
        </a:defRPr>
      </a:lvl9pPr>
    </p:titleStyle>
    <p:bodyStyle>
      <a:lvl1pPr marL="342900" indent="-342900" algn="l" defTabSz="457200" rtl="0" eaLnBrk="1" fontAlgn="base" hangingPunct="1">
        <a:spcBef>
          <a:spcPts val="550"/>
        </a:spcBef>
        <a:spcAft>
          <a:spcPct val="0"/>
        </a:spcAft>
        <a:buClr>
          <a:srgbClr val="000000"/>
        </a:buClr>
        <a:buSzPct val="100000"/>
        <a:buFont typeface="Times New Roman" charset="0"/>
        <a:buChar char="•"/>
        <a:defRPr sz="2200">
          <a:solidFill>
            <a:srgbClr val="000000"/>
          </a:solidFill>
          <a:latin typeface="+mn-lt"/>
          <a:ea typeface="Lucida Sans Unicode" charset="0"/>
          <a:cs typeface="+mn-cs"/>
        </a:defRPr>
      </a:lvl1pPr>
      <a:lvl2pPr marL="742950" indent="-285750" algn="l" defTabSz="457200" rtl="0" eaLnBrk="1" fontAlgn="base" hangingPunct="1">
        <a:spcBef>
          <a:spcPts val="700"/>
        </a:spcBef>
        <a:spcAft>
          <a:spcPct val="0"/>
        </a:spcAft>
        <a:buClr>
          <a:srgbClr val="000000"/>
        </a:buClr>
        <a:buSzPct val="100000"/>
        <a:buFont typeface="Times New Roman" charset="0"/>
        <a:buChar char="–"/>
        <a:defRPr sz="2800">
          <a:solidFill>
            <a:srgbClr val="000000"/>
          </a:solidFill>
          <a:latin typeface="+mn-lt"/>
          <a:ea typeface="Lucida Sans Unicode" charset="0"/>
          <a:cs typeface="+mn-cs"/>
        </a:defRPr>
      </a:lvl2pPr>
      <a:lvl3pPr marL="1143000" indent="-228600" algn="l" defTabSz="457200" rtl="0" eaLnBrk="1" fontAlgn="base" hangingPunct="1">
        <a:spcBef>
          <a:spcPts val="400"/>
        </a:spcBef>
        <a:spcAft>
          <a:spcPct val="0"/>
        </a:spcAft>
        <a:buClr>
          <a:srgbClr val="000000"/>
        </a:buClr>
        <a:buSzPct val="100000"/>
        <a:buFont typeface="Times New Roman" charset="0"/>
        <a:buChar char="•"/>
        <a:defRPr sz="1600">
          <a:solidFill>
            <a:srgbClr val="000000"/>
          </a:solidFill>
          <a:latin typeface="+mn-lt"/>
          <a:ea typeface="Lucida Sans Unicode" charset="0"/>
          <a:cs typeface="+mn-cs"/>
        </a:defRPr>
      </a:lvl3pPr>
      <a:lvl4pPr marL="1600200" indent="-228600" algn="l" defTabSz="457200" rtl="0" eaLnBrk="1" fontAlgn="base" hangingPunct="1">
        <a:spcBef>
          <a:spcPts val="350"/>
        </a:spcBef>
        <a:spcAft>
          <a:spcPct val="0"/>
        </a:spcAft>
        <a:buClr>
          <a:srgbClr val="000000"/>
        </a:buClr>
        <a:buSzPct val="100000"/>
        <a:buFont typeface="Times New Roman" charset="0"/>
        <a:buChar char="–"/>
        <a:defRPr sz="1400">
          <a:solidFill>
            <a:srgbClr val="000000"/>
          </a:solidFill>
          <a:latin typeface="+mn-lt"/>
          <a:ea typeface="Lucida Sans Unicode" charset="0"/>
          <a:cs typeface="+mn-cs"/>
        </a:defRPr>
      </a:lvl4pPr>
      <a:lvl5pPr marL="2057400" indent="-228600" algn="l" defTabSz="457200" rtl="0" eaLnBrk="1" fontAlgn="base" hangingPunct="1">
        <a:spcBef>
          <a:spcPts val="350"/>
        </a:spcBef>
        <a:spcAft>
          <a:spcPct val="0"/>
        </a:spcAft>
        <a:buClr>
          <a:srgbClr val="000000"/>
        </a:buClr>
        <a:buSzPct val="100000"/>
        <a:buFont typeface="Times New Roman" charset="0"/>
        <a:buChar char="»"/>
        <a:defRPr sz="1400">
          <a:solidFill>
            <a:srgbClr val="000000"/>
          </a:solidFill>
          <a:latin typeface="+mn-lt"/>
          <a:ea typeface="Lucida Sans Unicode" charset="0"/>
          <a:cs typeface="+mn-cs"/>
        </a:defRPr>
      </a:lvl5pPr>
      <a:lvl6pPr marL="2514600" indent="-228600" algn="l" defTabSz="457200" rtl="0" eaLnBrk="1" fontAlgn="base" hangingPunct="1">
        <a:spcBef>
          <a:spcPts val="350"/>
        </a:spcBef>
        <a:spcAft>
          <a:spcPct val="0"/>
        </a:spcAft>
        <a:buClr>
          <a:srgbClr val="000000"/>
        </a:buClr>
        <a:buSzPct val="100000"/>
        <a:buFont typeface="Times New Roman" pitchFamily="16" charset="0"/>
        <a:defRPr sz="1400">
          <a:solidFill>
            <a:srgbClr val="000000"/>
          </a:solidFill>
          <a:latin typeface="+mn-lt"/>
          <a:cs typeface="+mn-cs"/>
        </a:defRPr>
      </a:lvl6pPr>
      <a:lvl7pPr marL="2971800" indent="-228600" algn="l" defTabSz="457200" rtl="0" eaLnBrk="1" fontAlgn="base" hangingPunct="1">
        <a:spcBef>
          <a:spcPts val="350"/>
        </a:spcBef>
        <a:spcAft>
          <a:spcPct val="0"/>
        </a:spcAft>
        <a:buClr>
          <a:srgbClr val="000000"/>
        </a:buClr>
        <a:buSzPct val="100000"/>
        <a:buFont typeface="Times New Roman" pitchFamily="16" charset="0"/>
        <a:defRPr sz="1400">
          <a:solidFill>
            <a:srgbClr val="000000"/>
          </a:solidFill>
          <a:latin typeface="+mn-lt"/>
          <a:cs typeface="+mn-cs"/>
        </a:defRPr>
      </a:lvl7pPr>
      <a:lvl8pPr marL="3429000" indent="-228600" algn="l" defTabSz="457200" rtl="0" eaLnBrk="1" fontAlgn="base" hangingPunct="1">
        <a:spcBef>
          <a:spcPts val="350"/>
        </a:spcBef>
        <a:spcAft>
          <a:spcPct val="0"/>
        </a:spcAft>
        <a:buClr>
          <a:srgbClr val="000000"/>
        </a:buClr>
        <a:buSzPct val="100000"/>
        <a:buFont typeface="Times New Roman" pitchFamily="16" charset="0"/>
        <a:defRPr sz="1400">
          <a:solidFill>
            <a:srgbClr val="000000"/>
          </a:solidFill>
          <a:latin typeface="+mn-lt"/>
          <a:cs typeface="+mn-cs"/>
        </a:defRPr>
      </a:lvl8pPr>
      <a:lvl9pPr marL="3886200" indent="-228600" algn="l" defTabSz="457200" rtl="0" eaLnBrk="1" fontAlgn="base" hangingPunct="1">
        <a:spcBef>
          <a:spcPts val="350"/>
        </a:spcBef>
        <a:spcAft>
          <a:spcPct val="0"/>
        </a:spcAft>
        <a:buClr>
          <a:srgbClr val="000000"/>
        </a:buClr>
        <a:buSzPct val="100000"/>
        <a:buFont typeface="Times New Roman" pitchFamily="16" charset="0"/>
        <a:defRPr sz="14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1.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Topics Overview</a:t>
            </a:r>
            <a:endParaRPr lang="en-US" dirty="0"/>
          </a:p>
        </p:txBody>
      </p:sp>
      <p:sp>
        <p:nvSpPr>
          <p:cNvPr id="5" name="Text Placeholder 4"/>
          <p:cNvSpPr>
            <a:spLocks noGrp="1"/>
          </p:cNvSpPr>
          <p:nvPr>
            <p:ph type="body" idx="1"/>
          </p:nvPr>
        </p:nvSpPr>
        <p:spPr/>
        <p:txBody>
          <a:bodyPr/>
          <a:lstStyle/>
          <a:p>
            <a:r>
              <a:rPr lang="en-US" dirty="0"/>
              <a:t>Review by module</a:t>
            </a:r>
          </a:p>
        </p:txBody>
      </p:sp>
    </p:spTree>
    <p:extLst>
      <p:ext uri="{BB962C8B-B14F-4D97-AF65-F5344CB8AC3E}">
        <p14:creationId xmlns:p14="http://schemas.microsoft.com/office/powerpoint/2010/main" val="671729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9: Supply Chain Collaboration &amp; Contracts</a:t>
            </a:r>
          </a:p>
        </p:txBody>
      </p:sp>
      <p:sp>
        <p:nvSpPr>
          <p:cNvPr id="4" name="Content Placeholder 3"/>
          <p:cNvSpPr>
            <a:spLocks noGrp="1"/>
          </p:cNvSpPr>
          <p:nvPr>
            <p:ph sz="half" idx="1"/>
          </p:nvPr>
        </p:nvSpPr>
        <p:spPr>
          <a:xfrm>
            <a:off x="547607" y="1866900"/>
            <a:ext cx="6135329" cy="4344988"/>
          </a:xfrm>
        </p:spPr>
        <p:txBody>
          <a:bodyPr/>
          <a:lstStyle/>
          <a:p>
            <a:r>
              <a:rPr lang="en-US" dirty="0"/>
              <a:t>Play the </a:t>
            </a:r>
            <a:r>
              <a:rPr lang="en-US" dirty="0" err="1"/>
              <a:t>FloraPark</a:t>
            </a:r>
            <a:r>
              <a:rPr lang="en-US" dirty="0"/>
              <a:t> (flower game) to learn:</a:t>
            </a:r>
          </a:p>
          <a:p>
            <a:pPr lvl="1"/>
            <a:r>
              <a:rPr lang="en-US" dirty="0"/>
              <a:t>Supply chain collaboration &amp; contracts</a:t>
            </a:r>
          </a:p>
          <a:p>
            <a:pPr lvl="1"/>
            <a:r>
              <a:rPr lang="en-US" dirty="0"/>
              <a:t>Supply chain marketing interfaces</a:t>
            </a:r>
          </a:p>
          <a:p>
            <a:pPr lvl="1"/>
            <a:r>
              <a:rPr lang="en-US" dirty="0"/>
              <a:t>Strategic thinking </a:t>
            </a:r>
          </a:p>
          <a:p>
            <a:pPr lvl="1"/>
            <a:r>
              <a:rPr lang="en-US" dirty="0"/>
              <a:t>Negotiation </a:t>
            </a:r>
          </a:p>
          <a:p>
            <a:r>
              <a:rPr lang="en-US" dirty="0"/>
              <a:t>Game: </a:t>
            </a:r>
            <a:r>
              <a:rPr lang="en-US" dirty="0">
                <a:solidFill>
                  <a:srgbClr val="C00000"/>
                </a:solidFill>
              </a:rPr>
              <a:t>Flora-Park simulation</a:t>
            </a:r>
            <a:r>
              <a:rPr lang="en-US" dirty="0"/>
              <a:t>.</a:t>
            </a:r>
          </a:p>
          <a:p>
            <a:r>
              <a:rPr lang="en-US" dirty="0"/>
              <a:t>Require 6-9 hours in-class time</a:t>
            </a:r>
          </a:p>
          <a:p>
            <a:endParaRPr lang="en-US" dirty="0"/>
          </a:p>
        </p:txBody>
      </p:sp>
      <p:pic>
        <p:nvPicPr>
          <p:cNvPr id="7" name="Content Placeholder 6">
            <a:extLst>
              <a:ext uri="{FF2B5EF4-FFF2-40B4-BE49-F238E27FC236}">
                <a16:creationId xmlns:a16="http://schemas.microsoft.com/office/drawing/2014/main" id="{C83AAB1D-4F48-4864-8EFB-D230DAC10DEF}"/>
              </a:ext>
            </a:extLst>
          </p:cNvPr>
          <p:cNvPicPr>
            <a:picLocks noGrp="1" noChangeAspect="1"/>
          </p:cNvPicPr>
          <p:nvPr>
            <p:ph sz="half" idx="2"/>
          </p:nvPr>
        </p:nvPicPr>
        <p:blipFill>
          <a:blip r:embed="rId3"/>
          <a:stretch>
            <a:fillRect/>
          </a:stretch>
        </p:blipFill>
        <p:spPr>
          <a:xfrm>
            <a:off x="7321299" y="1866900"/>
            <a:ext cx="3912316" cy="4344988"/>
          </a:xfrm>
          <a:prstGeom prst="rect">
            <a:avLst/>
          </a:prstGeom>
        </p:spPr>
      </p:pic>
    </p:spTree>
    <p:extLst>
      <p:ext uri="{BB962C8B-B14F-4D97-AF65-F5344CB8AC3E}">
        <p14:creationId xmlns:p14="http://schemas.microsoft.com/office/powerpoint/2010/main" val="4286160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1: Job Intelligence</a:t>
            </a:r>
          </a:p>
        </p:txBody>
      </p:sp>
      <p:sp>
        <p:nvSpPr>
          <p:cNvPr id="3" name="Content Placeholder 2"/>
          <p:cNvSpPr>
            <a:spLocks noGrp="1"/>
          </p:cNvSpPr>
          <p:nvPr>
            <p:ph sz="half" idx="1"/>
          </p:nvPr>
        </p:nvSpPr>
        <p:spPr>
          <a:xfrm>
            <a:off x="609600" y="2030278"/>
            <a:ext cx="5384800" cy="4181610"/>
          </a:xfrm>
        </p:spPr>
        <p:txBody>
          <a:bodyPr/>
          <a:lstStyle/>
          <a:p>
            <a:r>
              <a:rPr lang="en-US" sz="3200" dirty="0">
                <a:solidFill>
                  <a:srgbClr val="FF0000"/>
                </a:solidFill>
              </a:rPr>
              <a:t>Job opportunity </a:t>
            </a:r>
            <a:r>
              <a:rPr lang="en-US" sz="3200" dirty="0"/>
              <a:t>analysis by region, industry and company</a:t>
            </a:r>
            <a:endParaRPr lang="en-US" altLang="zh-CN" sz="3200" dirty="0"/>
          </a:p>
          <a:p>
            <a:pPr lvl="1"/>
            <a:r>
              <a:rPr lang="en-US" altLang="zh-CN" sz="2800" dirty="0"/>
              <a:t>Locate strategically. </a:t>
            </a:r>
          </a:p>
          <a:p>
            <a:pPr lvl="1"/>
            <a:r>
              <a:rPr lang="en-US" altLang="zh-CN" sz="2800" dirty="0"/>
              <a:t>Enter the right industry.</a:t>
            </a:r>
          </a:p>
          <a:p>
            <a:pPr lvl="1"/>
            <a:r>
              <a:rPr lang="en-US" altLang="zh-CN" sz="2800" dirty="0"/>
              <a:t>Work for the right company.</a:t>
            </a:r>
          </a:p>
        </p:txBody>
      </p:sp>
      <p:sp>
        <p:nvSpPr>
          <p:cNvPr id="4" name="Slide Number Placeholder 3"/>
          <p:cNvSpPr>
            <a:spLocks noGrp="1"/>
          </p:cNvSpPr>
          <p:nvPr>
            <p:ph type="sldNum" sz="quarter" idx="10"/>
          </p:nvPr>
        </p:nvSpPr>
        <p:spPr/>
        <p:txBody>
          <a:bodyPr/>
          <a:lstStyle/>
          <a:p>
            <a:fld id="{F52162C8-76E3-4BAE-9851-25C00ECAC03C}" type="slidenum">
              <a:rPr lang="en-US" smtClean="0"/>
              <a:pPr/>
              <a:t>2</a:t>
            </a:fld>
            <a:endParaRPr lang="en-US" dirty="0"/>
          </a:p>
        </p:txBody>
      </p:sp>
      <p:pic>
        <p:nvPicPr>
          <p:cNvPr id="6" name="Content Placeholder 5"/>
          <p:cNvPicPr>
            <a:picLocks noGrp="1" noChangeAspect="1"/>
          </p:cNvPicPr>
          <p:nvPr>
            <p:ph sz="half" idx="2"/>
          </p:nvPr>
        </p:nvPicPr>
        <p:blipFill>
          <a:blip r:embed="rId4"/>
          <a:stretch>
            <a:fillRect/>
          </a:stretch>
        </p:blipFill>
        <p:spPr>
          <a:xfrm>
            <a:off x="6868994" y="2067550"/>
            <a:ext cx="4073007" cy="3540733"/>
          </a:xfrm>
          <a:prstGeom prst="rect">
            <a:avLst/>
          </a:prstGeom>
        </p:spPr>
      </p:pic>
      <p:sp>
        <p:nvSpPr>
          <p:cNvPr id="8" name="Rectangle 7"/>
          <p:cNvSpPr/>
          <p:nvPr/>
        </p:nvSpPr>
        <p:spPr>
          <a:xfrm>
            <a:off x="956929" y="5242286"/>
            <a:ext cx="5037471" cy="9719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FF0000"/>
                </a:solidFill>
              </a:rPr>
              <a:t>Plenty of opportunities, higher pay &amp; lower effort, career growth, job security </a:t>
            </a:r>
            <a:r>
              <a:rPr lang="en-US" sz="2000" dirty="0">
                <a:solidFill>
                  <a:srgbClr val="FF0000"/>
                </a:solidFill>
                <a:sym typeface="Wingdings" panose="05000000000000000000" pitchFamily="2" charset="2"/>
              </a:rPr>
              <a:t> dream job</a:t>
            </a:r>
            <a:endParaRPr lang="en-US" sz="2000" dirty="0">
              <a:solidFill>
                <a:srgbClr val="FF0000"/>
              </a:solidFill>
            </a:endParaRPr>
          </a:p>
        </p:txBody>
      </p:sp>
    </p:spTree>
    <p:custDataLst>
      <p:tags r:id="rId1"/>
    </p:custDataLst>
    <p:extLst>
      <p:ext uri="{BB962C8B-B14F-4D97-AF65-F5344CB8AC3E}">
        <p14:creationId xmlns:p14="http://schemas.microsoft.com/office/powerpoint/2010/main" val="2660227087"/>
      </p:ext>
    </p:extLst>
  </p:cSld>
  <p:clrMapOvr>
    <a:masterClrMapping/>
  </p:clrMapOvr>
  <mc:AlternateContent xmlns:mc="http://schemas.openxmlformats.org/markup-compatibility/2006" xmlns:p14="http://schemas.microsoft.com/office/powerpoint/2010/main">
    <mc:Choice Requires="p14">
      <p:transition spd="slow" p14:dur="2000" advTm="30728"/>
    </mc:Choice>
    <mc:Fallback xmlns="">
      <p:transition spd="slow" advTm="3072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6919"/>
            <a:ext cx="10972800" cy="808037"/>
          </a:xfrm>
        </p:spPr>
        <p:txBody>
          <a:bodyPr/>
          <a:lstStyle/>
          <a:p>
            <a:r>
              <a:rPr lang="en-US" dirty="0"/>
              <a:t>Module 2: Competitive Intelligence</a:t>
            </a:r>
          </a:p>
        </p:txBody>
      </p:sp>
      <p:sp>
        <p:nvSpPr>
          <p:cNvPr id="3" name="Content Placeholder 2"/>
          <p:cNvSpPr>
            <a:spLocks noGrp="1"/>
          </p:cNvSpPr>
          <p:nvPr>
            <p:ph sz="half" idx="1"/>
          </p:nvPr>
        </p:nvSpPr>
        <p:spPr>
          <a:xfrm>
            <a:off x="436100" y="1573349"/>
            <a:ext cx="9085944" cy="4567915"/>
          </a:xfrm>
        </p:spPr>
        <p:txBody>
          <a:bodyPr/>
          <a:lstStyle/>
          <a:p>
            <a:r>
              <a:rPr lang="en-US" sz="2600" dirty="0"/>
              <a:t>Discover problems &amp; opportunities as a management consultant.</a:t>
            </a:r>
          </a:p>
          <a:p>
            <a:r>
              <a:rPr lang="en-US" sz="2600" dirty="0"/>
              <a:t>Teaching objectives</a:t>
            </a:r>
          </a:p>
          <a:p>
            <a:pPr lvl="1"/>
            <a:r>
              <a:rPr lang="en-US" dirty="0"/>
              <a:t>Industry analysis (industry trend, competition intensity, value chain analysis): Industry potential and risk?</a:t>
            </a:r>
          </a:p>
          <a:p>
            <a:pPr lvl="1"/>
            <a:r>
              <a:rPr lang="en-US" dirty="0"/>
              <a:t>Competition positioning (p</a:t>
            </a:r>
            <a:r>
              <a:rPr lang="en-US" altLang="ja-JP" dirty="0"/>
              <a:t>rofit frontier, enterprise ranking, KPI examination): Where do I stand in the competitive landscape?</a:t>
            </a:r>
          </a:p>
          <a:p>
            <a:pPr lvl="1"/>
            <a:r>
              <a:rPr lang="en-US" dirty="0"/>
              <a:t>Enterprise diagnosis (s</a:t>
            </a:r>
            <a:r>
              <a:rPr lang="en-US" altLang="ja-JP" dirty="0"/>
              <a:t>trengths &amp; weaknesses, value driver analysis, breakdown analysis): Problems and causes?</a:t>
            </a:r>
            <a:endParaRPr lang="en-US" dirty="0">
              <a:solidFill>
                <a:srgbClr val="FF0000"/>
              </a:solidFill>
            </a:endParaRPr>
          </a:p>
          <a:p>
            <a:r>
              <a:rPr lang="en-US" sz="2600" dirty="0"/>
              <a:t>Require 3 hours in-class time</a:t>
            </a:r>
          </a:p>
        </p:txBody>
      </p:sp>
      <p:pic>
        <p:nvPicPr>
          <p:cNvPr id="5" name="Picture 4"/>
          <p:cNvPicPr>
            <a:picLocks noChangeAspect="1"/>
          </p:cNvPicPr>
          <p:nvPr/>
        </p:nvPicPr>
        <p:blipFill>
          <a:blip r:embed="rId3"/>
          <a:stretch>
            <a:fillRect/>
          </a:stretch>
        </p:blipFill>
        <p:spPr>
          <a:xfrm>
            <a:off x="9522044" y="0"/>
            <a:ext cx="2669955" cy="6858000"/>
          </a:xfrm>
          <a:prstGeom prst="rect">
            <a:avLst/>
          </a:prstGeom>
        </p:spPr>
      </p:pic>
    </p:spTree>
    <p:extLst>
      <p:ext uri="{BB962C8B-B14F-4D97-AF65-F5344CB8AC3E}">
        <p14:creationId xmlns:p14="http://schemas.microsoft.com/office/powerpoint/2010/main" val="1994762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3: Pandemic Influenza</a:t>
            </a:r>
          </a:p>
        </p:txBody>
      </p:sp>
      <p:sp>
        <p:nvSpPr>
          <p:cNvPr id="5" name="Content Placeholder 4"/>
          <p:cNvSpPr>
            <a:spLocks noGrp="1"/>
          </p:cNvSpPr>
          <p:nvPr>
            <p:ph sz="half" idx="1"/>
          </p:nvPr>
        </p:nvSpPr>
        <p:spPr>
          <a:xfrm>
            <a:off x="609599" y="1866900"/>
            <a:ext cx="7010401" cy="4344988"/>
          </a:xfrm>
        </p:spPr>
        <p:txBody>
          <a:bodyPr/>
          <a:lstStyle/>
          <a:p>
            <a:r>
              <a:rPr lang="en-US" dirty="0"/>
              <a:t>Align commerce with public health</a:t>
            </a:r>
          </a:p>
          <a:p>
            <a:r>
              <a:rPr lang="en-US" dirty="0"/>
              <a:t>Teaching objectives</a:t>
            </a:r>
          </a:p>
          <a:p>
            <a:pPr lvl="1"/>
            <a:r>
              <a:rPr lang="en-US" dirty="0"/>
              <a:t>Predict rare but disastrous events</a:t>
            </a:r>
          </a:p>
          <a:p>
            <a:pPr lvl="1"/>
            <a:r>
              <a:rPr lang="en-US" dirty="0"/>
              <a:t>Decision making under uncertainty</a:t>
            </a:r>
          </a:p>
          <a:p>
            <a:pPr lvl="1"/>
            <a:r>
              <a:rPr lang="en-US" dirty="0"/>
              <a:t>Companies want to make money, governments want to save lives; how to align the mismatched interests?</a:t>
            </a:r>
          </a:p>
          <a:p>
            <a:r>
              <a:rPr lang="en-US" dirty="0"/>
              <a:t>Case: </a:t>
            </a:r>
            <a:r>
              <a:rPr lang="en-US" dirty="0">
                <a:solidFill>
                  <a:srgbClr val="C00000"/>
                </a:solidFill>
              </a:rPr>
              <a:t>Pandemic Influenza – Just-in-Time vs Just-in-Case Strategies</a:t>
            </a:r>
            <a:r>
              <a:rPr lang="en-US" dirty="0"/>
              <a:t>.</a:t>
            </a:r>
          </a:p>
          <a:p>
            <a:r>
              <a:rPr lang="en-US" dirty="0"/>
              <a:t>3 hours</a:t>
            </a:r>
          </a:p>
        </p:txBody>
      </p:sp>
      <p:pic>
        <p:nvPicPr>
          <p:cNvPr id="3" name="Content Placeholder 2"/>
          <p:cNvPicPr>
            <a:picLocks noGrp="1" noChangeAspect="1"/>
          </p:cNvPicPr>
          <p:nvPr>
            <p:ph sz="half" idx="2"/>
          </p:nvPr>
        </p:nvPicPr>
        <p:blipFill>
          <a:blip r:embed="rId2"/>
          <a:stretch>
            <a:fillRect/>
          </a:stretch>
        </p:blipFill>
        <p:spPr>
          <a:xfrm>
            <a:off x="8254537" y="1774827"/>
            <a:ext cx="2950737" cy="4372521"/>
          </a:xfrm>
          <a:prstGeom prst="rect">
            <a:avLst/>
          </a:prstGeom>
        </p:spPr>
      </p:pic>
    </p:spTree>
    <p:extLst>
      <p:ext uri="{BB962C8B-B14F-4D97-AF65-F5344CB8AC3E}">
        <p14:creationId xmlns:p14="http://schemas.microsoft.com/office/powerpoint/2010/main" val="590021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4: Shortage Gaming and Supply Rationing</a:t>
            </a:r>
          </a:p>
        </p:txBody>
      </p:sp>
      <p:sp>
        <p:nvSpPr>
          <p:cNvPr id="5" name="Content Placeholder 4"/>
          <p:cNvSpPr>
            <a:spLocks noGrp="1"/>
          </p:cNvSpPr>
          <p:nvPr>
            <p:ph sz="half" idx="1"/>
          </p:nvPr>
        </p:nvSpPr>
        <p:spPr>
          <a:xfrm>
            <a:off x="609600" y="1983782"/>
            <a:ext cx="6574972" cy="4228105"/>
          </a:xfrm>
        </p:spPr>
        <p:txBody>
          <a:bodyPr/>
          <a:lstStyle/>
          <a:p>
            <a:r>
              <a:rPr lang="en-US" sz="2400" dirty="0"/>
              <a:t>Play the Hunger Chain simulation to learn:</a:t>
            </a:r>
          </a:p>
          <a:p>
            <a:pPr lvl="1"/>
            <a:r>
              <a:rPr lang="en-US" sz="2000" dirty="0"/>
              <a:t>Shortage gaming (panic order, hoarding). </a:t>
            </a:r>
          </a:p>
          <a:p>
            <a:pPr lvl="1"/>
            <a:r>
              <a:rPr lang="en-US" sz="2000" dirty="0"/>
              <a:t>Supply rationing for efficiency and fairness.</a:t>
            </a:r>
          </a:p>
          <a:p>
            <a:pPr lvl="1"/>
            <a:r>
              <a:rPr lang="en-US" sz="2000" dirty="0"/>
              <a:t>Supply chain competition (the Prisoner’s Dilemma) </a:t>
            </a:r>
          </a:p>
          <a:p>
            <a:pPr lvl="1"/>
            <a:r>
              <a:rPr lang="en-US" sz="2000" dirty="0"/>
              <a:t>The Newsvendor model.</a:t>
            </a:r>
          </a:p>
          <a:p>
            <a:r>
              <a:rPr lang="en-US" sz="2400" dirty="0"/>
              <a:t>Game: </a:t>
            </a:r>
            <a:r>
              <a:rPr lang="en-US" sz="2400" dirty="0">
                <a:solidFill>
                  <a:srgbClr val="C00000"/>
                </a:solidFill>
              </a:rPr>
              <a:t>Hunger Chain simulation (Finalist DSI Instructional Innovation Award 2019, Best DSJIE Teaching Brief Award 2021)</a:t>
            </a:r>
            <a:endParaRPr lang="en-US" sz="2400" dirty="0"/>
          </a:p>
          <a:p>
            <a:r>
              <a:rPr lang="en-US" sz="2400" dirty="0"/>
              <a:t>Require 3-4 hours in-class time</a:t>
            </a:r>
          </a:p>
        </p:txBody>
      </p:sp>
      <p:pic>
        <p:nvPicPr>
          <p:cNvPr id="3" name="Picture 2"/>
          <p:cNvPicPr>
            <a:picLocks noChangeAspect="1"/>
          </p:cNvPicPr>
          <p:nvPr/>
        </p:nvPicPr>
        <p:blipFill>
          <a:blip r:embed="rId2"/>
          <a:stretch>
            <a:fillRect/>
          </a:stretch>
        </p:blipFill>
        <p:spPr>
          <a:xfrm>
            <a:off x="7305740" y="2392022"/>
            <a:ext cx="4436259" cy="3294743"/>
          </a:xfrm>
          <a:prstGeom prst="rect">
            <a:avLst/>
          </a:prstGeom>
        </p:spPr>
      </p:pic>
    </p:spTree>
    <p:extLst>
      <p:ext uri="{BB962C8B-B14F-4D97-AF65-F5344CB8AC3E}">
        <p14:creationId xmlns:p14="http://schemas.microsoft.com/office/powerpoint/2010/main" val="1122789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5: Distribution Analytics</a:t>
            </a:r>
          </a:p>
        </p:txBody>
      </p:sp>
      <p:sp>
        <p:nvSpPr>
          <p:cNvPr id="4" name="Content Placeholder 3"/>
          <p:cNvSpPr>
            <a:spLocks noGrp="1"/>
          </p:cNvSpPr>
          <p:nvPr>
            <p:ph sz="half" idx="1"/>
          </p:nvPr>
        </p:nvSpPr>
        <p:spPr>
          <a:xfrm>
            <a:off x="609599" y="1866900"/>
            <a:ext cx="6981371" cy="4344988"/>
          </a:xfrm>
        </p:spPr>
        <p:txBody>
          <a:bodyPr/>
          <a:lstStyle/>
          <a:p>
            <a:r>
              <a:rPr lang="en-US" sz="2400" dirty="0"/>
              <a:t>A major US wireless carrier changed its supply chain model from store to showroom and save $1 billion in inventory.</a:t>
            </a:r>
          </a:p>
          <a:p>
            <a:r>
              <a:rPr lang="en-US" sz="2400" dirty="0"/>
              <a:t>Teaching objectives</a:t>
            </a:r>
          </a:p>
          <a:p>
            <a:pPr lvl="1"/>
            <a:r>
              <a:rPr lang="en-US" sz="2000" dirty="0"/>
              <a:t>Supply chain analytics</a:t>
            </a:r>
          </a:p>
          <a:p>
            <a:pPr lvl="1"/>
            <a:r>
              <a:rPr lang="en-US" sz="2000" dirty="0"/>
              <a:t>Distribution strategies: store vs showroom models</a:t>
            </a:r>
          </a:p>
          <a:p>
            <a:pPr lvl="1"/>
            <a:r>
              <a:rPr lang="en-US" sz="2000" dirty="0"/>
              <a:t>Integrating inventory and transportation decisions in distribution and logistics</a:t>
            </a:r>
          </a:p>
          <a:p>
            <a:r>
              <a:rPr lang="en-US" sz="2400" dirty="0"/>
              <a:t>Case: </a:t>
            </a:r>
            <a:r>
              <a:rPr lang="en-US" sz="2400" dirty="0">
                <a:solidFill>
                  <a:srgbClr val="C00000"/>
                </a:solidFill>
              </a:rPr>
              <a:t>VASTA Wireless – Push vs. Pull Distribution Strategies (1</a:t>
            </a:r>
            <a:r>
              <a:rPr lang="en-US" sz="2400" baseline="30000" dirty="0">
                <a:solidFill>
                  <a:srgbClr val="C00000"/>
                </a:solidFill>
              </a:rPr>
              <a:t>st</a:t>
            </a:r>
            <a:r>
              <a:rPr lang="en-US" sz="2400" dirty="0">
                <a:solidFill>
                  <a:srgbClr val="C00000"/>
                </a:solidFill>
              </a:rPr>
              <a:t> prize INFORM case writing competition 2014)</a:t>
            </a:r>
            <a:endParaRPr lang="en-US" sz="2400" dirty="0"/>
          </a:p>
          <a:p>
            <a:r>
              <a:rPr lang="en-US" sz="2400" dirty="0"/>
              <a:t>3 hours</a:t>
            </a:r>
          </a:p>
        </p:txBody>
      </p:sp>
      <p:pic>
        <p:nvPicPr>
          <p:cNvPr id="3" name="Content Placeholder 2"/>
          <p:cNvPicPr>
            <a:picLocks noGrp="1" noChangeAspect="1"/>
          </p:cNvPicPr>
          <p:nvPr>
            <p:ph sz="half" idx="2"/>
          </p:nvPr>
        </p:nvPicPr>
        <p:blipFill>
          <a:blip r:embed="rId2"/>
          <a:stretch>
            <a:fillRect/>
          </a:stretch>
        </p:blipFill>
        <p:spPr>
          <a:xfrm>
            <a:off x="7808913" y="2780666"/>
            <a:ext cx="3773487" cy="2517455"/>
          </a:xfrm>
          <a:prstGeom prst="rect">
            <a:avLst/>
          </a:prstGeom>
        </p:spPr>
      </p:pic>
    </p:spTree>
    <p:extLst>
      <p:ext uri="{BB962C8B-B14F-4D97-AF65-F5344CB8AC3E}">
        <p14:creationId xmlns:p14="http://schemas.microsoft.com/office/powerpoint/2010/main" val="3752200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705533"/>
            <a:ext cx="10972800" cy="808037"/>
          </a:xfrm>
        </p:spPr>
        <p:txBody>
          <a:bodyPr/>
          <a:lstStyle/>
          <a:p>
            <a:r>
              <a:rPr lang="en-US" dirty="0"/>
              <a:t>Module 6: Sales &amp; Operations Planning</a:t>
            </a:r>
          </a:p>
        </p:txBody>
      </p:sp>
      <p:sp>
        <p:nvSpPr>
          <p:cNvPr id="4" name="Content Placeholder 3"/>
          <p:cNvSpPr>
            <a:spLocks noGrp="1"/>
          </p:cNvSpPr>
          <p:nvPr>
            <p:ph sz="half" idx="1"/>
          </p:nvPr>
        </p:nvSpPr>
        <p:spPr>
          <a:xfrm>
            <a:off x="609599" y="1513570"/>
            <a:ext cx="7286172" cy="4698318"/>
          </a:xfrm>
        </p:spPr>
        <p:txBody>
          <a:bodyPr/>
          <a:lstStyle/>
          <a:p>
            <a:pPr lvl="0"/>
            <a:r>
              <a:rPr lang="en-US" sz="2600" dirty="0"/>
              <a:t>Redesign Coach’s logistics network to reduce cost and improve customer satisfaction.</a:t>
            </a:r>
          </a:p>
          <a:p>
            <a:pPr lvl="0"/>
            <a:r>
              <a:rPr lang="en-US" sz="2600" dirty="0"/>
              <a:t>Teaching objectives </a:t>
            </a:r>
          </a:p>
          <a:p>
            <a:pPr lvl="1"/>
            <a:r>
              <a:rPr lang="en-US" sz="2200" dirty="0"/>
              <a:t>Prescriptive analytics: Linear and integer programming, solvers. </a:t>
            </a:r>
          </a:p>
          <a:p>
            <a:pPr lvl="1"/>
            <a:r>
              <a:rPr lang="en-US" sz="2200" dirty="0"/>
              <a:t>Applications: production planning, staff scheduling, transportation planning, resource allocation, logistics network design.</a:t>
            </a:r>
          </a:p>
          <a:p>
            <a:r>
              <a:rPr lang="en-US" sz="2600" dirty="0"/>
              <a:t>Case: </a:t>
            </a:r>
            <a:r>
              <a:rPr lang="en-US" sz="2600" dirty="0">
                <a:solidFill>
                  <a:srgbClr val="C00000"/>
                </a:solidFill>
              </a:rPr>
              <a:t>Distribution Network Design – COACH Handbags Inc</a:t>
            </a:r>
            <a:r>
              <a:rPr lang="en-US" sz="2600" dirty="0"/>
              <a:t>.</a:t>
            </a:r>
          </a:p>
          <a:p>
            <a:r>
              <a:rPr lang="en-US" sz="2600" dirty="0"/>
              <a:t>Require 6 hours in-class time</a:t>
            </a:r>
          </a:p>
        </p:txBody>
      </p:sp>
      <p:pic>
        <p:nvPicPr>
          <p:cNvPr id="3" name="Content Placeholder 2"/>
          <p:cNvPicPr>
            <a:picLocks noGrp="1" noChangeAspect="1"/>
          </p:cNvPicPr>
          <p:nvPr>
            <p:ph sz="half" idx="2"/>
          </p:nvPr>
        </p:nvPicPr>
        <p:blipFill>
          <a:blip r:embed="rId3"/>
          <a:stretch>
            <a:fillRect/>
          </a:stretch>
        </p:blipFill>
        <p:spPr>
          <a:xfrm>
            <a:off x="8069884" y="2749978"/>
            <a:ext cx="3237257" cy="2578832"/>
          </a:xfrm>
          <a:prstGeom prst="rect">
            <a:avLst/>
          </a:prstGeom>
        </p:spPr>
      </p:pic>
    </p:spTree>
    <p:extLst>
      <p:ext uri="{BB962C8B-B14F-4D97-AF65-F5344CB8AC3E}">
        <p14:creationId xmlns:p14="http://schemas.microsoft.com/office/powerpoint/2010/main" val="2694191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7: Inventory Analytics</a:t>
            </a:r>
          </a:p>
        </p:txBody>
      </p:sp>
      <p:sp>
        <p:nvSpPr>
          <p:cNvPr id="3" name="Content Placeholder 2"/>
          <p:cNvSpPr>
            <a:spLocks noGrp="1"/>
          </p:cNvSpPr>
          <p:nvPr>
            <p:ph sz="half" idx="1"/>
          </p:nvPr>
        </p:nvSpPr>
        <p:spPr>
          <a:xfrm>
            <a:off x="609599" y="1866900"/>
            <a:ext cx="7606749" cy="4344988"/>
          </a:xfrm>
        </p:spPr>
        <p:txBody>
          <a:bodyPr/>
          <a:lstStyle/>
          <a:p>
            <a:r>
              <a:rPr lang="en-US" dirty="0"/>
              <a:t>Inventory mgmt. is the corner-stone of SCM.</a:t>
            </a:r>
          </a:p>
          <a:p>
            <a:r>
              <a:rPr lang="en-US" dirty="0"/>
              <a:t>Questions answered:</a:t>
            </a:r>
          </a:p>
          <a:p>
            <a:pPr lvl="1"/>
            <a:r>
              <a:rPr lang="en-US" dirty="0"/>
              <a:t>For which industry may inventory management be important?</a:t>
            </a:r>
          </a:p>
          <a:p>
            <a:pPr lvl="1"/>
            <a:r>
              <a:rPr lang="en-US" dirty="0"/>
              <a:t>How may inventory drive a firm’s financial performance?</a:t>
            </a:r>
          </a:p>
          <a:p>
            <a:pPr lvl="1"/>
            <a:r>
              <a:rPr lang="en-US" dirty="0"/>
              <a:t>How do I know that I have an inventory problem?</a:t>
            </a:r>
          </a:p>
          <a:p>
            <a:pPr lvl="1"/>
            <a:r>
              <a:rPr lang="en-US" dirty="0"/>
              <a:t>How to categorize SKUs and manage their inventory accordingly? </a:t>
            </a:r>
          </a:p>
          <a:p>
            <a:r>
              <a:rPr lang="en-US" dirty="0"/>
              <a:t>3 hours</a:t>
            </a:r>
          </a:p>
        </p:txBody>
      </p:sp>
      <p:pic>
        <p:nvPicPr>
          <p:cNvPr id="5" name="Content Placeholder 4"/>
          <p:cNvPicPr>
            <a:picLocks noGrp="1" noChangeAspect="1"/>
          </p:cNvPicPr>
          <p:nvPr>
            <p:ph sz="half" idx="2"/>
          </p:nvPr>
        </p:nvPicPr>
        <p:blipFill>
          <a:blip r:embed="rId3"/>
          <a:stretch>
            <a:fillRect/>
          </a:stretch>
        </p:blipFill>
        <p:spPr>
          <a:xfrm>
            <a:off x="8363433" y="2963356"/>
            <a:ext cx="3218967" cy="2152075"/>
          </a:xfrm>
          <a:prstGeom prst="rect">
            <a:avLst/>
          </a:prstGeom>
        </p:spPr>
      </p:pic>
    </p:spTree>
    <p:extLst>
      <p:ext uri="{BB962C8B-B14F-4D97-AF65-F5344CB8AC3E}">
        <p14:creationId xmlns:p14="http://schemas.microsoft.com/office/powerpoint/2010/main" val="655963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A5D83-8373-473E-B46E-2A82EE436EC7}"/>
              </a:ext>
            </a:extLst>
          </p:cNvPr>
          <p:cNvSpPr>
            <a:spLocks noGrp="1"/>
          </p:cNvSpPr>
          <p:nvPr>
            <p:ph type="title"/>
          </p:nvPr>
        </p:nvSpPr>
        <p:spPr/>
        <p:txBody>
          <a:bodyPr/>
          <a:lstStyle/>
          <a:p>
            <a:r>
              <a:rPr lang="en-US" dirty="0"/>
              <a:t>Module 8: Sourcing Analytics</a:t>
            </a:r>
          </a:p>
        </p:txBody>
      </p:sp>
      <p:pic>
        <p:nvPicPr>
          <p:cNvPr id="15" name="Content Placeholder 14">
            <a:extLst>
              <a:ext uri="{FF2B5EF4-FFF2-40B4-BE49-F238E27FC236}">
                <a16:creationId xmlns:a16="http://schemas.microsoft.com/office/drawing/2014/main" id="{B8DAA9CF-3278-457E-B982-302A9617E9B7}"/>
              </a:ext>
            </a:extLst>
          </p:cNvPr>
          <p:cNvPicPr>
            <a:picLocks noGrp="1" noChangeAspect="1"/>
          </p:cNvPicPr>
          <p:nvPr>
            <p:ph sz="half" idx="1"/>
          </p:nvPr>
        </p:nvPicPr>
        <p:blipFill>
          <a:blip r:embed="rId2"/>
          <a:stretch>
            <a:fillRect/>
          </a:stretch>
        </p:blipFill>
        <p:spPr>
          <a:xfrm>
            <a:off x="320595" y="2367642"/>
            <a:ext cx="6135101" cy="3523567"/>
          </a:xfrm>
          <a:prstGeom prst="rect">
            <a:avLst/>
          </a:prstGeom>
        </p:spPr>
      </p:pic>
      <p:pic>
        <p:nvPicPr>
          <p:cNvPr id="16" name="Content Placeholder 15">
            <a:extLst>
              <a:ext uri="{FF2B5EF4-FFF2-40B4-BE49-F238E27FC236}">
                <a16:creationId xmlns:a16="http://schemas.microsoft.com/office/drawing/2014/main" id="{72740D3E-54AD-416A-B735-9D5EF0B235C9}"/>
              </a:ext>
            </a:extLst>
          </p:cNvPr>
          <p:cNvPicPr>
            <a:picLocks noGrp="1" noChangeAspect="1"/>
          </p:cNvPicPr>
          <p:nvPr>
            <p:ph sz="half" idx="2"/>
          </p:nvPr>
        </p:nvPicPr>
        <p:blipFill>
          <a:blip r:embed="rId3"/>
          <a:stretch>
            <a:fillRect/>
          </a:stretch>
        </p:blipFill>
        <p:spPr>
          <a:xfrm>
            <a:off x="6676649" y="2793541"/>
            <a:ext cx="5246215" cy="2578559"/>
          </a:xfrm>
          <a:prstGeom prst="rect">
            <a:avLst/>
          </a:prstGeom>
        </p:spPr>
      </p:pic>
      <p:sp>
        <p:nvSpPr>
          <p:cNvPr id="17" name="Rectangle 16">
            <a:extLst>
              <a:ext uri="{FF2B5EF4-FFF2-40B4-BE49-F238E27FC236}">
                <a16:creationId xmlns:a16="http://schemas.microsoft.com/office/drawing/2014/main" id="{93A85A35-7A71-4A2F-A66B-15A474FD8711}"/>
              </a:ext>
            </a:extLst>
          </p:cNvPr>
          <p:cNvSpPr/>
          <p:nvPr/>
        </p:nvSpPr>
        <p:spPr>
          <a:xfrm>
            <a:off x="1317356" y="6028841"/>
            <a:ext cx="4215539" cy="45518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4 pillars of sourcing</a:t>
            </a:r>
          </a:p>
        </p:txBody>
      </p:sp>
      <p:sp>
        <p:nvSpPr>
          <p:cNvPr id="18" name="Rectangle 17">
            <a:extLst>
              <a:ext uri="{FF2B5EF4-FFF2-40B4-BE49-F238E27FC236}">
                <a16:creationId xmlns:a16="http://schemas.microsoft.com/office/drawing/2014/main" id="{384EE6B3-B3D5-4FA7-8063-7FF7E2ADF87B}"/>
              </a:ext>
            </a:extLst>
          </p:cNvPr>
          <p:cNvSpPr/>
          <p:nvPr/>
        </p:nvSpPr>
        <p:spPr>
          <a:xfrm>
            <a:off x="7366861" y="6026258"/>
            <a:ext cx="4215539" cy="45518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It is all about analytics!</a:t>
            </a:r>
          </a:p>
        </p:txBody>
      </p:sp>
    </p:spTree>
    <p:extLst>
      <p:ext uri="{BB962C8B-B14F-4D97-AF65-F5344CB8AC3E}">
        <p14:creationId xmlns:p14="http://schemas.microsoft.com/office/powerpoint/2010/main" val="25203342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4.5|12.7"/>
</p:tagLst>
</file>

<file path=ppt/theme/theme1.xml><?xml version="1.0" encoding="utf-8"?>
<a:theme xmlns:a="http://schemas.openxmlformats.org/drawingml/2006/main" name="RBS_Template">
  <a:themeElements>
    <a:clrScheme name="RUTemplate_Formata_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UTemplate_Formata_B">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UTemplate_Formata_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UTemplate_Formata_B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UTemplate_Formata_B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UTemplate_Formata_B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UTemplate_Formata_B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UTemplate_Formata_B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UTemplate_Formata_B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UTemplate_Formata_B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UTemplate_Formata_B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UTemplate_Formata_B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UTemplate_Formata_B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UTemplate_Formata_B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Verdana"/>
        <a:ea typeface=""/>
        <a:cs typeface="Lucida Sans Unicode"/>
      </a:majorFont>
      <a:minorFont>
        <a:latin typeface="Verdana"/>
        <a:ea typefac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Lucida Sans Unicode"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Lucida Sans Unicode"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15628</TotalTime>
  <Words>585</Words>
  <Application>Microsoft Office PowerPoint</Application>
  <PresentationFormat>Widescreen</PresentationFormat>
  <Paragraphs>74</Paragraphs>
  <Slides>10</Slides>
  <Notes>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Arial</vt:lpstr>
      <vt:lpstr>Arial Black</vt:lpstr>
      <vt:lpstr>Times New Roman</vt:lpstr>
      <vt:lpstr>Verdana</vt:lpstr>
      <vt:lpstr>RBS_Template</vt:lpstr>
      <vt:lpstr>2_Office Theme</vt:lpstr>
      <vt:lpstr>Topics Overview</vt:lpstr>
      <vt:lpstr>Module 1: Job Intelligence</vt:lpstr>
      <vt:lpstr>Module 2: Competitive Intelligence</vt:lpstr>
      <vt:lpstr>Module 3: Pandemic Influenza</vt:lpstr>
      <vt:lpstr>Module 4: Shortage Gaming and Supply Rationing</vt:lpstr>
      <vt:lpstr>Module 5: Distribution Analytics</vt:lpstr>
      <vt:lpstr>Module 6: Sales &amp; Operations Planning</vt:lpstr>
      <vt:lpstr>Module 7: Inventory Analytics</vt:lpstr>
      <vt:lpstr>Module 8: Sourcing Analytics</vt:lpstr>
      <vt:lpstr>Module 9: Supply Chain Collaboration &amp; Contracts</vt:lpstr>
    </vt:vector>
  </TitlesOfParts>
  <Company>University Relations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Build-to-Performance</dc:title>
  <dc:creator>Zhao, Yao</dc:creator>
  <cp:lastModifiedBy>Yao Zhao</cp:lastModifiedBy>
  <cp:revision>1321</cp:revision>
  <dcterms:created xsi:type="dcterms:W3CDTF">2011-01-23T22:17:40Z</dcterms:created>
  <dcterms:modified xsi:type="dcterms:W3CDTF">2022-01-13T01:33:19Z</dcterms:modified>
</cp:coreProperties>
</file>