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5" r:id="rId2"/>
  </p:sldMasterIdLst>
  <p:notesMasterIdLst>
    <p:notesMasterId r:id="rId18"/>
  </p:notesMasterIdLst>
  <p:handoutMasterIdLst>
    <p:handoutMasterId r:id="rId19"/>
  </p:handoutMasterIdLst>
  <p:sldIdLst>
    <p:sldId id="922" r:id="rId3"/>
    <p:sldId id="928" r:id="rId4"/>
    <p:sldId id="929" r:id="rId5"/>
    <p:sldId id="1158" r:id="rId6"/>
    <p:sldId id="1157" r:id="rId7"/>
    <p:sldId id="1159" r:id="rId8"/>
    <p:sldId id="1055" r:id="rId9"/>
    <p:sldId id="835" r:id="rId10"/>
    <p:sldId id="836" r:id="rId11"/>
    <p:sldId id="837" r:id="rId12"/>
    <p:sldId id="838" r:id="rId13"/>
    <p:sldId id="839" r:id="rId14"/>
    <p:sldId id="930" r:id="rId15"/>
    <p:sldId id="841" r:id="rId16"/>
    <p:sldId id="842" r:id="rId1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D3"/>
    <a:srgbClr val="FF7D96"/>
    <a:srgbClr val="FFA7B8"/>
    <a:srgbClr val="CE0026"/>
    <a:srgbClr val="820019"/>
    <a:srgbClr val="640013"/>
    <a:srgbClr val="FFEBEF"/>
    <a:srgbClr val="FFDDE3"/>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28" autoAdjust="0"/>
    <p:restoredTop sz="89464" autoAdjust="0"/>
  </p:normalViewPr>
  <p:slideViewPr>
    <p:cSldViewPr snapToGrid="0">
      <p:cViewPr varScale="1">
        <p:scale>
          <a:sx n="62" d="100"/>
          <a:sy n="62" d="100"/>
        </p:scale>
        <p:origin x="612" y="72"/>
      </p:cViewPr>
      <p:guideLst>
        <p:guide orient="horz" pos="2160"/>
        <p:guide pos="3840"/>
      </p:guideLst>
    </p:cSldViewPr>
  </p:slideViewPr>
  <p:outlineViewPr>
    <p:cViewPr>
      <p:scale>
        <a:sx n="33" d="100"/>
        <a:sy n="33" d="100"/>
      </p:scale>
      <p:origin x="0" y="-64188"/>
    </p:cViewPr>
  </p:outlineViewPr>
  <p:notesTextViewPr>
    <p:cViewPr>
      <p:scale>
        <a:sx n="100" d="100"/>
        <a:sy n="100" d="100"/>
      </p:scale>
      <p:origin x="0" y="0"/>
    </p:cViewPr>
  </p:notesTextViewPr>
  <p:sorterViewPr>
    <p:cViewPr>
      <p:scale>
        <a:sx n="66" d="100"/>
        <a:sy n="66" d="100"/>
      </p:scale>
      <p:origin x="0" y="-7308"/>
    </p:cViewPr>
  </p:sorterViewPr>
  <p:notesViewPr>
    <p:cSldViewPr snapToGrid="0">
      <p:cViewPr varScale="1">
        <p:scale>
          <a:sx n="50" d="100"/>
          <a:sy n="50" d="100"/>
        </p:scale>
        <p:origin x="-13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92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92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92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3374605-E1FB-4C1E-BDC5-0AE901F393A2}" type="slidenum">
              <a:rPr lang="en-US"/>
              <a:pPr/>
              <a:t>‹#›</a:t>
            </a:fld>
            <a:endParaRPr lang="en-US" dirty="0"/>
          </a:p>
        </p:txBody>
      </p:sp>
    </p:spTree>
    <p:extLst>
      <p:ext uri="{BB962C8B-B14F-4D97-AF65-F5344CB8AC3E}">
        <p14:creationId xmlns:p14="http://schemas.microsoft.com/office/powerpoint/2010/main" val="2797675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5A8CA3E-C2A0-4044-862E-54ABA8A9C678}" type="slidenum">
              <a:rPr lang="en-US"/>
              <a:pPr/>
              <a:t>‹#›</a:t>
            </a:fld>
            <a:endParaRPr lang="en-US" dirty="0"/>
          </a:p>
        </p:txBody>
      </p:sp>
    </p:spTree>
    <p:extLst>
      <p:ext uri="{BB962C8B-B14F-4D97-AF65-F5344CB8AC3E}">
        <p14:creationId xmlns:p14="http://schemas.microsoft.com/office/powerpoint/2010/main" val="32459467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xfrm>
            <a:off x="382588" y="685800"/>
            <a:ext cx="6094412"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7283" name="Rectangle 3"/>
          <p:cNvSpPr>
            <a:spLocks noGrp="1" noChangeArrowheads="1"/>
          </p:cNvSpPr>
          <p:nvPr>
            <p:ph type="body" idx="1"/>
          </p:nvPr>
        </p:nvSpPr>
        <p:spPr bwMode="auto">
          <a:xfrm>
            <a:off x="686098" y="4343704"/>
            <a:ext cx="5485805" cy="411389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83" tIns="45041" rIns="90083" bIns="45041"/>
          <a:lstStyle/>
          <a:p>
            <a:r>
              <a:rPr lang="en-US" dirty="0"/>
              <a:t>Wal-Mart</a:t>
            </a:r>
            <a:r>
              <a:rPr lang="en-US" baseline="0" dirty="0"/>
              <a:t> in 1979 was a small discounted chain-store with 229 stores and a revenue per store around $3.5 million, it is in no comparison with K-Mart which has 1891 stores with a revenue per store $7.2 million. Discount store is a tough business with an average operating margin of about 1%, meaning for every dollar of sales, you only make a profit of 1 cent. </a:t>
            </a:r>
          </a:p>
          <a:p>
            <a:endParaRPr lang="en-US" baseline="0" dirty="0"/>
          </a:p>
          <a:p>
            <a:r>
              <a:rPr lang="en-US" baseline="0" dirty="0"/>
              <a:t>After 24 years, in 2003, their competitive positions completely switched; Wal-Mart grew into the No. 1 company on Fortune 500 list with 4688 stores and a total revenue of $245 billion. Its operating margin is much higher than the average, 5.5%. In the same year, K-Mart declared bankruptcy with an operating margin of negative 6.6%.</a:t>
            </a:r>
          </a:p>
          <a:p>
            <a:endParaRPr lang="en-US" baseline="0" dirty="0"/>
          </a:p>
          <a:p>
            <a:endParaRPr lang="en-US" baseline="0" dirty="0"/>
          </a:p>
          <a:p>
            <a:endParaRPr lang="en-US" baseline="0" dirty="0"/>
          </a:p>
          <a:p>
            <a:r>
              <a:rPr lang="en-US" baseline="0" dirty="0"/>
              <a:t> </a:t>
            </a:r>
            <a:endParaRPr lang="en-US" dirty="0"/>
          </a:p>
          <a:p>
            <a:r>
              <a:rPr lang="en-US" dirty="0"/>
              <a:t>Guess the profit margin</a:t>
            </a:r>
            <a:r>
              <a:rPr lang="en-US" baseline="0" dirty="0"/>
              <a:t> of a discounted store in the US?</a:t>
            </a:r>
          </a:p>
          <a:p>
            <a:r>
              <a:rPr lang="zh-CN" altLang="en-US" baseline="0" dirty="0"/>
              <a:t>知道到处都是的红旗连锁的运营利润是多少吗？中国最赚钱的连锁零售是什么？运营利润多少？</a:t>
            </a:r>
            <a:endParaRPr lang="en-US" dirty="0"/>
          </a:p>
          <a:p>
            <a:endParaRPr lang="en-US" dirty="0"/>
          </a:p>
        </p:txBody>
      </p:sp>
    </p:spTree>
    <p:extLst>
      <p:ext uri="{BB962C8B-B14F-4D97-AF65-F5344CB8AC3E}">
        <p14:creationId xmlns:p14="http://schemas.microsoft.com/office/powerpoint/2010/main" val="1771913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Regarding shipping and delivery, we look at 5 dimensions of performance,</a:t>
            </a:r>
            <a:r>
              <a:rPr lang="en-US" baseline="0" dirty="0"/>
              <a:t> from standard shipping, free shipping minimum to expedited shipping. </a:t>
            </a:r>
            <a:r>
              <a:rPr lang="en-US" dirty="0"/>
              <a:t>Walmart and</a:t>
            </a:r>
            <a:r>
              <a:rPr lang="en-US" baseline="0" dirty="0"/>
              <a:t> Amazon are comparable on delivery with Amazon being slightly better.</a:t>
            </a:r>
            <a:endParaRPr lang="en-US" dirty="0"/>
          </a:p>
        </p:txBody>
      </p:sp>
      <p:sp>
        <p:nvSpPr>
          <p:cNvPr id="4" name="Slide Number Placeholder 3"/>
          <p:cNvSpPr>
            <a:spLocks noGrp="1"/>
          </p:cNvSpPr>
          <p:nvPr>
            <p:ph type="sldNum" sz="quarter" idx="10"/>
          </p:nvPr>
        </p:nvSpPr>
        <p:spPr/>
        <p:txBody>
          <a:bodyPr/>
          <a:lstStyle/>
          <a:p>
            <a:fld id="{75A8CA3E-C2A0-4044-862E-54ABA8A9C678}" type="slidenum">
              <a:rPr lang="en-US" smtClean="0"/>
              <a:pPr/>
              <a:t>11</a:t>
            </a:fld>
            <a:endParaRPr lang="en-US" dirty="0"/>
          </a:p>
        </p:txBody>
      </p:sp>
    </p:spTree>
    <p:extLst>
      <p:ext uri="{BB962C8B-B14F-4D97-AF65-F5344CB8AC3E}">
        <p14:creationId xmlns:p14="http://schemas.microsoft.com/office/powerpoint/2010/main" val="813268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look at product</a:t>
            </a:r>
            <a:r>
              <a:rPr lang="en-US" baseline="0" dirty="0"/>
              <a:t> variety. </a:t>
            </a:r>
            <a:r>
              <a:rPr lang="en-US" dirty="0"/>
              <a:t>Walmart</a:t>
            </a:r>
            <a:r>
              <a:rPr lang="en-US" baseline="0" dirty="0"/>
              <a:t> has 22 million products while Amazon has 375 million, Walmart has only 5.8% of what Amazon has to offer. So Amazon has a much bigger product variety and thus can better match customer needs with its products. So far, the data shows that Amazon outperforms Walmart on price, delivery and product variety, and thus can provide a better service level (satisfaction) to customers.</a:t>
            </a:r>
            <a:endParaRPr lang="en-US" dirty="0"/>
          </a:p>
        </p:txBody>
      </p:sp>
      <p:sp>
        <p:nvSpPr>
          <p:cNvPr id="4" name="Slide Number Placeholder 3"/>
          <p:cNvSpPr>
            <a:spLocks noGrp="1"/>
          </p:cNvSpPr>
          <p:nvPr>
            <p:ph type="sldNum" sz="quarter" idx="10"/>
          </p:nvPr>
        </p:nvSpPr>
        <p:spPr/>
        <p:txBody>
          <a:bodyPr/>
          <a:lstStyle/>
          <a:p>
            <a:fld id="{75A8CA3E-C2A0-4044-862E-54ABA8A9C678}" type="slidenum">
              <a:rPr lang="en-US" smtClean="0"/>
              <a:pPr/>
              <a:t>12</a:t>
            </a:fld>
            <a:endParaRPr lang="en-US" dirty="0"/>
          </a:p>
        </p:txBody>
      </p:sp>
    </p:spTree>
    <p:extLst>
      <p:ext uri="{BB962C8B-B14F-4D97-AF65-F5344CB8AC3E}">
        <p14:creationId xmlns:p14="http://schemas.microsoft.com/office/powerpoint/2010/main" val="3301003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a:t>
            </a:r>
            <a:r>
              <a:rPr lang="en-US" baseline="0" dirty="0"/>
              <a:t> question is, what </a:t>
            </a:r>
            <a:r>
              <a:rPr lang="en-US" dirty="0"/>
              <a:t>about their operational efficiency? Can Amazon do more with less? Without further getting into the details, we just look at one important</a:t>
            </a:r>
            <a:r>
              <a:rPr lang="en-US" baseline="0" dirty="0"/>
              <a:t> measure, the cash conversion cycle, which measures the time it takes a company to convert its investment in inventory and other inputs into cash. Walmart is very efficient, the cash conversion cycle is constantly about 10 days. Amazon is about negative 30-40 days, which means its suppliers and customers are financing Amazon’s operations and it can deposit the cash received from customers in the bank for 30-40 days (to get interest) before paying the suppliers.</a:t>
            </a:r>
          </a:p>
          <a:p>
            <a:endParaRPr lang="en-US" baseline="0" dirty="0"/>
          </a:p>
          <a:p>
            <a:r>
              <a:rPr lang="en-US" baseline="0" dirty="0"/>
              <a:t>So our data analysis shows that Amazon outperforms Wal-Mart on both customer satisfaction and operational efficiency, which explains the investors’ enthusiastic preference to Amazon than </a:t>
            </a:r>
            <a:r>
              <a:rPr lang="en-US" baseline="0" dirty="0" err="1"/>
              <a:t>Wal-mart</a:t>
            </a:r>
            <a:r>
              <a:rPr lang="en-US" baseline="0" dirty="0"/>
              <a:t>. </a:t>
            </a:r>
            <a:endParaRPr lang="en-US" dirty="0"/>
          </a:p>
          <a:p>
            <a:endParaRPr lang="en-US" dirty="0"/>
          </a:p>
          <a:p>
            <a:endParaRPr lang="en-US" dirty="0"/>
          </a:p>
          <a:p>
            <a:endParaRPr lang="en-US" dirty="0"/>
          </a:p>
          <a:p>
            <a:r>
              <a:rPr lang="en-US" dirty="0"/>
              <a:t>Return to</a:t>
            </a:r>
            <a:r>
              <a:rPr lang="en-US" baseline="0" dirty="0"/>
              <a:t> customer satisfaction and efficiency / cost. Why CCC is directly related to efficiency? Because it measures inventory (internal ops), supplier (supply mgmt.) and customers (demand management).</a:t>
            </a:r>
            <a:endParaRPr lang="en-US" dirty="0"/>
          </a:p>
          <a:p>
            <a:r>
              <a:rPr lang="en-US" dirty="0"/>
              <a:t>Amazon is the money machine</a:t>
            </a:r>
            <a:r>
              <a:rPr lang="zh-CN" altLang="en-US" dirty="0"/>
              <a:t>，空手套白狼！靠供应链管理。</a:t>
            </a:r>
            <a:r>
              <a:rPr lang="en-US" altLang="zh-CN" dirty="0"/>
              <a:t>A few hundred PhD work</a:t>
            </a:r>
            <a:r>
              <a:rPr lang="en-US" altLang="zh-CN" baseline="0" dirty="0"/>
              <a:t> on their operations. One of our students is there!</a:t>
            </a:r>
            <a:endParaRPr lang="en-US" dirty="0"/>
          </a:p>
          <a:p>
            <a:endParaRPr lang="en-US" dirty="0"/>
          </a:p>
        </p:txBody>
      </p:sp>
      <p:sp>
        <p:nvSpPr>
          <p:cNvPr id="4" name="Slide Number Placeholder 3"/>
          <p:cNvSpPr>
            <a:spLocks noGrp="1"/>
          </p:cNvSpPr>
          <p:nvPr>
            <p:ph type="sldNum" sz="quarter" idx="10"/>
          </p:nvPr>
        </p:nvSpPr>
        <p:spPr/>
        <p:txBody>
          <a:bodyPr/>
          <a:lstStyle/>
          <a:p>
            <a:fld id="{75A8CA3E-C2A0-4044-862E-54ABA8A9C678}" type="slidenum">
              <a:rPr lang="en-US" smtClean="0"/>
              <a:pPr/>
              <a:t>13</a:t>
            </a:fld>
            <a:endParaRPr lang="en-US" dirty="0"/>
          </a:p>
        </p:txBody>
      </p:sp>
    </p:spTree>
    <p:extLst>
      <p:ext uri="{BB962C8B-B14F-4D97-AF65-F5344CB8AC3E}">
        <p14:creationId xmlns:p14="http://schemas.microsoft.com/office/powerpoint/2010/main" val="435909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three examples do not</a:t>
            </a:r>
            <a:r>
              <a:rPr lang="en-US" baseline="0" dirty="0"/>
              <a:t> stand alone. A PWC survey shows that …</a:t>
            </a:r>
            <a:endParaRPr lang="en-US" dirty="0"/>
          </a:p>
        </p:txBody>
      </p:sp>
      <p:sp>
        <p:nvSpPr>
          <p:cNvPr id="4" name="Slide Number Placeholder 3"/>
          <p:cNvSpPr>
            <a:spLocks noGrp="1"/>
          </p:cNvSpPr>
          <p:nvPr>
            <p:ph type="sldNum" sz="quarter" idx="10"/>
          </p:nvPr>
        </p:nvSpPr>
        <p:spPr/>
        <p:txBody>
          <a:bodyPr/>
          <a:lstStyle/>
          <a:p>
            <a:fld id="{75A8CA3E-C2A0-4044-862E-54ABA8A9C678}" type="slidenum">
              <a:rPr lang="en-US" smtClean="0"/>
              <a:pPr/>
              <a:t>14</a:t>
            </a:fld>
            <a:endParaRPr lang="en-US" dirty="0"/>
          </a:p>
        </p:txBody>
      </p:sp>
    </p:spTree>
    <p:extLst>
      <p:ext uri="{BB962C8B-B14F-4D97-AF65-F5344CB8AC3E}">
        <p14:creationId xmlns:p14="http://schemas.microsoft.com/office/powerpoint/2010/main" val="845550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has happened? Starting in the 1990s, the two companies</a:t>
            </a:r>
            <a:r>
              <a:rPr lang="en-US" baseline="0" dirty="0"/>
              <a:t> embarked on different strategies, K-Mart focused on flashy marketing and advertising, while </a:t>
            </a:r>
            <a:r>
              <a:rPr lang="en-US" baseline="0" dirty="0" err="1"/>
              <a:t>Wal-mart</a:t>
            </a:r>
            <a:r>
              <a:rPr lang="en-US" baseline="0" dirty="0"/>
              <a:t>, invested in SCM technology. SCM tech enabled </a:t>
            </a:r>
            <a:r>
              <a:rPr lang="en-US" baseline="0" dirty="0" err="1"/>
              <a:t>Wal-mart</a:t>
            </a:r>
            <a:r>
              <a:rPr lang="en-US" baseline="0" dirty="0"/>
              <a:t> to provide customers with access to goods when and where they want them – what is this? High service levels! So customers visiting Wal-Mart can always get what they want.  In the same time, Wal-Mart developed a competitive cost structure – which is cost reduction.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5A8CA3E-C2A0-4044-862E-54ABA8A9C678}" type="slidenum">
              <a:rPr lang="en-US" smtClean="0"/>
              <a:pPr/>
              <a:t>3</a:t>
            </a:fld>
            <a:endParaRPr lang="en-US" dirty="0"/>
          </a:p>
        </p:txBody>
      </p:sp>
    </p:spTree>
    <p:extLst>
      <p:ext uri="{BB962C8B-B14F-4D97-AF65-F5344CB8AC3E}">
        <p14:creationId xmlns:p14="http://schemas.microsoft.com/office/powerpoint/2010/main" val="157795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Around year 2001, Compaq was the market leader with</a:t>
            </a:r>
            <a:r>
              <a:rPr lang="en-US" baseline="0" dirty="0"/>
              <a:t> a larger market share than Dell. It also has a higher gross margin. Compaq also has a healthy cash flow and owns many patents. But surprisingly Compaq sold itself and abandoned its strong brand. Why? What did Compaq see? What danger is approaching?</a:t>
            </a:r>
            <a:endParaRPr lang="en-US" dirty="0"/>
          </a:p>
        </p:txBody>
      </p:sp>
      <p:sp>
        <p:nvSpPr>
          <p:cNvPr id="4" name="Slide Number Placeholder 3"/>
          <p:cNvSpPr>
            <a:spLocks noGrp="1"/>
          </p:cNvSpPr>
          <p:nvPr>
            <p:ph type="sldNum" sz="quarter" idx="10"/>
          </p:nvPr>
        </p:nvSpPr>
        <p:spPr/>
        <p:txBody>
          <a:bodyPr/>
          <a:lstStyle/>
          <a:p>
            <a:fld id="{75A8CA3E-C2A0-4044-862E-54ABA8A9C678}" type="slidenum">
              <a:rPr lang="en-US" smtClean="0"/>
              <a:pPr/>
              <a:t>4</a:t>
            </a:fld>
            <a:endParaRPr lang="en-US" dirty="0"/>
          </a:p>
        </p:txBody>
      </p:sp>
    </p:spTree>
    <p:extLst>
      <p:ext uri="{BB962C8B-B14F-4D97-AF65-F5344CB8AC3E}">
        <p14:creationId xmlns:p14="http://schemas.microsoft.com/office/powerpoint/2010/main" val="2917679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second example comes from </a:t>
            </a:r>
            <a:r>
              <a:rPr lang="en-US" baseline="0" dirty="0"/>
              <a:t>the computer industry. Computer companies have the same key technologies, CPU from Intel and operating systems from Microsoft. So they are not competing on technologies, but on customer services and cost structure.</a:t>
            </a:r>
          </a:p>
          <a:p>
            <a:endParaRPr lang="en-US" baseline="0" dirty="0"/>
          </a:p>
          <a:p>
            <a:r>
              <a:rPr lang="en-US" dirty="0"/>
              <a:t>They faced a challenging dilemma:</a:t>
            </a:r>
            <a:r>
              <a:rPr lang="en-US" baseline="0" dirty="0"/>
              <a:t> on one hand, technology advances fast, which means that product life-cycle is short and inventory cost is high due to obsolescence – so you cannot hold inventory. On the other hand, demand is highly unpredictable and customers expect high availability of products and fast delivery, so you must provide high service levels. </a:t>
            </a:r>
            <a:endParaRPr lang="en-US" dirty="0"/>
          </a:p>
        </p:txBody>
      </p:sp>
      <p:sp>
        <p:nvSpPr>
          <p:cNvPr id="4" name="Slide Number Placeholder 3"/>
          <p:cNvSpPr>
            <a:spLocks noGrp="1"/>
          </p:cNvSpPr>
          <p:nvPr>
            <p:ph type="sldNum" sz="quarter" idx="10"/>
          </p:nvPr>
        </p:nvSpPr>
        <p:spPr/>
        <p:txBody>
          <a:bodyPr/>
          <a:lstStyle/>
          <a:p>
            <a:fld id="{75A8CA3E-C2A0-4044-862E-54ABA8A9C678}" type="slidenum">
              <a:rPr lang="en-US" smtClean="0"/>
              <a:pPr/>
              <a:t>5</a:t>
            </a:fld>
            <a:endParaRPr lang="en-US" dirty="0"/>
          </a:p>
        </p:txBody>
      </p:sp>
    </p:spTree>
    <p:extLst>
      <p:ext uri="{BB962C8B-B14F-4D97-AF65-F5344CB8AC3E}">
        <p14:creationId xmlns:p14="http://schemas.microsoft.com/office/powerpoint/2010/main" val="584258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root cause comes from their supply chain strategies. Compaq’s strategy focuses on</a:t>
            </a:r>
            <a:r>
              <a:rPr lang="en-US" baseline="0" dirty="0"/>
              <a:t> the economies of scale by producing its products in batches and </a:t>
            </a:r>
            <a:r>
              <a:rPr lang="en-US" dirty="0"/>
              <a:t>selling</a:t>
            </a:r>
            <a:r>
              <a:rPr lang="en-US" baseline="0" dirty="0"/>
              <a:t> them by retailers. This results in high inventory cost but lower production / shipping costs.</a:t>
            </a:r>
          </a:p>
          <a:p>
            <a:endParaRPr lang="en-US" baseline="0" dirty="0"/>
          </a:p>
          <a:p>
            <a:r>
              <a:rPr lang="en-US" baseline="0" dirty="0"/>
              <a:t>Dell’s strategy is the complete opposite. It focuses on inventory cost and speed to market by making to order and direct sales to end customers, which results in lowest inventory cost but high production and shipping costs.</a:t>
            </a:r>
          </a:p>
          <a:p>
            <a:endParaRPr lang="en-US" baseline="0" dirty="0"/>
          </a:p>
          <a:p>
            <a:r>
              <a:rPr lang="en-US" dirty="0"/>
              <a:t> </a:t>
            </a:r>
          </a:p>
        </p:txBody>
      </p:sp>
      <p:sp>
        <p:nvSpPr>
          <p:cNvPr id="4" name="Slide Number Placeholder 3"/>
          <p:cNvSpPr>
            <a:spLocks noGrp="1"/>
          </p:cNvSpPr>
          <p:nvPr>
            <p:ph type="sldNum" sz="quarter" idx="10"/>
          </p:nvPr>
        </p:nvSpPr>
        <p:spPr/>
        <p:txBody>
          <a:bodyPr/>
          <a:lstStyle/>
          <a:p>
            <a:fld id="{75A8CA3E-C2A0-4044-862E-54ABA8A9C678}" type="slidenum">
              <a:rPr lang="en-US" smtClean="0"/>
              <a:pPr/>
              <a:t>6</a:t>
            </a:fld>
            <a:endParaRPr lang="en-US" dirty="0"/>
          </a:p>
        </p:txBody>
      </p:sp>
    </p:spTree>
    <p:extLst>
      <p:ext uri="{BB962C8B-B14F-4D97-AF65-F5344CB8AC3E}">
        <p14:creationId xmlns:p14="http://schemas.microsoft.com/office/powerpoint/2010/main" val="894447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xfrm>
            <a:off x="382588" y="685800"/>
            <a:ext cx="6094412"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8307" name="Rectangle 3"/>
          <p:cNvSpPr>
            <a:spLocks noGrp="1" noChangeArrowheads="1"/>
          </p:cNvSpPr>
          <p:nvPr>
            <p:ph type="body" idx="1"/>
          </p:nvPr>
        </p:nvSpPr>
        <p:spPr bwMode="auto">
          <a:xfrm>
            <a:off x="686098" y="4343704"/>
            <a:ext cx="5485805" cy="411389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a:t>To see the</a:t>
            </a:r>
            <a:r>
              <a:rPr lang="en-US" baseline="0" dirty="0"/>
              <a:t> answer, we must first explain why Compaq’s gross margin is higher than Dell. Recall that they have the same key suppliers, different gross margin actually means different pricing. In fact Dell has a 10% lower selling price than Compaq at that time. Even with a lower price, Dell can make more money, how can Compaq compete?! </a:t>
            </a:r>
          </a:p>
          <a:p>
            <a:endParaRPr lang="en-US" dirty="0"/>
          </a:p>
        </p:txBody>
      </p:sp>
    </p:spTree>
    <p:extLst>
      <p:ext uri="{BB962C8B-B14F-4D97-AF65-F5344CB8AC3E}">
        <p14:creationId xmlns:p14="http://schemas.microsoft.com/office/powerpoint/2010/main" val="1915945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Our</a:t>
            </a:r>
            <a:r>
              <a:rPr lang="en-US" baseline="0" dirty="0"/>
              <a:t> last example is Wal-Mart vs. Amazon! </a:t>
            </a:r>
            <a:r>
              <a:rPr lang="en-US" dirty="0"/>
              <a:t>Walmart is the world’s largest retailer – mainly offline,</a:t>
            </a:r>
            <a:r>
              <a:rPr lang="en-US" baseline="0" dirty="0"/>
              <a:t> it sells anything.</a:t>
            </a:r>
            <a:r>
              <a:rPr lang="en-US" dirty="0"/>
              <a:t> Amazon is the world’s leading online retailer, it</a:t>
            </a:r>
            <a:r>
              <a:rPr lang="en-US" baseline="0" dirty="0"/>
              <a:t> also sells anything including those of 3</a:t>
            </a:r>
            <a:r>
              <a:rPr lang="en-US" baseline="30000" dirty="0"/>
              <a:t>rd</a:t>
            </a:r>
            <a:r>
              <a:rPr lang="en-US" baseline="0" dirty="0"/>
              <a:t> party sellers</a:t>
            </a:r>
            <a:r>
              <a:rPr lang="en-US" dirty="0"/>
              <a:t>. They are fighting against each other</a:t>
            </a:r>
            <a:r>
              <a:rPr lang="en-US" baseline="0" dirty="0"/>
              <a:t> in the last 10 years. </a:t>
            </a:r>
            <a:r>
              <a:rPr lang="en-US" dirty="0"/>
              <a:t>This is the</a:t>
            </a:r>
            <a:r>
              <a:rPr lang="en-US" baseline="0" dirty="0"/>
              <a:t> combat between the best offline retailer and the best online seller. The outcome will determine the future of retailing in this country and around the world.</a:t>
            </a:r>
            <a:endParaRPr lang="en-US" dirty="0"/>
          </a:p>
          <a:p>
            <a:endParaRPr lang="en-US" dirty="0"/>
          </a:p>
          <a:p>
            <a:r>
              <a:rPr lang="en-US" dirty="0"/>
              <a:t>Amazon was founded in 1994 by Jeff Bezos. In 1962, Sam Walton purchased bulk merchandise and transported it directly to stores.</a:t>
            </a:r>
          </a:p>
          <a:p>
            <a:r>
              <a:rPr lang="en-US" dirty="0"/>
              <a:t>Amazon and Walmart have been locked in price wars in last couple of years</a:t>
            </a:r>
          </a:p>
          <a:p>
            <a:endParaRPr lang="en-US" dirty="0"/>
          </a:p>
        </p:txBody>
      </p:sp>
      <p:sp>
        <p:nvSpPr>
          <p:cNvPr id="4" name="Slide Number Placeholder 3"/>
          <p:cNvSpPr>
            <a:spLocks noGrp="1"/>
          </p:cNvSpPr>
          <p:nvPr>
            <p:ph type="sldNum" sz="quarter" idx="10"/>
          </p:nvPr>
        </p:nvSpPr>
        <p:spPr/>
        <p:txBody>
          <a:bodyPr/>
          <a:lstStyle/>
          <a:p>
            <a:fld id="{75A8CA3E-C2A0-4044-862E-54ABA8A9C678}" type="slidenum">
              <a:rPr lang="en-US" smtClean="0">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937791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look</a:t>
            </a:r>
            <a:r>
              <a:rPr lang="en-US" baseline="0" dirty="0"/>
              <a:t> at the financial data first. In year 2014, Amazon’s revenue is about only 1/5 of that of Walmart, but its market cap is 50% higher. The difference in gross profit is not high; the growth rate of Amazon is much higher than Walmart. But does that alone justify a nearly 1000 P/E ratio for Amazon vs. 13 for Walmart? Why did investors take such a different view on these companies? To answer this question, we shall look deeper at their sales and operations data. </a:t>
            </a:r>
            <a:endParaRPr lang="en-US" dirty="0"/>
          </a:p>
          <a:p>
            <a:endParaRPr lang="en-US" dirty="0"/>
          </a:p>
          <a:p>
            <a:r>
              <a:rPr lang="en-US" dirty="0"/>
              <a:t>Profit margin similar, Amazon</a:t>
            </a:r>
            <a:r>
              <a:rPr lang="en-US" baseline="0" dirty="0"/>
              <a:t> is 1/5 of Walmart in revenue, Amazon is growing much faster. But Amazon has no dividend. </a:t>
            </a:r>
          </a:p>
          <a:p>
            <a:r>
              <a:rPr lang="zh-CN" altLang="en-US" dirty="0"/>
              <a:t>看数据</a:t>
            </a:r>
            <a:endParaRPr lang="en-US" dirty="0"/>
          </a:p>
        </p:txBody>
      </p:sp>
      <p:sp>
        <p:nvSpPr>
          <p:cNvPr id="4" name="Slide Number Placeholder 3"/>
          <p:cNvSpPr>
            <a:spLocks noGrp="1"/>
          </p:cNvSpPr>
          <p:nvPr>
            <p:ph type="sldNum" sz="quarter" idx="10"/>
          </p:nvPr>
        </p:nvSpPr>
        <p:spPr/>
        <p:txBody>
          <a:bodyPr/>
          <a:lstStyle/>
          <a:p>
            <a:fld id="{75A8CA3E-C2A0-4044-862E-54ABA8A9C678}"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3411452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We first look at the price. Using</a:t>
            </a:r>
            <a:r>
              <a:rPr lang="en-US" baseline="0" dirty="0"/>
              <a:t> Amazon as a benchmark, we find that Walmart is on average 2.9% higher on prices than Amazon, and Target is 16.9% higher on prices.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Walmart appears to be making the largest strides to compete with Amazon in the beauty category, with products found to be 1% lower than Amazon on average; in the </a:t>
            </a:r>
            <a:r>
              <a:rPr lang="en-US" dirty="0" err="1"/>
              <a:t>Profitero</a:t>
            </a:r>
            <a:r>
              <a:rPr lang="en-US" dirty="0"/>
              <a:t> 2014 study, beauty products were priced 10% higher than Amazon;</a:t>
            </a:r>
          </a:p>
          <a:p>
            <a:pPr marL="171450" indent="-171450">
              <a:buFont typeface="Arial" panose="020B0604020202020204" pitchFamily="34" charset="0"/>
              <a:buChar char="•"/>
            </a:pPr>
            <a:r>
              <a:rPr lang="en-US" dirty="0"/>
              <a:t>Electronics is one of Walmart’s least competitive categories to Amazon, with products priced 7% higher on average than Amazon;</a:t>
            </a:r>
          </a:p>
          <a:p>
            <a:pPr marL="171450" indent="-171450">
              <a:buFont typeface="Arial" panose="020B0604020202020204" pitchFamily="34" charset="0"/>
              <a:buChar char="•"/>
            </a:pPr>
            <a:r>
              <a:rPr lang="en-US" dirty="0"/>
              <a:t>Target was found to be the most expensive of the major retailers, and 17% more expensive than Amazon; this marks a shift in price competitiveness from the 2014 </a:t>
            </a:r>
            <a:r>
              <a:rPr lang="en-US" dirty="0" err="1"/>
              <a:t>Profitero</a:t>
            </a:r>
            <a:r>
              <a:rPr lang="en-US" dirty="0"/>
              <a:t> study which found Target pricing to be 10% more expensive on average;</a:t>
            </a:r>
          </a:p>
          <a:p>
            <a:pPr marL="171450" indent="-171450">
              <a:buFont typeface="Arial" panose="020B0604020202020204" pitchFamily="34" charset="0"/>
              <a:buChar char="•"/>
            </a:pPr>
            <a:r>
              <a:rPr lang="en-US" dirty="0"/>
              <a:t>Specialist retailers such as Staples, Best Buy and Home Depot struggle to compete with Amazon on price: Staples was found to be the most expensive specialist retailer to Amazon (products were 49% higher than Amazon on average), while Chewy.com had the closest pricing (its average prices were just 7% higher than Amazon).</a:t>
            </a:r>
          </a:p>
        </p:txBody>
      </p:sp>
      <p:sp>
        <p:nvSpPr>
          <p:cNvPr id="4" name="Slide Number Placeholder 3"/>
          <p:cNvSpPr>
            <a:spLocks noGrp="1"/>
          </p:cNvSpPr>
          <p:nvPr>
            <p:ph type="sldNum" sz="quarter" idx="10"/>
          </p:nvPr>
        </p:nvSpPr>
        <p:spPr/>
        <p:txBody>
          <a:bodyPr/>
          <a:lstStyle/>
          <a:p>
            <a:fld id="{75A8CA3E-C2A0-4044-862E-54ABA8A9C678}" type="slidenum">
              <a:rPr lang="en-US" smtClean="0"/>
              <a:pPr/>
              <a:t>10</a:t>
            </a:fld>
            <a:endParaRPr lang="en-US" dirty="0"/>
          </a:p>
        </p:txBody>
      </p:sp>
    </p:spTree>
    <p:extLst>
      <p:ext uri="{BB962C8B-B14F-4D97-AF65-F5344CB8AC3E}">
        <p14:creationId xmlns:p14="http://schemas.microsoft.com/office/powerpoint/2010/main" val="3401568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4400" y="2130427"/>
            <a:ext cx="10363200" cy="1470025"/>
          </a:xfrm>
        </p:spPr>
        <p:txBody>
          <a:bodyPr/>
          <a:lstStyle>
            <a:lvl1pPr algn="ctr">
              <a:defRPr>
                <a:solidFill>
                  <a:schemeClr val="bg1"/>
                </a:solidFill>
              </a:defRPr>
            </a:lvl1pPr>
          </a:lstStyle>
          <a:p>
            <a:r>
              <a:rPr lang="en-US"/>
              <a:t>Click to edit Master title style</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8737600" y="6316663"/>
            <a:ext cx="2844800" cy="476250"/>
          </a:xfrm>
          <a:prstGeom prst="rect">
            <a:avLst/>
          </a:prstGeom>
        </p:spPr>
        <p:txBody>
          <a:bodyPr/>
          <a:lstStyle>
            <a:lvl1pPr>
              <a:defRPr/>
            </a:lvl1pPr>
          </a:lstStyle>
          <a:p>
            <a:fld id="{52F25AE0-E2B3-4DFC-AA63-3B666C34FDE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66788"/>
            <a:ext cx="2743200" cy="5245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66788"/>
            <a:ext cx="8026400" cy="5245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8737600" y="6316663"/>
            <a:ext cx="2844800" cy="476250"/>
          </a:xfrm>
          <a:prstGeom prst="rect">
            <a:avLst/>
          </a:prstGeom>
        </p:spPr>
        <p:txBody>
          <a:bodyPr/>
          <a:lstStyle>
            <a:lvl1pPr>
              <a:defRPr/>
            </a:lvl1pPr>
          </a:lstStyle>
          <a:p>
            <a:fld id="{A2C2BD23-3B40-4A18-BF4B-0BEB6A9C3A2E}"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A9E3DF8F-AA28-4DFB-A796-047CE290B816}" type="slidenum">
              <a:rPr lang="en-US"/>
              <a:pPr/>
              <a:t>‹#›</a:t>
            </a:fld>
            <a:endParaRPr lang="en-US"/>
          </a:p>
        </p:txBody>
      </p:sp>
    </p:spTree>
    <p:extLst>
      <p:ext uri="{BB962C8B-B14F-4D97-AF65-F5344CB8AC3E}">
        <p14:creationId xmlns:p14="http://schemas.microsoft.com/office/powerpoint/2010/main" val="649414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4011150318"/>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b="1"/>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sldNum" idx="10"/>
          </p:nvPr>
        </p:nvSpPr>
        <p:spPr/>
        <p:txBody>
          <a:bodyPr/>
          <a:lstStyle>
            <a:lvl1pPr>
              <a:defRPr sz="800"/>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1433555984"/>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2940651198"/>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66900"/>
            <a:ext cx="5380567" cy="4338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67" y="1866900"/>
            <a:ext cx="5380567" cy="4338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1090576583"/>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3630725783"/>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3606013078"/>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135679552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atin typeface="Arial Black"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630623690"/>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777599023"/>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2804914773"/>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1" y="966788"/>
            <a:ext cx="2741083" cy="5238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66788"/>
            <a:ext cx="8020051" cy="5238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2540963754"/>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966789"/>
            <a:ext cx="10964333" cy="801687"/>
          </a:xfrm>
        </p:spPr>
        <p:txBody>
          <a:bodyPr/>
          <a:lstStyle/>
          <a:p>
            <a:r>
              <a:rPr lang="en-US"/>
              <a:t>Click to edit Master title style</a:t>
            </a:r>
          </a:p>
        </p:txBody>
      </p:sp>
      <p:sp>
        <p:nvSpPr>
          <p:cNvPr id="3"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376590303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a:xfrm>
            <a:off x="8737600" y="6316663"/>
            <a:ext cx="2844800" cy="476250"/>
          </a:xfrm>
          <a:prstGeom prst="rect">
            <a:avLst/>
          </a:prstGeom>
        </p:spPr>
        <p:txBody>
          <a:bodyPr/>
          <a:lstStyle>
            <a:lvl1pPr>
              <a:defRPr/>
            </a:lvl1pPr>
          </a:lstStyle>
          <a:p>
            <a:fld id="{F52162C8-76E3-4BAE-9851-25C00ECAC03C}"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66900"/>
            <a:ext cx="5384800" cy="4344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66900"/>
            <a:ext cx="5384800" cy="4344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8737600" y="6316663"/>
            <a:ext cx="2844800" cy="476250"/>
          </a:xfrm>
          <a:prstGeom prst="rect">
            <a:avLst/>
          </a:prstGeom>
        </p:spPr>
        <p:txBody>
          <a:bodyPr/>
          <a:lstStyle>
            <a:lvl1pPr>
              <a:defRPr/>
            </a:lvl1pPr>
          </a:lstStyle>
          <a:p>
            <a:fld id="{AB407F30-F4E2-4E46-BD51-D1C62AE7392F}"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8737600" y="6316663"/>
            <a:ext cx="2844800" cy="476250"/>
          </a:xfrm>
          <a:prstGeom prst="rect">
            <a:avLst/>
          </a:prstGeom>
        </p:spPr>
        <p:txBody>
          <a:bodyPr/>
          <a:lstStyle>
            <a:lvl1pPr>
              <a:defRPr/>
            </a:lvl1pPr>
          </a:lstStyle>
          <a:p>
            <a:fld id="{5B475FAF-2BD1-458D-A7A1-B4FA7D7098BE}"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8737600" y="6316663"/>
            <a:ext cx="2844800" cy="476250"/>
          </a:xfrm>
          <a:prstGeom prst="rect">
            <a:avLst/>
          </a:prstGeom>
        </p:spPr>
        <p:txBody>
          <a:bodyPr/>
          <a:lstStyle>
            <a:lvl1pPr>
              <a:defRPr/>
            </a:lvl1pPr>
          </a:lstStyle>
          <a:p>
            <a:fld id="{711EF455-90CE-4031-9F38-F26BEF991E72}"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737600" y="6316663"/>
            <a:ext cx="2844800" cy="476250"/>
          </a:xfrm>
          <a:prstGeom prst="rect">
            <a:avLst/>
          </a:prstGeom>
        </p:spPr>
        <p:txBody>
          <a:bodyPr/>
          <a:lstStyle>
            <a:lvl1pPr>
              <a:defRPr/>
            </a:lvl1pPr>
          </a:lstStyle>
          <a:p>
            <a:fld id="{4F4845B2-18FB-44CF-8C4F-855D6AAB42F2}"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8737600" y="6316663"/>
            <a:ext cx="2844800" cy="476250"/>
          </a:xfrm>
          <a:prstGeom prst="rect">
            <a:avLst/>
          </a:prstGeom>
        </p:spPr>
        <p:txBody>
          <a:bodyPr/>
          <a:lstStyle>
            <a:lvl1pPr>
              <a:defRPr/>
            </a:lvl1pPr>
          </a:lstStyle>
          <a:p>
            <a:fld id="{44487943-0A20-4361-AC90-3F8D17C2939A}"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8737600" y="6316663"/>
            <a:ext cx="2844800" cy="476250"/>
          </a:xfrm>
          <a:prstGeom prst="rect">
            <a:avLst/>
          </a:prstGeom>
        </p:spPr>
        <p:txBody>
          <a:bodyPr/>
          <a:lstStyle>
            <a:lvl1pPr>
              <a:defRPr/>
            </a:lvl1pPr>
          </a:lstStyle>
          <a:p>
            <a:fld id="{45BBC968-D00C-4835-8B82-DD9F8F3B005C}"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66790"/>
            <a:ext cx="10972800" cy="8080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866900"/>
            <a:ext cx="10972800" cy="4344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4"/>
          </p:nvPr>
        </p:nvSpPr>
        <p:spPr>
          <a:xfrm>
            <a:off x="8737600" y="6316663"/>
            <a:ext cx="2844800" cy="476250"/>
          </a:xfrm>
          <a:prstGeom prst="rect">
            <a:avLst/>
          </a:prstGeom>
        </p:spPr>
        <p:txBody>
          <a:bodyPr/>
          <a:lstStyle>
            <a:lvl1pPr algn="r">
              <a:defRPr/>
            </a:lvl1pPr>
          </a:lstStyle>
          <a:p>
            <a:fld id="{F52162C8-76E3-4BAE-9851-25C00ECAC03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lvl1pPr algn="l" rtl="0" eaLnBrk="1" fontAlgn="base" hangingPunct="1">
        <a:spcBef>
          <a:spcPct val="0"/>
        </a:spcBef>
        <a:spcAft>
          <a:spcPct val="0"/>
        </a:spcAft>
        <a:defRPr sz="2400">
          <a:solidFill>
            <a:schemeClr val="tx2"/>
          </a:solidFill>
          <a:latin typeface="Arial Black" pitchFamily="34" charset="0"/>
          <a:ea typeface="+mj-ea"/>
          <a:cs typeface="+mj-cs"/>
        </a:defRPr>
      </a:lvl1pPr>
      <a:lvl2pPr algn="l" rtl="0" eaLnBrk="1" fontAlgn="base" hangingPunct="1">
        <a:spcBef>
          <a:spcPct val="0"/>
        </a:spcBef>
        <a:spcAft>
          <a:spcPct val="0"/>
        </a:spcAft>
        <a:defRPr sz="3000">
          <a:solidFill>
            <a:schemeClr val="tx2"/>
          </a:solidFill>
          <a:latin typeface="Verdana" pitchFamily="34" charset="0"/>
        </a:defRPr>
      </a:lvl2pPr>
      <a:lvl3pPr algn="l" rtl="0" eaLnBrk="1" fontAlgn="base" hangingPunct="1">
        <a:spcBef>
          <a:spcPct val="0"/>
        </a:spcBef>
        <a:spcAft>
          <a:spcPct val="0"/>
        </a:spcAft>
        <a:defRPr sz="3000">
          <a:solidFill>
            <a:schemeClr val="tx2"/>
          </a:solidFill>
          <a:latin typeface="Verdana" pitchFamily="34" charset="0"/>
        </a:defRPr>
      </a:lvl3pPr>
      <a:lvl4pPr algn="l" rtl="0" eaLnBrk="1" fontAlgn="base" hangingPunct="1">
        <a:spcBef>
          <a:spcPct val="0"/>
        </a:spcBef>
        <a:spcAft>
          <a:spcPct val="0"/>
        </a:spcAft>
        <a:defRPr sz="3000">
          <a:solidFill>
            <a:schemeClr val="tx2"/>
          </a:solidFill>
          <a:latin typeface="Verdana" pitchFamily="34" charset="0"/>
        </a:defRPr>
      </a:lvl4pPr>
      <a:lvl5pPr algn="l" rtl="0" eaLnBrk="1" fontAlgn="base" hangingPunct="1">
        <a:spcBef>
          <a:spcPct val="0"/>
        </a:spcBef>
        <a:spcAft>
          <a:spcPct val="0"/>
        </a:spcAft>
        <a:defRPr sz="3000">
          <a:solidFill>
            <a:schemeClr val="tx2"/>
          </a:solidFill>
          <a:latin typeface="Verdana" pitchFamily="34" charset="0"/>
        </a:defRPr>
      </a:lvl5pPr>
      <a:lvl6pPr marL="457200" algn="l" rtl="0" eaLnBrk="1" fontAlgn="base" hangingPunct="1">
        <a:spcBef>
          <a:spcPct val="0"/>
        </a:spcBef>
        <a:spcAft>
          <a:spcPct val="0"/>
        </a:spcAft>
        <a:defRPr sz="3000">
          <a:solidFill>
            <a:schemeClr val="tx2"/>
          </a:solidFill>
          <a:latin typeface="Verdana" pitchFamily="34" charset="0"/>
        </a:defRPr>
      </a:lvl6pPr>
      <a:lvl7pPr marL="914400" algn="l" rtl="0" eaLnBrk="1" fontAlgn="base" hangingPunct="1">
        <a:spcBef>
          <a:spcPct val="0"/>
        </a:spcBef>
        <a:spcAft>
          <a:spcPct val="0"/>
        </a:spcAft>
        <a:defRPr sz="3000">
          <a:solidFill>
            <a:schemeClr val="tx2"/>
          </a:solidFill>
          <a:latin typeface="Verdana" pitchFamily="34" charset="0"/>
        </a:defRPr>
      </a:lvl7pPr>
      <a:lvl8pPr marL="1371600" algn="l" rtl="0" eaLnBrk="1" fontAlgn="base" hangingPunct="1">
        <a:spcBef>
          <a:spcPct val="0"/>
        </a:spcBef>
        <a:spcAft>
          <a:spcPct val="0"/>
        </a:spcAft>
        <a:defRPr sz="3000">
          <a:solidFill>
            <a:schemeClr val="tx2"/>
          </a:solidFill>
          <a:latin typeface="Verdana" pitchFamily="34" charset="0"/>
        </a:defRPr>
      </a:lvl8pPr>
      <a:lvl9pPr marL="1828800" algn="l" rtl="0" eaLnBrk="1" fontAlgn="base" hangingPunct="1">
        <a:spcBef>
          <a:spcPct val="0"/>
        </a:spcBef>
        <a:spcAft>
          <a:spcPct val="0"/>
        </a:spcAft>
        <a:defRPr sz="30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4" cstate="print"/>
          <a:srcRect/>
          <a:stretch>
            <a:fillRect/>
          </a:stretch>
        </p:blipFill>
        <p:spPr bwMode="auto">
          <a:xfrm>
            <a:off x="0" y="1"/>
            <a:ext cx="12192000" cy="968375"/>
          </a:xfrm>
          <a:prstGeom prst="rect">
            <a:avLst/>
          </a:prstGeom>
          <a:noFill/>
          <a:ln w="9525">
            <a:noFill/>
            <a:round/>
            <a:headEnd/>
            <a:tailEnd/>
          </a:ln>
        </p:spPr>
      </p:pic>
      <p:sp>
        <p:nvSpPr>
          <p:cNvPr id="2051" name="Rectangle 2"/>
          <p:cNvSpPr>
            <a:spLocks noGrp="1" noChangeArrowheads="1"/>
          </p:cNvSpPr>
          <p:nvPr>
            <p:ph type="title"/>
          </p:nvPr>
        </p:nvSpPr>
        <p:spPr bwMode="auto">
          <a:xfrm>
            <a:off x="609600" y="966789"/>
            <a:ext cx="10964333" cy="801687"/>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052" name="Rectangle 3"/>
          <p:cNvSpPr>
            <a:spLocks noGrp="1" noChangeArrowheads="1"/>
          </p:cNvSpPr>
          <p:nvPr>
            <p:ph type="body" idx="1"/>
          </p:nvPr>
        </p:nvSpPr>
        <p:spPr bwMode="auto">
          <a:xfrm>
            <a:off x="609600" y="1866900"/>
            <a:ext cx="10964333" cy="433863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Rectangle 4"/>
          <p:cNvSpPr>
            <a:spLocks noGrp="1" noChangeArrowheads="1"/>
          </p:cNvSpPr>
          <p:nvPr>
            <p:ph type="sldNum"/>
          </p:nvPr>
        </p:nvSpPr>
        <p:spPr bwMode="auto">
          <a:xfrm>
            <a:off x="8737600" y="6316663"/>
            <a:ext cx="2836333" cy="4699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fontAlgn="auto">
              <a:spcBef>
                <a:spcPts val="0"/>
              </a:spcBef>
              <a:spcAft>
                <a:spcPts val="0"/>
              </a:spcAft>
              <a:defRPr sz="1000">
                <a:solidFill>
                  <a:srgbClr val="5F5F5F"/>
                </a:solidFill>
                <a:latin typeface="+mn-lt"/>
                <a:cs typeface="+mn-cs"/>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32368802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wipe dir="r"/>
  </p:transition>
  <p:hf sldNum="0" hdr="0" ftr="0" dt="0"/>
  <p:txStyles>
    <p:titleStyle>
      <a:lvl1pPr algn="l" defTabSz="457200" rtl="0" eaLnBrk="1" fontAlgn="base" hangingPunct="1">
        <a:spcBef>
          <a:spcPct val="0"/>
        </a:spcBef>
        <a:spcAft>
          <a:spcPct val="0"/>
        </a:spcAft>
        <a:buClr>
          <a:srgbClr val="000000"/>
        </a:buClr>
        <a:buSzPct val="100000"/>
        <a:buFont typeface="Times New Roman" charset="0"/>
        <a:defRPr sz="3000">
          <a:solidFill>
            <a:srgbClr val="000000"/>
          </a:solidFill>
          <a:latin typeface="+mj-lt"/>
          <a:ea typeface="Lucida Sans Unicode" charset="0"/>
          <a:cs typeface="+mj-cs"/>
        </a:defRPr>
      </a:lvl1pPr>
      <a:lvl2pPr algn="l" defTabSz="457200" rtl="0" eaLnBrk="1" fontAlgn="base" hangingPunct="1">
        <a:spcBef>
          <a:spcPct val="0"/>
        </a:spcBef>
        <a:spcAft>
          <a:spcPct val="0"/>
        </a:spcAft>
        <a:buClr>
          <a:srgbClr val="000000"/>
        </a:buClr>
        <a:buSzPct val="100000"/>
        <a:buFont typeface="Times New Roman" charset="0"/>
        <a:defRPr sz="3000">
          <a:solidFill>
            <a:srgbClr val="000000"/>
          </a:solidFill>
          <a:latin typeface="Verdana" pitchFamily="32" charset="0"/>
          <a:ea typeface="Lucida Sans Unicode" charset="0"/>
          <a:cs typeface="Lucida Sans Unicode" charset="0"/>
        </a:defRPr>
      </a:lvl2pPr>
      <a:lvl3pPr algn="l" defTabSz="457200" rtl="0" eaLnBrk="1" fontAlgn="base" hangingPunct="1">
        <a:spcBef>
          <a:spcPct val="0"/>
        </a:spcBef>
        <a:spcAft>
          <a:spcPct val="0"/>
        </a:spcAft>
        <a:buClr>
          <a:srgbClr val="000000"/>
        </a:buClr>
        <a:buSzPct val="100000"/>
        <a:buFont typeface="Times New Roman" charset="0"/>
        <a:defRPr sz="3000">
          <a:solidFill>
            <a:srgbClr val="000000"/>
          </a:solidFill>
          <a:latin typeface="Verdana" pitchFamily="32" charset="0"/>
          <a:ea typeface="Lucida Sans Unicode" charset="0"/>
          <a:cs typeface="Lucida Sans Unicode" charset="0"/>
        </a:defRPr>
      </a:lvl3pPr>
      <a:lvl4pPr algn="l" defTabSz="457200" rtl="0" eaLnBrk="1" fontAlgn="base" hangingPunct="1">
        <a:spcBef>
          <a:spcPct val="0"/>
        </a:spcBef>
        <a:spcAft>
          <a:spcPct val="0"/>
        </a:spcAft>
        <a:buClr>
          <a:srgbClr val="000000"/>
        </a:buClr>
        <a:buSzPct val="100000"/>
        <a:buFont typeface="Times New Roman" charset="0"/>
        <a:defRPr sz="3000">
          <a:solidFill>
            <a:srgbClr val="000000"/>
          </a:solidFill>
          <a:latin typeface="Verdana" pitchFamily="32" charset="0"/>
          <a:ea typeface="Lucida Sans Unicode" charset="0"/>
          <a:cs typeface="Lucida Sans Unicode" charset="0"/>
        </a:defRPr>
      </a:lvl4pPr>
      <a:lvl5pPr algn="l" defTabSz="457200" rtl="0" eaLnBrk="1" fontAlgn="base" hangingPunct="1">
        <a:spcBef>
          <a:spcPct val="0"/>
        </a:spcBef>
        <a:spcAft>
          <a:spcPct val="0"/>
        </a:spcAft>
        <a:buClr>
          <a:srgbClr val="000000"/>
        </a:buClr>
        <a:buSzPct val="100000"/>
        <a:buFont typeface="Times New Roman" charset="0"/>
        <a:defRPr sz="3000">
          <a:solidFill>
            <a:srgbClr val="000000"/>
          </a:solidFill>
          <a:latin typeface="Verdana" pitchFamily="32" charset="0"/>
          <a:ea typeface="Lucida Sans Unicode" charset="0"/>
          <a:cs typeface="Lucida Sans Unicode" charset="0"/>
        </a:defRPr>
      </a:lvl5pPr>
      <a:lvl6pPr marL="2514600" indent="-228600" algn="l" defTabSz="457200" rtl="0" eaLnBrk="1" fontAlgn="base" hangingPunct="1">
        <a:spcBef>
          <a:spcPct val="0"/>
        </a:spcBef>
        <a:spcAft>
          <a:spcPct val="0"/>
        </a:spcAft>
        <a:buClr>
          <a:srgbClr val="000000"/>
        </a:buClr>
        <a:buSzPct val="100000"/>
        <a:buFont typeface="Times New Roman" pitchFamily="16" charset="0"/>
        <a:defRPr sz="3000">
          <a:solidFill>
            <a:srgbClr val="000000"/>
          </a:solidFill>
          <a:latin typeface="Verdana" pitchFamily="32" charset="0"/>
          <a:cs typeface="Lucida Sans Unicode" charset="0"/>
        </a:defRPr>
      </a:lvl6pPr>
      <a:lvl7pPr marL="2971800" indent="-228600" algn="l" defTabSz="457200" rtl="0" eaLnBrk="1" fontAlgn="base" hangingPunct="1">
        <a:spcBef>
          <a:spcPct val="0"/>
        </a:spcBef>
        <a:spcAft>
          <a:spcPct val="0"/>
        </a:spcAft>
        <a:buClr>
          <a:srgbClr val="000000"/>
        </a:buClr>
        <a:buSzPct val="100000"/>
        <a:buFont typeface="Times New Roman" pitchFamily="16" charset="0"/>
        <a:defRPr sz="3000">
          <a:solidFill>
            <a:srgbClr val="000000"/>
          </a:solidFill>
          <a:latin typeface="Verdana" pitchFamily="32" charset="0"/>
          <a:cs typeface="Lucida Sans Unicode" charset="0"/>
        </a:defRPr>
      </a:lvl7pPr>
      <a:lvl8pPr marL="3429000" indent="-228600" algn="l" defTabSz="457200" rtl="0" eaLnBrk="1" fontAlgn="base" hangingPunct="1">
        <a:spcBef>
          <a:spcPct val="0"/>
        </a:spcBef>
        <a:spcAft>
          <a:spcPct val="0"/>
        </a:spcAft>
        <a:buClr>
          <a:srgbClr val="000000"/>
        </a:buClr>
        <a:buSzPct val="100000"/>
        <a:buFont typeface="Times New Roman" pitchFamily="16" charset="0"/>
        <a:defRPr sz="3000">
          <a:solidFill>
            <a:srgbClr val="000000"/>
          </a:solidFill>
          <a:latin typeface="Verdana" pitchFamily="32" charset="0"/>
          <a:cs typeface="Lucida Sans Unicode" charset="0"/>
        </a:defRPr>
      </a:lvl8pPr>
      <a:lvl9pPr marL="3886200" indent="-228600" algn="l" defTabSz="457200" rtl="0" eaLnBrk="1" fontAlgn="base" hangingPunct="1">
        <a:spcBef>
          <a:spcPct val="0"/>
        </a:spcBef>
        <a:spcAft>
          <a:spcPct val="0"/>
        </a:spcAft>
        <a:buClr>
          <a:srgbClr val="000000"/>
        </a:buClr>
        <a:buSzPct val="100000"/>
        <a:buFont typeface="Times New Roman" pitchFamily="16" charset="0"/>
        <a:defRPr sz="3000">
          <a:solidFill>
            <a:srgbClr val="000000"/>
          </a:solidFill>
          <a:latin typeface="Verdana" pitchFamily="32" charset="0"/>
          <a:cs typeface="Lucida Sans Unicode" charset="0"/>
        </a:defRPr>
      </a:lvl9pPr>
    </p:titleStyle>
    <p:bodyStyle>
      <a:lvl1pPr marL="342900" indent="-342900" algn="l" defTabSz="457200" rtl="0" eaLnBrk="1" fontAlgn="base" hangingPunct="1">
        <a:spcBef>
          <a:spcPts val="550"/>
        </a:spcBef>
        <a:spcAft>
          <a:spcPct val="0"/>
        </a:spcAft>
        <a:buClr>
          <a:srgbClr val="000000"/>
        </a:buClr>
        <a:buSzPct val="100000"/>
        <a:buFont typeface="Times New Roman" charset="0"/>
        <a:buChar char="•"/>
        <a:defRPr sz="2200">
          <a:solidFill>
            <a:srgbClr val="000000"/>
          </a:solidFill>
          <a:latin typeface="+mn-lt"/>
          <a:ea typeface="Lucida Sans Unicode" charset="0"/>
          <a:cs typeface="+mn-cs"/>
        </a:defRPr>
      </a:lvl1pPr>
      <a:lvl2pPr marL="742950" indent="-285750" algn="l" defTabSz="457200" rtl="0" eaLnBrk="1" fontAlgn="base" hangingPunct="1">
        <a:spcBef>
          <a:spcPts val="700"/>
        </a:spcBef>
        <a:spcAft>
          <a:spcPct val="0"/>
        </a:spcAft>
        <a:buClr>
          <a:srgbClr val="000000"/>
        </a:buClr>
        <a:buSzPct val="100000"/>
        <a:buFont typeface="Times New Roman" charset="0"/>
        <a:buChar char="–"/>
        <a:defRPr sz="2800">
          <a:solidFill>
            <a:srgbClr val="000000"/>
          </a:solidFill>
          <a:latin typeface="+mn-lt"/>
          <a:ea typeface="Lucida Sans Unicode" charset="0"/>
          <a:cs typeface="+mn-cs"/>
        </a:defRPr>
      </a:lvl2pPr>
      <a:lvl3pPr marL="1143000" indent="-228600" algn="l" defTabSz="457200" rtl="0" eaLnBrk="1" fontAlgn="base" hangingPunct="1">
        <a:spcBef>
          <a:spcPts val="400"/>
        </a:spcBef>
        <a:spcAft>
          <a:spcPct val="0"/>
        </a:spcAft>
        <a:buClr>
          <a:srgbClr val="000000"/>
        </a:buClr>
        <a:buSzPct val="100000"/>
        <a:buFont typeface="Times New Roman" charset="0"/>
        <a:buChar char="•"/>
        <a:defRPr sz="1600">
          <a:solidFill>
            <a:srgbClr val="000000"/>
          </a:solidFill>
          <a:latin typeface="+mn-lt"/>
          <a:ea typeface="Lucida Sans Unicode" charset="0"/>
          <a:cs typeface="+mn-cs"/>
        </a:defRPr>
      </a:lvl3pPr>
      <a:lvl4pPr marL="1600200" indent="-228600" algn="l" defTabSz="457200" rtl="0" eaLnBrk="1" fontAlgn="base" hangingPunct="1">
        <a:spcBef>
          <a:spcPts val="350"/>
        </a:spcBef>
        <a:spcAft>
          <a:spcPct val="0"/>
        </a:spcAft>
        <a:buClr>
          <a:srgbClr val="000000"/>
        </a:buClr>
        <a:buSzPct val="100000"/>
        <a:buFont typeface="Times New Roman" charset="0"/>
        <a:buChar char="–"/>
        <a:defRPr sz="1400">
          <a:solidFill>
            <a:srgbClr val="000000"/>
          </a:solidFill>
          <a:latin typeface="+mn-lt"/>
          <a:ea typeface="Lucida Sans Unicode" charset="0"/>
          <a:cs typeface="+mn-cs"/>
        </a:defRPr>
      </a:lvl4pPr>
      <a:lvl5pPr marL="2057400" indent="-228600" algn="l" defTabSz="457200" rtl="0" eaLnBrk="1" fontAlgn="base" hangingPunct="1">
        <a:spcBef>
          <a:spcPts val="350"/>
        </a:spcBef>
        <a:spcAft>
          <a:spcPct val="0"/>
        </a:spcAft>
        <a:buClr>
          <a:srgbClr val="000000"/>
        </a:buClr>
        <a:buSzPct val="100000"/>
        <a:buFont typeface="Times New Roman" charset="0"/>
        <a:buChar char="»"/>
        <a:defRPr sz="1400">
          <a:solidFill>
            <a:srgbClr val="000000"/>
          </a:solidFill>
          <a:latin typeface="+mn-lt"/>
          <a:ea typeface="Lucida Sans Unicode" charset="0"/>
          <a:cs typeface="+mn-cs"/>
        </a:defRPr>
      </a:lvl5pPr>
      <a:lvl6pPr marL="2514600" indent="-228600" algn="l" defTabSz="457200" rtl="0" eaLnBrk="1" fontAlgn="base" hangingPunct="1">
        <a:spcBef>
          <a:spcPts val="350"/>
        </a:spcBef>
        <a:spcAft>
          <a:spcPct val="0"/>
        </a:spcAft>
        <a:buClr>
          <a:srgbClr val="000000"/>
        </a:buClr>
        <a:buSzPct val="100000"/>
        <a:buFont typeface="Times New Roman" pitchFamily="16" charset="0"/>
        <a:defRPr sz="1400">
          <a:solidFill>
            <a:srgbClr val="000000"/>
          </a:solidFill>
          <a:latin typeface="+mn-lt"/>
          <a:cs typeface="+mn-cs"/>
        </a:defRPr>
      </a:lvl6pPr>
      <a:lvl7pPr marL="2971800" indent="-228600" algn="l" defTabSz="457200" rtl="0" eaLnBrk="1" fontAlgn="base" hangingPunct="1">
        <a:spcBef>
          <a:spcPts val="350"/>
        </a:spcBef>
        <a:spcAft>
          <a:spcPct val="0"/>
        </a:spcAft>
        <a:buClr>
          <a:srgbClr val="000000"/>
        </a:buClr>
        <a:buSzPct val="100000"/>
        <a:buFont typeface="Times New Roman" pitchFamily="16" charset="0"/>
        <a:defRPr sz="1400">
          <a:solidFill>
            <a:srgbClr val="000000"/>
          </a:solidFill>
          <a:latin typeface="+mn-lt"/>
          <a:cs typeface="+mn-cs"/>
        </a:defRPr>
      </a:lvl7pPr>
      <a:lvl8pPr marL="3429000" indent="-228600" algn="l" defTabSz="457200" rtl="0" eaLnBrk="1" fontAlgn="base" hangingPunct="1">
        <a:spcBef>
          <a:spcPts val="350"/>
        </a:spcBef>
        <a:spcAft>
          <a:spcPct val="0"/>
        </a:spcAft>
        <a:buClr>
          <a:srgbClr val="000000"/>
        </a:buClr>
        <a:buSzPct val="100000"/>
        <a:buFont typeface="Times New Roman" pitchFamily="16" charset="0"/>
        <a:defRPr sz="1400">
          <a:solidFill>
            <a:srgbClr val="000000"/>
          </a:solidFill>
          <a:latin typeface="+mn-lt"/>
          <a:cs typeface="+mn-cs"/>
        </a:defRPr>
      </a:lvl8pPr>
      <a:lvl9pPr marL="3886200" indent="-228600" algn="l" defTabSz="457200" rtl="0" eaLnBrk="1" fontAlgn="base" hangingPunct="1">
        <a:spcBef>
          <a:spcPts val="350"/>
        </a:spcBef>
        <a:spcAft>
          <a:spcPct val="0"/>
        </a:spcAft>
        <a:buClr>
          <a:srgbClr val="000000"/>
        </a:buClr>
        <a:buSzPct val="100000"/>
        <a:buFont typeface="Times New Roman" pitchFamily="16" charset="0"/>
        <a:defRPr sz="14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profitero.com/2017/10/new-profitero-study-reveals-amazon-is-winning-the-online-price-war-but-walmart-is-on-the-offensiv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gobankingrates.com/saving-money/walmart-amazon-shipping-cost-compariso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scrapehero.com/amazon-vs-walmart-products-sold-in-march-201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Impact of Supply chain Analytics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667368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a:t>
            </a:r>
          </a:p>
        </p:txBody>
      </p:sp>
      <p:pic>
        <p:nvPicPr>
          <p:cNvPr id="4" name="Content Placeholder 3"/>
          <p:cNvPicPr>
            <a:picLocks noGrp="1" noChangeAspect="1"/>
          </p:cNvPicPr>
          <p:nvPr>
            <p:ph idx="1"/>
          </p:nvPr>
        </p:nvPicPr>
        <p:blipFill>
          <a:blip r:embed="rId3"/>
          <a:stretch>
            <a:fillRect/>
          </a:stretch>
        </p:blipFill>
        <p:spPr>
          <a:xfrm>
            <a:off x="2715177" y="1774827"/>
            <a:ext cx="6761645" cy="4344988"/>
          </a:xfrm>
          <a:prstGeom prst="rect">
            <a:avLst/>
          </a:prstGeom>
        </p:spPr>
      </p:pic>
      <p:sp>
        <p:nvSpPr>
          <p:cNvPr id="5" name="Rectangle 4"/>
          <p:cNvSpPr/>
          <p:nvPr/>
        </p:nvSpPr>
        <p:spPr>
          <a:xfrm>
            <a:off x="1391921" y="6508096"/>
            <a:ext cx="9408160" cy="276999"/>
          </a:xfrm>
          <a:prstGeom prst="rect">
            <a:avLst/>
          </a:prstGeom>
        </p:spPr>
        <p:txBody>
          <a:bodyPr wrap="square">
            <a:spAutoFit/>
          </a:bodyPr>
          <a:lstStyle/>
          <a:p>
            <a:pPr algn="ctr"/>
            <a:r>
              <a:rPr lang="en-US" sz="1200" dirty="0">
                <a:hlinkClick r:id="rId4"/>
              </a:rPr>
              <a:t>https://www.profitero.com/2017/10/new-profitero-study-reveals-amazon-is-winning-the-online-price-war-but-walmart-is-on-the-offensive/</a:t>
            </a:r>
            <a:r>
              <a:rPr lang="en-US" sz="1200" dirty="0"/>
              <a:t> </a:t>
            </a:r>
          </a:p>
        </p:txBody>
      </p:sp>
    </p:spTree>
    <p:extLst>
      <p:ext uri="{BB962C8B-B14F-4D97-AF65-F5344CB8AC3E}">
        <p14:creationId xmlns:p14="http://schemas.microsoft.com/office/powerpoint/2010/main" val="3849469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Delivery </a:t>
            </a:r>
          </a:p>
        </p:txBody>
      </p:sp>
      <p:pic>
        <p:nvPicPr>
          <p:cNvPr id="4" name="Content Placeholder 3"/>
          <p:cNvPicPr>
            <a:picLocks noGrp="1" noChangeAspect="1"/>
          </p:cNvPicPr>
          <p:nvPr>
            <p:ph idx="1"/>
          </p:nvPr>
        </p:nvPicPr>
        <p:blipFill>
          <a:blip r:embed="rId3"/>
          <a:stretch>
            <a:fillRect/>
          </a:stretch>
        </p:blipFill>
        <p:spPr>
          <a:xfrm>
            <a:off x="2958294" y="1866900"/>
            <a:ext cx="6275412" cy="4344988"/>
          </a:xfrm>
          <a:prstGeom prst="rect">
            <a:avLst/>
          </a:prstGeom>
        </p:spPr>
      </p:pic>
      <p:sp>
        <p:nvSpPr>
          <p:cNvPr id="5" name="Rectangle 4"/>
          <p:cNvSpPr/>
          <p:nvPr/>
        </p:nvSpPr>
        <p:spPr>
          <a:xfrm>
            <a:off x="1968909" y="6550223"/>
            <a:ext cx="8254181" cy="307777"/>
          </a:xfrm>
          <a:prstGeom prst="rect">
            <a:avLst/>
          </a:prstGeom>
        </p:spPr>
        <p:txBody>
          <a:bodyPr wrap="square">
            <a:spAutoFit/>
          </a:bodyPr>
          <a:lstStyle/>
          <a:p>
            <a:pPr algn="ctr"/>
            <a:r>
              <a:rPr lang="en-US" sz="1400" dirty="0">
                <a:hlinkClick r:id="rId4"/>
              </a:rPr>
              <a:t>https://www.gobankingrates.com/saving-money/walmart-amazon-shipping-cost-comparison/</a:t>
            </a:r>
            <a:r>
              <a:rPr lang="en-US" sz="1400" dirty="0"/>
              <a:t> </a:t>
            </a:r>
          </a:p>
        </p:txBody>
      </p:sp>
    </p:spTree>
    <p:extLst>
      <p:ext uri="{BB962C8B-B14F-4D97-AF65-F5344CB8AC3E}">
        <p14:creationId xmlns:p14="http://schemas.microsoft.com/office/powerpoint/2010/main" val="773498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Product-Variety </a:t>
            </a:r>
          </a:p>
        </p:txBody>
      </p:sp>
      <p:sp>
        <p:nvSpPr>
          <p:cNvPr id="3" name="Content Placeholder 2"/>
          <p:cNvSpPr>
            <a:spLocks noGrp="1"/>
          </p:cNvSpPr>
          <p:nvPr>
            <p:ph sz="half" idx="1"/>
          </p:nvPr>
        </p:nvSpPr>
        <p:spPr/>
        <p:txBody>
          <a:bodyPr/>
          <a:lstStyle/>
          <a:p>
            <a:r>
              <a:rPr lang="en-US" sz="2400" dirty="0"/>
              <a:t>March 2017</a:t>
            </a:r>
          </a:p>
          <a:p>
            <a:endParaRPr lang="en-US" sz="2400" dirty="0"/>
          </a:p>
          <a:p>
            <a:r>
              <a:rPr lang="en-US" sz="2400" dirty="0"/>
              <a:t>Walmart (</a:t>
            </a:r>
            <a:r>
              <a:rPr lang="en-US" sz="2400" b="1" dirty="0"/>
              <a:t>22 million products)</a:t>
            </a:r>
            <a:r>
              <a:rPr lang="en-US" sz="2400" dirty="0"/>
              <a:t> vs. Amazon (</a:t>
            </a:r>
            <a:r>
              <a:rPr lang="en-US" sz="2400" b="1" dirty="0"/>
              <a:t>375 million products)</a:t>
            </a:r>
            <a:endParaRPr lang="en-US" sz="2400" dirty="0"/>
          </a:p>
          <a:p>
            <a:endParaRPr lang="en-US" sz="2400" b="1" dirty="0"/>
          </a:p>
          <a:p>
            <a:r>
              <a:rPr lang="en-US" sz="2400" b="1" dirty="0"/>
              <a:t>Walmart has only 5.8% of what Amazon has to offer.</a:t>
            </a:r>
          </a:p>
          <a:p>
            <a:endParaRPr lang="en-US" sz="2400" dirty="0"/>
          </a:p>
        </p:txBody>
      </p:sp>
      <p:pic>
        <p:nvPicPr>
          <p:cNvPr id="5" name="Content Placeholder 4"/>
          <p:cNvPicPr>
            <a:picLocks noGrp="1" noChangeAspect="1"/>
          </p:cNvPicPr>
          <p:nvPr>
            <p:ph sz="half" idx="2"/>
          </p:nvPr>
        </p:nvPicPr>
        <p:blipFill>
          <a:blip r:embed="rId3"/>
          <a:stretch>
            <a:fillRect/>
          </a:stretch>
        </p:blipFill>
        <p:spPr>
          <a:xfrm>
            <a:off x="7670800" y="2253456"/>
            <a:ext cx="2438400" cy="3571875"/>
          </a:xfrm>
          <a:prstGeom prst="rect">
            <a:avLst/>
          </a:prstGeom>
        </p:spPr>
      </p:pic>
      <p:sp>
        <p:nvSpPr>
          <p:cNvPr id="6" name="Rectangle 5"/>
          <p:cNvSpPr/>
          <p:nvPr/>
        </p:nvSpPr>
        <p:spPr>
          <a:xfrm>
            <a:off x="2278462" y="6536628"/>
            <a:ext cx="8082116" cy="307777"/>
          </a:xfrm>
          <a:prstGeom prst="rect">
            <a:avLst/>
          </a:prstGeom>
        </p:spPr>
        <p:txBody>
          <a:bodyPr wrap="square">
            <a:spAutoFit/>
          </a:bodyPr>
          <a:lstStyle/>
          <a:p>
            <a:pPr algn="ctr"/>
            <a:r>
              <a:rPr lang="en-US" sz="1400" dirty="0">
                <a:hlinkClick r:id="rId4"/>
              </a:rPr>
              <a:t>https://www.scrapehero.com/amazon-vs-walmart-products-sold-in-march-2017/</a:t>
            </a:r>
            <a:r>
              <a:rPr lang="en-US" sz="1400" dirty="0"/>
              <a:t> </a:t>
            </a:r>
          </a:p>
        </p:txBody>
      </p:sp>
    </p:spTree>
    <p:extLst>
      <p:ext uri="{BB962C8B-B14F-4D97-AF65-F5344CB8AC3E}">
        <p14:creationId xmlns:p14="http://schemas.microsoft.com/office/powerpoint/2010/main" val="82764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812" y="0"/>
            <a:ext cx="12144375" cy="6858000"/>
          </a:xfrm>
          <a:prstGeom prst="rect">
            <a:avLst/>
          </a:prstGeom>
        </p:spPr>
      </p:pic>
      <p:sp>
        <p:nvSpPr>
          <p:cNvPr id="10" name="Title 1"/>
          <p:cNvSpPr txBox="1">
            <a:spLocks/>
          </p:cNvSpPr>
          <p:nvPr/>
        </p:nvSpPr>
        <p:spPr bwMode="auto">
          <a:xfrm>
            <a:off x="3410857" y="162382"/>
            <a:ext cx="6727371" cy="8080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a:solidFill>
                  <a:schemeClr val="tx2"/>
                </a:solidFill>
                <a:latin typeface="Arial Black" pitchFamily="34" charset="0"/>
                <a:ea typeface="+mj-ea"/>
                <a:cs typeface="+mj-cs"/>
              </a:defRPr>
            </a:lvl1pPr>
            <a:lvl2pPr algn="l" rtl="0" eaLnBrk="1" fontAlgn="base" hangingPunct="1">
              <a:spcBef>
                <a:spcPct val="0"/>
              </a:spcBef>
              <a:spcAft>
                <a:spcPct val="0"/>
              </a:spcAft>
              <a:defRPr sz="3000">
                <a:solidFill>
                  <a:schemeClr val="tx2"/>
                </a:solidFill>
                <a:latin typeface="Verdana" pitchFamily="34" charset="0"/>
              </a:defRPr>
            </a:lvl2pPr>
            <a:lvl3pPr algn="l" rtl="0" eaLnBrk="1" fontAlgn="base" hangingPunct="1">
              <a:spcBef>
                <a:spcPct val="0"/>
              </a:spcBef>
              <a:spcAft>
                <a:spcPct val="0"/>
              </a:spcAft>
              <a:defRPr sz="3000">
                <a:solidFill>
                  <a:schemeClr val="tx2"/>
                </a:solidFill>
                <a:latin typeface="Verdana" pitchFamily="34" charset="0"/>
              </a:defRPr>
            </a:lvl3pPr>
            <a:lvl4pPr algn="l" rtl="0" eaLnBrk="1" fontAlgn="base" hangingPunct="1">
              <a:spcBef>
                <a:spcPct val="0"/>
              </a:spcBef>
              <a:spcAft>
                <a:spcPct val="0"/>
              </a:spcAft>
              <a:defRPr sz="3000">
                <a:solidFill>
                  <a:schemeClr val="tx2"/>
                </a:solidFill>
                <a:latin typeface="Verdana" pitchFamily="34" charset="0"/>
              </a:defRPr>
            </a:lvl4pPr>
            <a:lvl5pPr algn="l" rtl="0" eaLnBrk="1" fontAlgn="base" hangingPunct="1">
              <a:spcBef>
                <a:spcPct val="0"/>
              </a:spcBef>
              <a:spcAft>
                <a:spcPct val="0"/>
              </a:spcAft>
              <a:defRPr sz="3000">
                <a:solidFill>
                  <a:schemeClr val="tx2"/>
                </a:solidFill>
                <a:latin typeface="Verdana" pitchFamily="34" charset="0"/>
              </a:defRPr>
            </a:lvl5pPr>
            <a:lvl6pPr marL="457200" algn="l" rtl="0" eaLnBrk="1" fontAlgn="base" hangingPunct="1">
              <a:spcBef>
                <a:spcPct val="0"/>
              </a:spcBef>
              <a:spcAft>
                <a:spcPct val="0"/>
              </a:spcAft>
              <a:defRPr sz="3000">
                <a:solidFill>
                  <a:schemeClr val="tx2"/>
                </a:solidFill>
                <a:latin typeface="Verdana" pitchFamily="34" charset="0"/>
              </a:defRPr>
            </a:lvl6pPr>
            <a:lvl7pPr marL="914400" algn="l" rtl="0" eaLnBrk="1" fontAlgn="base" hangingPunct="1">
              <a:spcBef>
                <a:spcPct val="0"/>
              </a:spcBef>
              <a:spcAft>
                <a:spcPct val="0"/>
              </a:spcAft>
              <a:defRPr sz="3000">
                <a:solidFill>
                  <a:schemeClr val="tx2"/>
                </a:solidFill>
                <a:latin typeface="Verdana" pitchFamily="34" charset="0"/>
              </a:defRPr>
            </a:lvl7pPr>
            <a:lvl8pPr marL="1371600" algn="l" rtl="0" eaLnBrk="1" fontAlgn="base" hangingPunct="1">
              <a:spcBef>
                <a:spcPct val="0"/>
              </a:spcBef>
              <a:spcAft>
                <a:spcPct val="0"/>
              </a:spcAft>
              <a:defRPr sz="3000">
                <a:solidFill>
                  <a:schemeClr val="tx2"/>
                </a:solidFill>
                <a:latin typeface="Verdana" pitchFamily="34" charset="0"/>
              </a:defRPr>
            </a:lvl8pPr>
            <a:lvl9pPr marL="1828800" algn="l" rtl="0" eaLnBrk="1" fontAlgn="base" hangingPunct="1">
              <a:spcBef>
                <a:spcPct val="0"/>
              </a:spcBef>
              <a:spcAft>
                <a:spcPct val="0"/>
              </a:spcAft>
              <a:defRPr sz="3000">
                <a:solidFill>
                  <a:schemeClr val="tx2"/>
                </a:solidFill>
                <a:latin typeface="Verdana" pitchFamily="34" charset="0"/>
              </a:defRPr>
            </a:lvl9pPr>
          </a:lstStyle>
          <a:p>
            <a:r>
              <a:rPr lang="en-US" altLang="zh-CN" b="1" kern="0" dirty="0"/>
              <a:t>Efficiency: Cash Conversion Cycle</a:t>
            </a:r>
            <a:endParaRPr lang="en-US" b="1" kern="0" dirty="0"/>
          </a:p>
        </p:txBody>
      </p:sp>
      <p:sp>
        <p:nvSpPr>
          <p:cNvPr id="11" name="Oval 10"/>
          <p:cNvSpPr/>
          <p:nvPr/>
        </p:nvSpPr>
        <p:spPr>
          <a:xfrm>
            <a:off x="7082972" y="904202"/>
            <a:ext cx="1640114" cy="270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10668001" y="2496456"/>
            <a:ext cx="203200" cy="232229"/>
          </a:xfrm>
          <a:prstGeom prst="star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10668001" y="1632629"/>
            <a:ext cx="203200" cy="232229"/>
          </a:xfrm>
          <a:prstGeom prst="star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0009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PWC 2013 Global Survey – Economic Impact</a:t>
            </a:r>
          </a:p>
        </p:txBody>
      </p:sp>
      <p:sp>
        <p:nvSpPr>
          <p:cNvPr id="6" name="Content Placeholder 5"/>
          <p:cNvSpPr>
            <a:spLocks noGrp="1"/>
          </p:cNvSpPr>
          <p:nvPr>
            <p:ph idx="1"/>
          </p:nvPr>
        </p:nvSpPr>
        <p:spPr/>
        <p:txBody>
          <a:bodyPr/>
          <a:lstStyle/>
          <a:p>
            <a:pPr>
              <a:lnSpc>
                <a:spcPct val="120000"/>
              </a:lnSpc>
            </a:pPr>
            <a:r>
              <a:rPr lang="en-US" sz="2800" dirty="0">
                <a:latin typeface="Open Sans"/>
              </a:rPr>
              <a:t>“Companies that acknowledge supply chain as a strategic asset achieve </a:t>
            </a:r>
            <a:r>
              <a:rPr lang="en-US" sz="2800" dirty="0">
                <a:solidFill>
                  <a:srgbClr val="FF0000"/>
                </a:solidFill>
                <a:latin typeface="Open Sans"/>
              </a:rPr>
              <a:t>70%</a:t>
            </a:r>
            <a:r>
              <a:rPr lang="en-US" sz="2800" dirty="0">
                <a:latin typeface="Open Sans"/>
              </a:rPr>
              <a:t> higher performance.” </a:t>
            </a:r>
          </a:p>
          <a:p>
            <a:pPr>
              <a:lnSpc>
                <a:spcPct val="120000"/>
              </a:lnSpc>
            </a:pPr>
            <a:r>
              <a:rPr lang="en-US" sz="2800" dirty="0">
                <a:latin typeface="Open Sans"/>
              </a:rPr>
              <a:t>“</a:t>
            </a:r>
            <a:r>
              <a:rPr lang="en-US" altLang="zh-CN" sz="2800" dirty="0">
                <a:latin typeface="Open Sans"/>
              </a:rPr>
              <a:t>N</a:t>
            </a:r>
            <a:r>
              <a:rPr lang="en-US" sz="2800" dirty="0">
                <a:latin typeface="Open Sans"/>
              </a:rPr>
              <a:t>early </a:t>
            </a:r>
            <a:r>
              <a:rPr lang="en-US" sz="2800" dirty="0">
                <a:solidFill>
                  <a:srgbClr val="FF0000"/>
                </a:solidFill>
                <a:latin typeface="Open Sans"/>
              </a:rPr>
              <a:t>50%</a:t>
            </a:r>
            <a:r>
              <a:rPr lang="en-US" sz="2800" dirty="0">
                <a:latin typeface="Open Sans"/>
              </a:rPr>
              <a:t> higher sales growth and </a:t>
            </a:r>
            <a:r>
              <a:rPr lang="en-US" sz="2800" dirty="0">
                <a:solidFill>
                  <a:srgbClr val="FF0000"/>
                </a:solidFill>
                <a:latin typeface="Open Sans"/>
              </a:rPr>
              <a:t>20%</a:t>
            </a:r>
            <a:r>
              <a:rPr lang="en-US" sz="2800" dirty="0">
                <a:latin typeface="Open Sans"/>
              </a:rPr>
              <a:t> more profitable.”</a:t>
            </a:r>
          </a:p>
          <a:p>
            <a:pPr>
              <a:lnSpc>
                <a:spcPct val="120000"/>
              </a:lnSpc>
            </a:pPr>
            <a:r>
              <a:rPr lang="en-US" sz="2800" dirty="0"/>
              <a:t>“Supply chain leaders achieve an average of earnings before interest and taxes (EBIT) margins of </a:t>
            </a:r>
            <a:r>
              <a:rPr lang="en-US" sz="2800" dirty="0">
                <a:solidFill>
                  <a:srgbClr val="FF0000"/>
                </a:solidFill>
              </a:rPr>
              <a:t>15.6%</a:t>
            </a:r>
            <a:r>
              <a:rPr lang="en-US" sz="2800" dirty="0"/>
              <a:t>, versus the laggards at </a:t>
            </a:r>
            <a:r>
              <a:rPr lang="en-US" sz="2800" dirty="0">
                <a:solidFill>
                  <a:srgbClr val="FF0000"/>
                </a:solidFill>
              </a:rPr>
              <a:t>7.3%</a:t>
            </a:r>
            <a:r>
              <a:rPr lang="en-US" sz="2800" dirty="0"/>
              <a:t>.”</a:t>
            </a:r>
          </a:p>
        </p:txBody>
      </p:sp>
      <p:sp>
        <p:nvSpPr>
          <p:cNvPr id="7" name="Rectangle 6"/>
          <p:cNvSpPr/>
          <p:nvPr/>
        </p:nvSpPr>
        <p:spPr>
          <a:xfrm>
            <a:off x="2121309" y="6468692"/>
            <a:ext cx="7949381" cy="276999"/>
          </a:xfrm>
          <a:prstGeom prst="rect">
            <a:avLst/>
          </a:prstGeom>
        </p:spPr>
        <p:txBody>
          <a:bodyPr wrap="square">
            <a:spAutoFit/>
          </a:bodyPr>
          <a:lstStyle/>
          <a:p>
            <a:pPr algn="ctr"/>
            <a:r>
              <a:rPr lang="en-US" altLang="zh-CN" sz="1200" dirty="0"/>
              <a:t>Source</a:t>
            </a:r>
            <a:r>
              <a:rPr lang="zh-CN" altLang="en-US" sz="1200" dirty="0"/>
              <a:t>：“</a:t>
            </a:r>
            <a:r>
              <a:rPr lang="en-US" altLang="zh-CN" sz="1200" dirty="0"/>
              <a:t>Next-generation supply chains, Efficient, fast and tailored</a:t>
            </a:r>
            <a:r>
              <a:rPr lang="zh-CN" altLang="en-US" sz="1200" dirty="0"/>
              <a:t>”，</a:t>
            </a:r>
            <a:r>
              <a:rPr lang="en-US" altLang="zh-CN" sz="1200" dirty="0"/>
              <a:t>PWC Global Survey</a:t>
            </a:r>
            <a:r>
              <a:rPr lang="zh-CN" altLang="en-US" sz="1200" dirty="0"/>
              <a:t>，</a:t>
            </a:r>
            <a:r>
              <a:rPr lang="en-US" altLang="zh-CN" sz="1200" dirty="0"/>
              <a:t>2013 </a:t>
            </a:r>
            <a:r>
              <a:rPr lang="zh-CN" altLang="en-US" sz="1200" dirty="0"/>
              <a:t>。</a:t>
            </a:r>
            <a:endParaRPr lang="en-US" sz="1200" dirty="0"/>
          </a:p>
        </p:txBody>
      </p:sp>
    </p:spTree>
    <p:extLst>
      <p:ext uri="{BB962C8B-B14F-4D97-AF65-F5344CB8AC3E}">
        <p14:creationId xmlns:p14="http://schemas.microsoft.com/office/powerpoint/2010/main" val="424955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Top Companies in SCM</a:t>
            </a:r>
            <a:endParaRPr lang="en-US" dirty="0"/>
          </a:p>
        </p:txBody>
      </p:sp>
      <p:sp>
        <p:nvSpPr>
          <p:cNvPr id="3" name="Content Placeholder 2"/>
          <p:cNvSpPr>
            <a:spLocks noGrp="1"/>
          </p:cNvSpPr>
          <p:nvPr>
            <p:ph idx="1"/>
          </p:nvPr>
        </p:nvSpPr>
        <p:spPr/>
        <p:txBody>
          <a:bodyPr/>
          <a:lstStyle/>
          <a:p>
            <a:pPr>
              <a:lnSpc>
                <a:spcPct val="120000"/>
              </a:lnSpc>
            </a:pPr>
            <a:r>
              <a:rPr lang="en-US" altLang="zh-CN" sz="3200" dirty="0"/>
              <a:t>SCM is so important that the success of Wal-Mart, Amazon, McDonald, Toyota, Apple, P&amp;G, largely depends on it.</a:t>
            </a:r>
          </a:p>
          <a:p>
            <a:pPr>
              <a:lnSpc>
                <a:spcPct val="120000"/>
              </a:lnSpc>
            </a:pPr>
            <a:r>
              <a:rPr lang="en-US" altLang="zh-CN" sz="3200" dirty="0"/>
              <a:t>The CEOs of Apple, GM and P&amp;G have a SCM background.</a:t>
            </a:r>
            <a:endParaRPr lang="en-US" sz="3200" dirty="0"/>
          </a:p>
          <a:p>
            <a:pPr>
              <a:lnSpc>
                <a:spcPct val="120000"/>
              </a:lnSpc>
            </a:pPr>
            <a:endParaRPr lang="en-US" sz="3200" dirty="0"/>
          </a:p>
        </p:txBody>
      </p:sp>
      <p:pic>
        <p:nvPicPr>
          <p:cNvPr id="4" name="Picture 3"/>
          <p:cNvPicPr>
            <a:picLocks noChangeAspect="1"/>
          </p:cNvPicPr>
          <p:nvPr/>
        </p:nvPicPr>
        <p:blipFill>
          <a:blip r:embed="rId2"/>
          <a:stretch>
            <a:fillRect/>
          </a:stretch>
        </p:blipFill>
        <p:spPr>
          <a:xfrm>
            <a:off x="424180" y="5383823"/>
            <a:ext cx="2065020" cy="1072222"/>
          </a:xfrm>
          <a:prstGeom prst="rect">
            <a:avLst/>
          </a:prstGeom>
        </p:spPr>
      </p:pic>
      <p:pic>
        <p:nvPicPr>
          <p:cNvPr id="5" name="Picture 4"/>
          <p:cNvPicPr>
            <a:picLocks noChangeAspect="1"/>
          </p:cNvPicPr>
          <p:nvPr/>
        </p:nvPicPr>
        <p:blipFill>
          <a:blip r:embed="rId3"/>
          <a:stretch>
            <a:fillRect/>
          </a:stretch>
        </p:blipFill>
        <p:spPr>
          <a:xfrm>
            <a:off x="2594739" y="5457402"/>
            <a:ext cx="2099181" cy="925063"/>
          </a:xfrm>
          <a:prstGeom prst="rect">
            <a:avLst/>
          </a:prstGeom>
        </p:spPr>
      </p:pic>
      <p:pic>
        <p:nvPicPr>
          <p:cNvPr id="6" name="Picture 5"/>
          <p:cNvPicPr>
            <a:picLocks noChangeAspect="1"/>
          </p:cNvPicPr>
          <p:nvPr/>
        </p:nvPicPr>
        <p:blipFill>
          <a:blip r:embed="rId4"/>
          <a:stretch>
            <a:fillRect/>
          </a:stretch>
        </p:blipFill>
        <p:spPr>
          <a:xfrm>
            <a:off x="4879340" y="5486081"/>
            <a:ext cx="1116065" cy="817880"/>
          </a:xfrm>
          <a:prstGeom prst="rect">
            <a:avLst/>
          </a:prstGeom>
        </p:spPr>
      </p:pic>
      <p:pic>
        <p:nvPicPr>
          <p:cNvPr id="7" name="Picture 6"/>
          <p:cNvPicPr>
            <a:picLocks noChangeAspect="1"/>
          </p:cNvPicPr>
          <p:nvPr/>
        </p:nvPicPr>
        <p:blipFill>
          <a:blip r:embed="rId5"/>
          <a:stretch>
            <a:fillRect/>
          </a:stretch>
        </p:blipFill>
        <p:spPr>
          <a:xfrm>
            <a:off x="6638104" y="5419553"/>
            <a:ext cx="1370833" cy="1000760"/>
          </a:xfrm>
          <a:prstGeom prst="rect">
            <a:avLst/>
          </a:prstGeom>
        </p:spPr>
      </p:pic>
      <p:pic>
        <p:nvPicPr>
          <p:cNvPr id="8" name="Picture 7"/>
          <p:cNvPicPr>
            <a:picLocks noChangeAspect="1"/>
          </p:cNvPicPr>
          <p:nvPr/>
        </p:nvPicPr>
        <p:blipFill>
          <a:blip r:embed="rId6"/>
          <a:stretch>
            <a:fillRect/>
          </a:stretch>
        </p:blipFill>
        <p:spPr>
          <a:xfrm>
            <a:off x="8131994" y="5327809"/>
            <a:ext cx="2012315" cy="1006158"/>
          </a:xfrm>
          <a:prstGeom prst="rect">
            <a:avLst/>
          </a:prstGeom>
        </p:spPr>
      </p:pic>
      <p:pic>
        <p:nvPicPr>
          <p:cNvPr id="9" name="Picture 8"/>
          <p:cNvPicPr>
            <a:picLocks noChangeAspect="1"/>
          </p:cNvPicPr>
          <p:nvPr/>
        </p:nvPicPr>
        <p:blipFill>
          <a:blip r:embed="rId7"/>
          <a:stretch>
            <a:fillRect/>
          </a:stretch>
        </p:blipFill>
        <p:spPr>
          <a:xfrm>
            <a:off x="9953121" y="5404248"/>
            <a:ext cx="1469998" cy="978217"/>
          </a:xfrm>
          <a:prstGeom prst="rect">
            <a:avLst/>
          </a:prstGeom>
        </p:spPr>
      </p:pic>
    </p:spTree>
    <p:extLst>
      <p:ext uri="{BB962C8B-B14F-4D97-AF65-F5344CB8AC3E}">
        <p14:creationId xmlns:p14="http://schemas.microsoft.com/office/powerpoint/2010/main" val="53574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a:t>K-Mart vs. Wal-Mart </a:t>
            </a:r>
          </a:p>
        </p:txBody>
      </p:sp>
      <p:sp>
        <p:nvSpPr>
          <p:cNvPr id="548867" name="Rectangle 3"/>
          <p:cNvSpPr>
            <a:spLocks noGrp="1" noChangeArrowheads="1"/>
          </p:cNvSpPr>
          <p:nvPr>
            <p:ph sz="half" idx="1"/>
          </p:nvPr>
        </p:nvSpPr>
        <p:spPr/>
        <p:txBody>
          <a:bodyPr/>
          <a:lstStyle/>
          <a:p>
            <a:pPr algn="ctr">
              <a:lnSpc>
                <a:spcPct val="90000"/>
              </a:lnSpc>
              <a:buFontTx/>
              <a:buNone/>
            </a:pPr>
            <a:r>
              <a:rPr lang="en-US" sz="2400" b="1" dirty="0"/>
              <a:t>Wal-Mart</a:t>
            </a:r>
            <a:endParaRPr lang="en-US" sz="2400" dirty="0"/>
          </a:p>
          <a:p>
            <a:pPr>
              <a:lnSpc>
                <a:spcPct val="90000"/>
              </a:lnSpc>
            </a:pPr>
            <a:r>
              <a:rPr lang="en-US" sz="2400" dirty="0"/>
              <a:t>No. of stores (1979): 229 </a:t>
            </a:r>
          </a:p>
          <a:p>
            <a:pPr>
              <a:lnSpc>
                <a:spcPct val="90000"/>
              </a:lnSpc>
            </a:pPr>
            <a:r>
              <a:rPr lang="en-US" sz="2400" dirty="0"/>
              <a:t>Revenue per-store: $3.5 M.</a:t>
            </a:r>
          </a:p>
          <a:p>
            <a:pPr>
              <a:lnSpc>
                <a:spcPct val="90000"/>
              </a:lnSpc>
            </a:pPr>
            <a:endParaRPr lang="en-US" sz="2800" dirty="0"/>
          </a:p>
          <a:p>
            <a:pPr>
              <a:lnSpc>
                <a:spcPct val="90000"/>
              </a:lnSpc>
            </a:pPr>
            <a:r>
              <a:rPr lang="en-US" sz="2400" dirty="0"/>
              <a:t>No. of stores (2003): 4688</a:t>
            </a:r>
          </a:p>
          <a:p>
            <a:pPr>
              <a:lnSpc>
                <a:spcPct val="90000"/>
              </a:lnSpc>
            </a:pPr>
            <a:r>
              <a:rPr lang="en-US" sz="2400" dirty="0"/>
              <a:t>Revenue: $245 B.</a:t>
            </a:r>
          </a:p>
          <a:p>
            <a:pPr>
              <a:lnSpc>
                <a:spcPct val="90000"/>
              </a:lnSpc>
            </a:pPr>
            <a:r>
              <a:rPr lang="en-US" sz="2400" dirty="0"/>
              <a:t>Operating margin: 5.5%</a:t>
            </a:r>
            <a:endParaRPr lang="en-US" sz="1200" dirty="0"/>
          </a:p>
          <a:p>
            <a:pPr>
              <a:lnSpc>
                <a:spcPct val="90000"/>
              </a:lnSpc>
            </a:pPr>
            <a:r>
              <a:rPr lang="en-US" sz="2400" dirty="0"/>
              <a:t>Number 1 on Fortune 500 list</a:t>
            </a:r>
          </a:p>
          <a:p>
            <a:pPr>
              <a:lnSpc>
                <a:spcPct val="90000"/>
              </a:lnSpc>
            </a:pPr>
            <a:r>
              <a:rPr lang="en-US" sz="2400" dirty="0"/>
              <a:t>Number 1 on Fortune’s most admired companies list</a:t>
            </a:r>
          </a:p>
        </p:txBody>
      </p:sp>
      <p:sp>
        <p:nvSpPr>
          <p:cNvPr id="3" name="Content Placeholder 2"/>
          <p:cNvSpPr>
            <a:spLocks noGrp="1"/>
          </p:cNvSpPr>
          <p:nvPr>
            <p:ph sz="half" idx="2"/>
          </p:nvPr>
        </p:nvSpPr>
        <p:spPr/>
        <p:txBody>
          <a:bodyPr/>
          <a:lstStyle/>
          <a:p>
            <a:pPr marL="0" indent="0" algn="ctr">
              <a:buNone/>
            </a:pPr>
            <a:r>
              <a:rPr lang="en-US" sz="2400" b="1" dirty="0"/>
              <a:t>K-Mart</a:t>
            </a:r>
          </a:p>
          <a:p>
            <a:r>
              <a:rPr lang="en-US" sz="2400" dirty="0"/>
              <a:t>No. of stores (1979): 1891</a:t>
            </a:r>
          </a:p>
          <a:p>
            <a:r>
              <a:rPr lang="en-US" sz="2400" dirty="0"/>
              <a:t>Revenue per-store: $7.2 M.</a:t>
            </a:r>
          </a:p>
          <a:p>
            <a:endParaRPr lang="en-US" sz="2400" dirty="0"/>
          </a:p>
          <a:p>
            <a:r>
              <a:rPr lang="en-US" sz="2400" dirty="0"/>
              <a:t>Operating income (2003): ‒ 6.6%. Bankrupt</a:t>
            </a:r>
          </a:p>
          <a:p>
            <a:pPr marL="0" indent="0">
              <a:buNone/>
            </a:pPr>
            <a:endParaRPr lang="en-US" sz="2400" dirty="0"/>
          </a:p>
        </p:txBody>
      </p:sp>
      <p:sp>
        <p:nvSpPr>
          <p:cNvPr id="2" name="Slide Number Placeholder 1"/>
          <p:cNvSpPr>
            <a:spLocks noGrp="1"/>
          </p:cNvSpPr>
          <p:nvPr>
            <p:ph type="sldNum" sz="quarter" idx="10"/>
          </p:nvPr>
        </p:nvSpPr>
        <p:spPr>
          <a:prstGeom prst="rect">
            <a:avLst/>
          </a:prstGeom>
        </p:spPr>
        <p:txBody>
          <a:bodyPr/>
          <a:lstStyle/>
          <a:p>
            <a:pPr algn="r"/>
            <a:fld id="{F52162C8-76E3-4BAE-9851-25C00ECAC03C}" type="slidenum">
              <a:rPr lang="en-US" smtClean="0"/>
              <a:pPr algn="r"/>
              <a:t>2</a:t>
            </a:fld>
            <a:endParaRPr lang="en-US" dirty="0"/>
          </a:p>
        </p:txBody>
      </p:sp>
      <p:sp>
        <p:nvSpPr>
          <p:cNvPr id="548868" name="Rectangle 4"/>
          <p:cNvSpPr>
            <a:spLocks noChangeArrowheads="1"/>
          </p:cNvSpPr>
          <p:nvPr/>
        </p:nvSpPr>
        <p:spPr bwMode="auto">
          <a:xfrm>
            <a:off x="4340853" y="2557980"/>
            <a:ext cx="4267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endParaRPr lang="en-US" sz="2400" dirty="0"/>
          </a:p>
        </p:txBody>
      </p:sp>
      <p:pic>
        <p:nvPicPr>
          <p:cNvPr id="10244" name="Picture 4" descr="http://my.hsj.org/DesktopModules/ASNE/ASNE.Newspapers/ResizeImage.aspx?url=http://s3.amazonaws.com/asnemedia/portals/2/data/news_images/walmartkmart.JPG&amp;width=300&amp;height=300&amp;forma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119" y="4750662"/>
            <a:ext cx="2619522" cy="122046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00963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48867">
                                            <p:txEl>
                                              <p:pRg st="4" end="4"/>
                                            </p:txEl>
                                          </p:spTgt>
                                        </p:tgtEl>
                                        <p:attrNameLst>
                                          <p:attrName>style.visibility</p:attrName>
                                        </p:attrNameLst>
                                      </p:cBhvr>
                                      <p:to>
                                        <p:strVal val="visible"/>
                                      </p:to>
                                    </p:set>
                                    <p:animEffect transition="in" filter="blinds(horizontal)">
                                      <p:cBhvr>
                                        <p:cTn id="7" dur="500"/>
                                        <p:tgtEl>
                                          <p:spTgt spid="548867">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48867">
                                            <p:txEl>
                                              <p:pRg st="5" end="5"/>
                                            </p:txEl>
                                          </p:spTgt>
                                        </p:tgtEl>
                                        <p:attrNameLst>
                                          <p:attrName>style.visibility</p:attrName>
                                        </p:attrNameLst>
                                      </p:cBhvr>
                                      <p:to>
                                        <p:strVal val="visible"/>
                                      </p:to>
                                    </p:set>
                                    <p:animEffect transition="in" filter="blinds(horizontal)">
                                      <p:cBhvr>
                                        <p:cTn id="10" dur="500"/>
                                        <p:tgtEl>
                                          <p:spTgt spid="548867">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48867">
                                            <p:txEl>
                                              <p:pRg st="6" end="6"/>
                                            </p:txEl>
                                          </p:spTgt>
                                        </p:tgtEl>
                                        <p:attrNameLst>
                                          <p:attrName>style.visibility</p:attrName>
                                        </p:attrNameLst>
                                      </p:cBhvr>
                                      <p:to>
                                        <p:strVal val="visible"/>
                                      </p:to>
                                    </p:set>
                                    <p:animEffect transition="in" filter="blinds(horizontal)">
                                      <p:cBhvr>
                                        <p:cTn id="13" dur="500"/>
                                        <p:tgtEl>
                                          <p:spTgt spid="548867">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48867">
                                            <p:txEl>
                                              <p:pRg st="7" end="7"/>
                                            </p:txEl>
                                          </p:spTgt>
                                        </p:tgtEl>
                                        <p:attrNameLst>
                                          <p:attrName>style.visibility</p:attrName>
                                        </p:attrNameLst>
                                      </p:cBhvr>
                                      <p:to>
                                        <p:strVal val="visible"/>
                                      </p:to>
                                    </p:set>
                                    <p:animEffect transition="in" filter="blinds(horizontal)">
                                      <p:cBhvr>
                                        <p:cTn id="16" dur="500"/>
                                        <p:tgtEl>
                                          <p:spTgt spid="548867">
                                            <p:txEl>
                                              <p:pRg st="7" end="7"/>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48867">
                                            <p:txEl>
                                              <p:pRg st="8" end="8"/>
                                            </p:txEl>
                                          </p:spTgt>
                                        </p:tgtEl>
                                        <p:attrNameLst>
                                          <p:attrName>style.visibility</p:attrName>
                                        </p:attrNameLst>
                                      </p:cBhvr>
                                      <p:to>
                                        <p:strVal val="visible"/>
                                      </p:to>
                                    </p:set>
                                    <p:animEffect transition="in" filter="blinds(horizontal)">
                                      <p:cBhvr>
                                        <p:cTn id="19" dur="500"/>
                                        <p:tgtEl>
                                          <p:spTgt spid="548867">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a:t>K-Mart vs. Wal-Mart</a:t>
            </a:r>
          </a:p>
        </p:txBody>
      </p:sp>
      <p:sp>
        <p:nvSpPr>
          <p:cNvPr id="51203" name="Rectangle 3"/>
          <p:cNvSpPr>
            <a:spLocks noGrp="1" noChangeArrowheads="1"/>
          </p:cNvSpPr>
          <p:nvPr>
            <p:ph idx="1"/>
          </p:nvPr>
        </p:nvSpPr>
        <p:spPr/>
        <p:txBody>
          <a:bodyPr/>
          <a:lstStyle/>
          <a:p>
            <a:pPr>
              <a:lnSpc>
                <a:spcPct val="110000"/>
              </a:lnSpc>
            </a:pPr>
            <a:r>
              <a:rPr lang="en-US" sz="2400" dirty="0"/>
              <a:t>Starting in the 1990s, the two firms embarked on different strategies  </a:t>
            </a:r>
          </a:p>
          <a:p>
            <a:pPr lvl="1">
              <a:lnSpc>
                <a:spcPct val="110000"/>
              </a:lnSpc>
            </a:pPr>
            <a:r>
              <a:rPr lang="en-US" sz="2000" dirty="0"/>
              <a:t>Kmart invested in flashy marketing and advertising…</a:t>
            </a:r>
          </a:p>
          <a:p>
            <a:pPr lvl="1">
              <a:lnSpc>
                <a:spcPct val="110000"/>
              </a:lnSpc>
            </a:pPr>
            <a:r>
              <a:rPr lang="en-US" sz="2000" dirty="0"/>
              <a:t>Wal-Mart invested in </a:t>
            </a:r>
            <a:r>
              <a:rPr lang="en-US" sz="2000" dirty="0">
                <a:solidFill>
                  <a:srgbClr val="CC3300"/>
                </a:solidFill>
              </a:rPr>
              <a:t>SCM technology</a:t>
            </a:r>
            <a:r>
              <a:rPr lang="en-US" sz="2000" dirty="0"/>
              <a:t>…</a:t>
            </a:r>
          </a:p>
          <a:p>
            <a:pPr>
              <a:lnSpc>
                <a:spcPct val="110000"/>
              </a:lnSpc>
            </a:pPr>
            <a:r>
              <a:rPr lang="en-US" sz="2400" dirty="0"/>
              <a:t>How did Wal-Mart do it?</a:t>
            </a:r>
          </a:p>
          <a:p>
            <a:pPr lvl="1">
              <a:lnSpc>
                <a:spcPct val="110000"/>
              </a:lnSpc>
            </a:pPr>
            <a:r>
              <a:rPr lang="en-US" sz="2000" dirty="0"/>
              <a:t>Provide customers with access to goods where and when they want them</a:t>
            </a:r>
          </a:p>
          <a:p>
            <a:pPr lvl="1">
              <a:lnSpc>
                <a:spcPct val="110000"/>
              </a:lnSpc>
            </a:pPr>
            <a:r>
              <a:rPr lang="en-US" sz="2000" dirty="0"/>
              <a:t>Develop a competitive cost structure </a:t>
            </a:r>
          </a:p>
          <a:p>
            <a:pPr>
              <a:lnSpc>
                <a:spcPct val="110000"/>
              </a:lnSpc>
            </a:pPr>
            <a:endParaRPr lang="en-US" sz="2400" dirty="0"/>
          </a:p>
          <a:p>
            <a:pPr>
              <a:lnSpc>
                <a:spcPct val="110000"/>
              </a:lnSpc>
            </a:pPr>
            <a:r>
              <a:rPr lang="en-US" sz="2400" dirty="0"/>
              <a:t>Lesson: in the long-run </a:t>
            </a:r>
            <a:r>
              <a:rPr lang="en-US" sz="2400" dirty="0">
                <a:solidFill>
                  <a:srgbClr val="CC3300"/>
                </a:solidFill>
              </a:rPr>
              <a:t>cost efficiency </a:t>
            </a:r>
            <a:r>
              <a:rPr lang="en-US" sz="2400" dirty="0"/>
              <a:t>and </a:t>
            </a:r>
            <a:r>
              <a:rPr lang="en-US" sz="2400" dirty="0">
                <a:solidFill>
                  <a:srgbClr val="CC3300"/>
                </a:solidFill>
              </a:rPr>
              <a:t>customer</a:t>
            </a:r>
            <a:r>
              <a:rPr lang="en-US" sz="2400" dirty="0"/>
              <a:t> </a:t>
            </a:r>
            <a:r>
              <a:rPr lang="en-US" sz="2400" dirty="0">
                <a:solidFill>
                  <a:srgbClr val="CC3300"/>
                </a:solidFill>
              </a:rPr>
              <a:t>satisfaction</a:t>
            </a:r>
            <a:r>
              <a:rPr lang="en-US" sz="2400" dirty="0"/>
              <a:t> beat pure marketing plays!</a:t>
            </a:r>
          </a:p>
        </p:txBody>
      </p:sp>
      <p:sp>
        <p:nvSpPr>
          <p:cNvPr id="2" name="Slide Number Placeholder 1"/>
          <p:cNvSpPr>
            <a:spLocks noGrp="1"/>
          </p:cNvSpPr>
          <p:nvPr>
            <p:ph type="sldNum" sz="quarter" idx="4294967295"/>
          </p:nvPr>
        </p:nvSpPr>
        <p:spPr>
          <a:xfrm>
            <a:off x="9282904" y="6211888"/>
            <a:ext cx="2133600" cy="476250"/>
          </a:xfrm>
          <a:prstGeom prst="rect">
            <a:avLst/>
          </a:prstGeom>
        </p:spPr>
        <p:txBody>
          <a:bodyPr/>
          <a:lstStyle/>
          <a:p>
            <a:pPr algn="r"/>
            <a:fld id="{F52162C8-76E3-4BAE-9851-25C00ECAC03C}" type="slidenum">
              <a:rPr lang="en-US" smtClean="0"/>
              <a:pPr algn="r"/>
              <a:t>3</a:t>
            </a:fld>
            <a:endParaRPr lang="en-US" dirty="0"/>
          </a:p>
        </p:txBody>
      </p:sp>
      <p:sp>
        <p:nvSpPr>
          <p:cNvPr id="3" name="Rounded Rectangular Callout 2"/>
          <p:cNvSpPr/>
          <p:nvPr/>
        </p:nvSpPr>
        <p:spPr>
          <a:xfrm>
            <a:off x="9912306" y="2982037"/>
            <a:ext cx="1670094" cy="580029"/>
          </a:xfrm>
          <a:prstGeom prst="wedgeRoundRectCallout">
            <a:avLst>
              <a:gd name="adj1" fmla="val -117708"/>
              <a:gd name="adj2" fmla="val 676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High service levels</a:t>
            </a:r>
          </a:p>
        </p:txBody>
      </p:sp>
      <p:sp>
        <p:nvSpPr>
          <p:cNvPr id="7" name="Rounded Rectangular Callout 6"/>
          <p:cNvSpPr/>
          <p:nvPr/>
        </p:nvSpPr>
        <p:spPr>
          <a:xfrm>
            <a:off x="7041361" y="4170453"/>
            <a:ext cx="1433078" cy="580029"/>
          </a:xfrm>
          <a:prstGeom prst="wedgeRoundRectCallout">
            <a:avLst>
              <a:gd name="adj1" fmla="val -145622"/>
              <a:gd name="adj2" fmla="val -406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Cost reduction</a:t>
            </a:r>
          </a:p>
        </p:txBody>
      </p:sp>
    </p:spTree>
    <p:custDataLst>
      <p:tags r:id="rId1"/>
    </p:custDataLst>
    <p:extLst>
      <p:ext uri="{BB962C8B-B14F-4D97-AF65-F5344CB8AC3E}">
        <p14:creationId xmlns:p14="http://schemas.microsoft.com/office/powerpoint/2010/main" val="148445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0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2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t>Example: Compaq</a:t>
            </a:r>
            <a:r>
              <a:rPr lang="zh-CN" altLang="en-US" b="1" dirty="0"/>
              <a:t> </a:t>
            </a:r>
            <a:r>
              <a:rPr lang="en-US" b="1" dirty="0"/>
              <a:t>vs. Dell (2001)</a:t>
            </a:r>
            <a:endParaRPr lang="en-US" dirty="0"/>
          </a:p>
        </p:txBody>
      </p:sp>
      <p:sp>
        <p:nvSpPr>
          <p:cNvPr id="6" name="Content Placeholder 5"/>
          <p:cNvSpPr>
            <a:spLocks noGrp="1"/>
          </p:cNvSpPr>
          <p:nvPr>
            <p:ph idx="1"/>
          </p:nvPr>
        </p:nvSpPr>
        <p:spPr/>
        <p:txBody>
          <a:bodyPr/>
          <a:lstStyle/>
          <a:p>
            <a:r>
              <a:rPr lang="en-US" altLang="zh-CN" sz="2800" dirty="0"/>
              <a:t>Compaq was the market leader with a larger market share</a:t>
            </a:r>
          </a:p>
          <a:p>
            <a:r>
              <a:rPr lang="en-US" altLang="zh-CN" sz="2800" dirty="0"/>
              <a:t>Gross margin:</a:t>
            </a:r>
            <a:r>
              <a:rPr lang="en-US" sz="2800" dirty="0"/>
              <a:t> 23.18% (Compaq) vs. 20.62% (Dell)</a:t>
            </a:r>
          </a:p>
          <a:p>
            <a:r>
              <a:rPr lang="en-US" altLang="zh-CN" sz="2800" dirty="0"/>
              <a:t>Healthy cash flow</a:t>
            </a:r>
            <a:r>
              <a:rPr lang="en-US" sz="2800" dirty="0"/>
              <a:t> </a:t>
            </a:r>
          </a:p>
          <a:p>
            <a:r>
              <a:rPr lang="en-US" altLang="zh-CN" sz="2800" dirty="0"/>
              <a:t>Compaq also owns many patents </a:t>
            </a:r>
          </a:p>
          <a:p>
            <a:r>
              <a:rPr lang="en-US" altLang="zh-CN" sz="2800" dirty="0"/>
              <a:t>But Compaq sold itself, abandon its strong brand, Why?</a:t>
            </a:r>
            <a:r>
              <a:rPr lang="zh-CN" altLang="en-US" sz="2800" dirty="0"/>
              <a:t> </a:t>
            </a:r>
            <a:r>
              <a:rPr lang="en-US" altLang="zh-CN" sz="2800" dirty="0"/>
              <a:t>What did Compaq see</a:t>
            </a:r>
            <a:r>
              <a:rPr lang="zh-CN" altLang="en-US" sz="2800" dirty="0"/>
              <a:t>？</a:t>
            </a:r>
            <a:endParaRPr lang="en-US" sz="2800" dirty="0"/>
          </a:p>
        </p:txBody>
      </p:sp>
      <p:pic>
        <p:nvPicPr>
          <p:cNvPr id="4" name="Picture 3"/>
          <p:cNvPicPr>
            <a:picLocks noChangeAspect="1"/>
          </p:cNvPicPr>
          <p:nvPr/>
        </p:nvPicPr>
        <p:blipFill>
          <a:blip r:embed="rId4"/>
          <a:stretch>
            <a:fillRect/>
          </a:stretch>
        </p:blipFill>
        <p:spPr>
          <a:xfrm>
            <a:off x="8516101" y="4795336"/>
            <a:ext cx="2619375" cy="1743075"/>
          </a:xfrm>
          <a:prstGeom prst="rect">
            <a:avLst/>
          </a:prstGeom>
        </p:spPr>
      </p:pic>
    </p:spTree>
    <p:custDataLst>
      <p:tags r:id="rId1"/>
    </p:custDataLst>
    <p:extLst>
      <p:ext uri="{BB962C8B-B14F-4D97-AF65-F5344CB8AC3E}">
        <p14:creationId xmlns:p14="http://schemas.microsoft.com/office/powerpoint/2010/main" val="61163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a:t>Computer Industry Background</a:t>
            </a:r>
          </a:p>
        </p:txBody>
      </p:sp>
      <p:sp>
        <p:nvSpPr>
          <p:cNvPr id="551939" name="Rectangle 3"/>
          <p:cNvSpPr>
            <a:spLocks noGrp="1" noChangeArrowheads="1"/>
          </p:cNvSpPr>
          <p:nvPr>
            <p:ph idx="1"/>
          </p:nvPr>
        </p:nvSpPr>
        <p:spPr/>
        <p:txBody>
          <a:bodyPr/>
          <a:lstStyle/>
          <a:p>
            <a:r>
              <a:rPr lang="en-US" sz="2800" dirty="0"/>
              <a:t>Computer companies have the same key technologies</a:t>
            </a:r>
          </a:p>
          <a:p>
            <a:pPr lvl="1"/>
            <a:r>
              <a:rPr lang="en-US" dirty="0"/>
              <a:t>CPU, operating systems, etc.</a:t>
            </a:r>
          </a:p>
          <a:p>
            <a:r>
              <a:rPr lang="en-US" sz="2800" dirty="0"/>
              <a:t>Competing on customer service and cost structure</a:t>
            </a:r>
          </a:p>
          <a:p>
            <a:endParaRPr lang="en-US" sz="2800" dirty="0"/>
          </a:p>
          <a:p>
            <a:r>
              <a:rPr lang="en-US" sz="2800" dirty="0"/>
              <a:t>The dilemma</a:t>
            </a:r>
          </a:p>
          <a:p>
            <a:pPr lvl="1"/>
            <a:r>
              <a:rPr lang="en-US" dirty="0"/>
              <a:t>Technology advances fast, product life-cycle is short, inventory cost is high</a:t>
            </a:r>
          </a:p>
          <a:p>
            <a:pPr lvl="1"/>
            <a:r>
              <a:rPr lang="en-US" dirty="0"/>
              <a:t>Demand is highly unpredictable, customer expectations are high on service level</a:t>
            </a:r>
          </a:p>
        </p:txBody>
      </p:sp>
      <p:sp>
        <p:nvSpPr>
          <p:cNvPr id="2" name="Slide Number Placeholder 1"/>
          <p:cNvSpPr>
            <a:spLocks noGrp="1"/>
          </p:cNvSpPr>
          <p:nvPr>
            <p:ph type="sldNum" sz="quarter" idx="4294967295"/>
          </p:nvPr>
        </p:nvSpPr>
        <p:spPr>
          <a:xfrm>
            <a:off x="9316720" y="6211888"/>
            <a:ext cx="2133600" cy="476250"/>
          </a:xfrm>
          <a:prstGeom prst="rect">
            <a:avLst/>
          </a:prstGeom>
        </p:spPr>
        <p:txBody>
          <a:bodyPr/>
          <a:lstStyle/>
          <a:p>
            <a:pPr algn="r"/>
            <a:fld id="{F52162C8-76E3-4BAE-9851-25C00ECAC03C}" type="slidenum">
              <a:rPr lang="en-US" smtClean="0"/>
              <a:pPr algn="r"/>
              <a:t>5</a:t>
            </a:fld>
            <a:endParaRPr lang="en-US" dirty="0"/>
          </a:p>
        </p:txBody>
      </p:sp>
      <p:grpSp>
        <p:nvGrpSpPr>
          <p:cNvPr id="3" name="Group 2"/>
          <p:cNvGrpSpPr/>
          <p:nvPr/>
        </p:nvGrpSpPr>
        <p:grpSpPr>
          <a:xfrm>
            <a:off x="10062323" y="1418749"/>
            <a:ext cx="1722347" cy="1956115"/>
            <a:chOff x="10062323" y="1418749"/>
            <a:chExt cx="1722347" cy="1956115"/>
          </a:xfrm>
        </p:grpSpPr>
        <p:pic>
          <p:nvPicPr>
            <p:cNvPr id="4" name="Picture 3"/>
            <p:cNvPicPr>
              <a:picLocks noChangeAspect="1"/>
            </p:cNvPicPr>
            <p:nvPr/>
          </p:nvPicPr>
          <p:blipFill>
            <a:blip r:embed="rId4"/>
            <a:stretch>
              <a:fillRect/>
            </a:stretch>
          </p:blipFill>
          <p:spPr>
            <a:xfrm>
              <a:off x="10264594" y="1418749"/>
              <a:ext cx="1317806" cy="896302"/>
            </a:xfrm>
            <a:prstGeom prst="rect">
              <a:avLst/>
            </a:prstGeom>
          </p:spPr>
        </p:pic>
        <p:pic>
          <p:nvPicPr>
            <p:cNvPr id="5" name="Picture 4"/>
            <p:cNvPicPr>
              <a:picLocks noChangeAspect="1"/>
            </p:cNvPicPr>
            <p:nvPr/>
          </p:nvPicPr>
          <p:blipFill>
            <a:blip r:embed="rId5"/>
            <a:stretch>
              <a:fillRect/>
            </a:stretch>
          </p:blipFill>
          <p:spPr>
            <a:xfrm>
              <a:off x="10062323" y="2407124"/>
              <a:ext cx="1722347" cy="967740"/>
            </a:xfrm>
            <a:prstGeom prst="rect">
              <a:avLst/>
            </a:prstGeom>
          </p:spPr>
        </p:pic>
      </p:grpSp>
    </p:spTree>
    <p:custDataLst>
      <p:tags r:id="rId1"/>
    </p:custDataLst>
    <p:extLst>
      <p:ext uri="{BB962C8B-B14F-4D97-AF65-F5344CB8AC3E}">
        <p14:creationId xmlns:p14="http://schemas.microsoft.com/office/powerpoint/2010/main" val="2052505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1939">
                                            <p:txEl>
                                              <p:pRg st="0" end="0"/>
                                            </p:txEl>
                                          </p:spTgt>
                                        </p:tgtEl>
                                        <p:attrNameLst>
                                          <p:attrName>style.visibility</p:attrName>
                                        </p:attrNameLst>
                                      </p:cBhvr>
                                      <p:to>
                                        <p:strVal val="visible"/>
                                      </p:to>
                                    </p:set>
                                    <p:animEffect transition="in" filter="blinds(horizontal)">
                                      <p:cBhvr>
                                        <p:cTn id="7" dur="500"/>
                                        <p:tgtEl>
                                          <p:spTgt spid="55193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51939">
                                            <p:txEl>
                                              <p:pRg st="1" end="1"/>
                                            </p:txEl>
                                          </p:spTgt>
                                        </p:tgtEl>
                                        <p:attrNameLst>
                                          <p:attrName>style.visibility</p:attrName>
                                        </p:attrNameLst>
                                      </p:cBhvr>
                                      <p:to>
                                        <p:strVal val="visible"/>
                                      </p:to>
                                    </p:set>
                                    <p:animEffect transition="in" filter="blinds(horizontal)">
                                      <p:cBhvr>
                                        <p:cTn id="10" dur="500"/>
                                        <p:tgtEl>
                                          <p:spTgt spid="551939">
                                            <p:txEl>
                                              <p:pRg st="1" end="1"/>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193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51939">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193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1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zh-CN" b="1" dirty="0"/>
              <a:t>Compaq </a:t>
            </a:r>
            <a:r>
              <a:rPr lang="en-US" b="1" dirty="0"/>
              <a:t>vs. Dell</a:t>
            </a:r>
            <a:r>
              <a:rPr lang="zh-CN" altLang="en-US" b="1" dirty="0"/>
              <a:t>：</a:t>
            </a:r>
            <a:r>
              <a:rPr lang="en-US" altLang="zh-CN" b="1" dirty="0"/>
              <a:t>Supply Chain Strategies</a:t>
            </a:r>
            <a:endParaRPr lang="en-US" b="1" dirty="0"/>
          </a:p>
        </p:txBody>
      </p:sp>
      <p:sp>
        <p:nvSpPr>
          <p:cNvPr id="552963" name="Rectangle 3"/>
          <p:cNvSpPr>
            <a:spLocks noGrp="1" noChangeArrowheads="1"/>
          </p:cNvSpPr>
          <p:nvPr>
            <p:ph sz="half" idx="1"/>
          </p:nvPr>
        </p:nvSpPr>
        <p:spPr>
          <a:xfrm>
            <a:off x="6197600" y="1811352"/>
            <a:ext cx="5384800" cy="4344988"/>
          </a:xfrm>
        </p:spPr>
        <p:txBody>
          <a:bodyPr/>
          <a:lstStyle/>
          <a:p>
            <a:pPr>
              <a:lnSpc>
                <a:spcPct val="90000"/>
              </a:lnSpc>
            </a:pPr>
            <a:r>
              <a:rPr lang="en-US" altLang="zh-CN" sz="2400" dirty="0"/>
              <a:t>Dell’s strategy</a:t>
            </a:r>
            <a:endParaRPr lang="en-US" sz="2400" dirty="0"/>
          </a:p>
          <a:p>
            <a:pPr lvl="1"/>
            <a:r>
              <a:rPr lang="en-US" altLang="zh-CN" sz="2000" dirty="0"/>
              <a:t>Configure to order</a:t>
            </a:r>
          </a:p>
          <a:p>
            <a:pPr lvl="1"/>
            <a:r>
              <a:rPr lang="en-US" altLang="zh-CN" sz="2000" dirty="0"/>
              <a:t>Direct sales</a:t>
            </a:r>
            <a:endParaRPr lang="en-US" sz="2000" dirty="0"/>
          </a:p>
          <a:p>
            <a:pPr lvl="1"/>
            <a:r>
              <a:rPr lang="en-US" altLang="zh-CN" sz="2000" dirty="0"/>
              <a:t>Lowest inventory </a:t>
            </a:r>
            <a:r>
              <a:rPr lang="zh-CN" altLang="en-US" sz="2000" dirty="0"/>
              <a:t> </a:t>
            </a:r>
            <a:endParaRPr lang="en-US" altLang="zh-CN" sz="2000" dirty="0"/>
          </a:p>
          <a:p>
            <a:pPr lvl="1"/>
            <a:r>
              <a:rPr lang="en-US" altLang="zh-CN" sz="2000" dirty="0"/>
              <a:t>But high production / shipping costs</a:t>
            </a:r>
          </a:p>
          <a:p>
            <a:pPr>
              <a:lnSpc>
                <a:spcPct val="90000"/>
              </a:lnSpc>
            </a:pPr>
            <a:endParaRPr lang="en-US" sz="2200" dirty="0"/>
          </a:p>
        </p:txBody>
      </p:sp>
      <p:sp>
        <p:nvSpPr>
          <p:cNvPr id="3" name="Content Placeholder 2"/>
          <p:cNvSpPr>
            <a:spLocks noGrp="1"/>
          </p:cNvSpPr>
          <p:nvPr>
            <p:ph sz="half" idx="2"/>
          </p:nvPr>
        </p:nvSpPr>
        <p:spPr>
          <a:xfrm>
            <a:off x="681520" y="1866900"/>
            <a:ext cx="5384800" cy="4344988"/>
          </a:xfrm>
        </p:spPr>
        <p:txBody>
          <a:bodyPr/>
          <a:lstStyle/>
          <a:p>
            <a:pPr>
              <a:lnSpc>
                <a:spcPct val="90000"/>
              </a:lnSpc>
            </a:pPr>
            <a:r>
              <a:rPr lang="en-US" altLang="zh-CN" sz="2400" dirty="0"/>
              <a:t>Compaq’s strategy</a:t>
            </a:r>
            <a:endParaRPr lang="en-US" sz="2200" dirty="0"/>
          </a:p>
          <a:p>
            <a:pPr lvl="1"/>
            <a:r>
              <a:rPr lang="en-US" altLang="zh-CN" sz="2000" dirty="0"/>
              <a:t>Batch production</a:t>
            </a:r>
            <a:endParaRPr lang="en-US" sz="2000" dirty="0"/>
          </a:p>
          <a:p>
            <a:pPr lvl="1"/>
            <a:r>
              <a:rPr lang="en-US" altLang="zh-CN" sz="2000" dirty="0"/>
              <a:t>Sell by retailers</a:t>
            </a:r>
          </a:p>
          <a:p>
            <a:pPr lvl="1"/>
            <a:r>
              <a:rPr lang="en-US" altLang="zh-CN" sz="2000" dirty="0"/>
              <a:t>High inventory</a:t>
            </a:r>
          </a:p>
          <a:p>
            <a:pPr lvl="1"/>
            <a:r>
              <a:rPr lang="en-US" altLang="zh-CN" sz="2000" dirty="0"/>
              <a:t>But low production / shipping costs</a:t>
            </a:r>
          </a:p>
          <a:p>
            <a:pPr lvl="1"/>
            <a:endParaRPr lang="en-US" sz="2000" dirty="0"/>
          </a:p>
          <a:p>
            <a:endParaRPr lang="en-US" dirty="0"/>
          </a:p>
        </p:txBody>
      </p:sp>
      <p:sp>
        <p:nvSpPr>
          <p:cNvPr id="2" name="Slide Number Placeholder 1"/>
          <p:cNvSpPr>
            <a:spLocks noGrp="1"/>
          </p:cNvSpPr>
          <p:nvPr>
            <p:ph type="sldNum" sz="quarter" idx="10"/>
          </p:nvPr>
        </p:nvSpPr>
        <p:spPr/>
        <p:txBody>
          <a:bodyPr/>
          <a:lstStyle/>
          <a:p>
            <a:pPr algn="r"/>
            <a:fld id="{F52162C8-76E3-4BAE-9851-25C00ECAC03C}" type="slidenum">
              <a:rPr lang="en-US" smtClean="0"/>
              <a:pPr algn="r"/>
              <a:t>6</a:t>
            </a:fld>
            <a:endParaRPr lang="en-US" dirty="0"/>
          </a:p>
        </p:txBody>
      </p:sp>
      <p:pic>
        <p:nvPicPr>
          <p:cNvPr id="6150" name="Picture 6" descr="Image result for shipping truck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825" y="3823522"/>
            <a:ext cx="3276546" cy="21724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6909753" y="4038231"/>
            <a:ext cx="2619375" cy="1743075"/>
          </a:xfrm>
          <a:prstGeom prst="rect">
            <a:avLst/>
          </a:prstGeom>
        </p:spPr>
      </p:pic>
    </p:spTree>
    <p:custDataLst>
      <p:tags r:id="rId1"/>
    </p:custDataLst>
    <p:extLst>
      <p:ext uri="{BB962C8B-B14F-4D97-AF65-F5344CB8AC3E}">
        <p14:creationId xmlns:p14="http://schemas.microsoft.com/office/powerpoint/2010/main" val="3600573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2963">
                                            <p:txEl>
                                              <p:pRg st="0" end="0"/>
                                            </p:txEl>
                                          </p:spTgt>
                                        </p:tgtEl>
                                        <p:attrNameLst>
                                          <p:attrName>style.visibility</p:attrName>
                                        </p:attrNameLst>
                                      </p:cBhvr>
                                      <p:to>
                                        <p:strVal val="visible"/>
                                      </p:to>
                                    </p:set>
                                    <p:animEffect transition="in" filter="blinds(horizontal)">
                                      <p:cBhvr>
                                        <p:cTn id="7" dur="500"/>
                                        <p:tgtEl>
                                          <p:spTgt spid="55296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52963">
                                            <p:txEl>
                                              <p:pRg st="1" end="1"/>
                                            </p:txEl>
                                          </p:spTgt>
                                        </p:tgtEl>
                                        <p:attrNameLst>
                                          <p:attrName>style.visibility</p:attrName>
                                        </p:attrNameLst>
                                      </p:cBhvr>
                                      <p:to>
                                        <p:strVal val="visible"/>
                                      </p:to>
                                    </p:set>
                                    <p:animEffect transition="in" filter="blinds(horizontal)">
                                      <p:cBhvr>
                                        <p:cTn id="10" dur="500"/>
                                        <p:tgtEl>
                                          <p:spTgt spid="55296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52963">
                                            <p:txEl>
                                              <p:pRg st="2" end="2"/>
                                            </p:txEl>
                                          </p:spTgt>
                                        </p:tgtEl>
                                        <p:attrNameLst>
                                          <p:attrName>style.visibility</p:attrName>
                                        </p:attrNameLst>
                                      </p:cBhvr>
                                      <p:to>
                                        <p:strVal val="visible"/>
                                      </p:to>
                                    </p:set>
                                    <p:animEffect transition="in" filter="blinds(horizontal)">
                                      <p:cBhvr>
                                        <p:cTn id="13" dur="500"/>
                                        <p:tgtEl>
                                          <p:spTgt spid="55296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52963">
                                            <p:txEl>
                                              <p:pRg st="3" end="3"/>
                                            </p:txEl>
                                          </p:spTgt>
                                        </p:tgtEl>
                                        <p:attrNameLst>
                                          <p:attrName>style.visibility</p:attrName>
                                        </p:attrNameLst>
                                      </p:cBhvr>
                                      <p:to>
                                        <p:strVal val="visible"/>
                                      </p:to>
                                    </p:set>
                                    <p:animEffect transition="in" filter="blinds(horizontal)">
                                      <p:cBhvr>
                                        <p:cTn id="16" dur="500"/>
                                        <p:tgtEl>
                                          <p:spTgt spid="55296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52963">
                                            <p:txEl>
                                              <p:pRg st="4" end="4"/>
                                            </p:txEl>
                                          </p:spTgt>
                                        </p:tgtEl>
                                        <p:attrNameLst>
                                          <p:attrName>style.visibility</p:attrName>
                                        </p:attrNameLst>
                                      </p:cBhvr>
                                      <p:to>
                                        <p:strVal val="visible"/>
                                      </p:to>
                                    </p:set>
                                    <p:animEffect transition="in" filter="blinds(horizontal)">
                                      <p:cBhvr>
                                        <p:cTn id="19" dur="500"/>
                                        <p:tgtEl>
                                          <p:spTgt spid="55296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t>The Power of Benchmarking: Dell vs. Compaq</a:t>
            </a:r>
          </a:p>
        </p:txBody>
      </p:sp>
      <p:graphicFrame>
        <p:nvGraphicFramePr>
          <p:cNvPr id="54276" name="Object 4"/>
          <p:cNvGraphicFramePr>
            <a:graphicFrameLocks noGrp="1" noChangeAspect="1"/>
          </p:cNvGraphicFramePr>
          <p:nvPr>
            <p:ph idx="1"/>
          </p:nvPr>
        </p:nvGraphicFramePr>
        <p:xfrm>
          <a:off x="1728788" y="1935163"/>
          <a:ext cx="8734425" cy="1525587"/>
        </p:xfrm>
        <a:graphic>
          <a:graphicData uri="http://schemas.openxmlformats.org/presentationml/2006/ole">
            <mc:AlternateContent xmlns:mc="http://schemas.openxmlformats.org/markup-compatibility/2006">
              <mc:Choice xmlns:v="urn:schemas-microsoft-com:vml" Requires="v">
                <p:oleObj spid="_x0000_s1026" name="Worksheet" r:id="rId5" imgW="4616388" imgH="806311" progId="Excel.Sheet.8">
                  <p:embed/>
                </p:oleObj>
              </mc:Choice>
              <mc:Fallback>
                <p:oleObj name="Worksheet" r:id="rId5" imgW="4616388" imgH="806311" progId="Excel.Sheet.8">
                  <p:embed/>
                  <p:pic>
                    <p:nvPicPr>
                      <p:cNvPr id="54276" name="Object 4"/>
                      <p:cNvPicPr>
                        <a:picLocks noChangeAspect="1" noChangeArrowheads="1"/>
                      </p:cNvPicPr>
                      <p:nvPr/>
                    </p:nvPicPr>
                    <p:blipFill>
                      <a:blip r:embed="rId6"/>
                      <a:srcRect/>
                      <a:stretch>
                        <a:fillRect/>
                      </a:stretch>
                    </p:blipFill>
                    <p:spPr bwMode="auto">
                      <a:xfrm>
                        <a:off x="1728788" y="1935163"/>
                        <a:ext cx="8734425" cy="1525587"/>
                      </a:xfrm>
                      <a:prstGeom prst="rect">
                        <a:avLst/>
                      </a:prstGeom>
                      <a:noFill/>
                      <a:ln>
                        <a:noFill/>
                      </a:ln>
                      <a:effectLst/>
                    </p:spPr>
                  </p:pic>
                </p:oleObj>
              </mc:Fallback>
            </mc:AlternateContent>
          </a:graphicData>
        </a:graphic>
      </p:graphicFrame>
      <p:sp>
        <p:nvSpPr>
          <p:cNvPr id="553987" name="Rectangle 3"/>
          <p:cNvSpPr>
            <a:spLocks noGrp="1" noChangeArrowheads="1"/>
          </p:cNvSpPr>
          <p:nvPr>
            <p:ph sz="half" idx="4294967295"/>
          </p:nvPr>
        </p:nvSpPr>
        <p:spPr>
          <a:xfrm>
            <a:off x="609600" y="4079234"/>
            <a:ext cx="10830560" cy="2185029"/>
          </a:xfrm>
        </p:spPr>
        <p:txBody>
          <a:bodyPr/>
          <a:lstStyle/>
          <a:p>
            <a:pPr>
              <a:lnSpc>
                <a:spcPct val="110000"/>
              </a:lnSpc>
            </a:pPr>
            <a:r>
              <a:rPr lang="en-US" sz="2800" dirty="0"/>
              <a:t>Dell outperformed Compaq by 1% in Operating margin</a:t>
            </a:r>
          </a:p>
          <a:p>
            <a:pPr>
              <a:lnSpc>
                <a:spcPct val="110000"/>
              </a:lnSpc>
            </a:pPr>
            <a:r>
              <a:rPr lang="en-US" sz="2800" dirty="0"/>
              <a:t>Why is this 1% so critical that Compaq, the market leader, gave up the competition and sold itself?</a:t>
            </a:r>
          </a:p>
        </p:txBody>
      </p:sp>
      <p:sp>
        <p:nvSpPr>
          <p:cNvPr id="3" name="Rectangle 2"/>
          <p:cNvSpPr/>
          <p:nvPr/>
        </p:nvSpPr>
        <p:spPr>
          <a:xfrm>
            <a:off x="3514202" y="3456918"/>
            <a:ext cx="5163593" cy="338554"/>
          </a:xfrm>
          <a:prstGeom prst="rect">
            <a:avLst/>
          </a:prstGeom>
        </p:spPr>
        <p:txBody>
          <a:bodyPr wrap="none">
            <a:spAutoFit/>
          </a:bodyPr>
          <a:lstStyle/>
          <a:p>
            <a:pPr>
              <a:buFontTx/>
              <a:buNone/>
            </a:pPr>
            <a:r>
              <a:rPr lang="en-US" sz="1600" dirty="0"/>
              <a:t>Data comes from http://yahoo.marketguide.com (2000)</a:t>
            </a:r>
          </a:p>
        </p:txBody>
      </p:sp>
    </p:spTree>
    <p:custDataLst>
      <p:tags r:id="rId2"/>
    </p:custDataLst>
    <p:extLst>
      <p:ext uri="{BB962C8B-B14F-4D97-AF65-F5344CB8AC3E}">
        <p14:creationId xmlns:p14="http://schemas.microsoft.com/office/powerpoint/2010/main" val="2679037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3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3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Wal-Mart vs. Amazon</a:t>
            </a:r>
          </a:p>
        </p:txBody>
      </p:sp>
      <p:sp>
        <p:nvSpPr>
          <p:cNvPr id="5" name="Content Placeholder 4"/>
          <p:cNvSpPr>
            <a:spLocks noGrp="1"/>
          </p:cNvSpPr>
          <p:nvPr>
            <p:ph sz="half" idx="1"/>
          </p:nvPr>
        </p:nvSpPr>
        <p:spPr>
          <a:xfrm>
            <a:off x="609600" y="3687831"/>
            <a:ext cx="5384800" cy="2524056"/>
          </a:xfrm>
        </p:spPr>
        <p:txBody>
          <a:bodyPr/>
          <a:lstStyle/>
          <a:p>
            <a:r>
              <a:rPr lang="en-US" altLang="zh-CN" dirty="0"/>
              <a:t>World’s largest retailer (offline)</a:t>
            </a:r>
            <a:endParaRPr lang="en-US" dirty="0"/>
          </a:p>
          <a:p>
            <a:r>
              <a:rPr lang="en-US" altLang="zh-CN" dirty="0"/>
              <a:t>Sell anything</a:t>
            </a:r>
          </a:p>
          <a:p>
            <a:endParaRPr lang="en-US" dirty="0"/>
          </a:p>
        </p:txBody>
      </p:sp>
      <p:sp>
        <p:nvSpPr>
          <p:cNvPr id="6" name="Content Placeholder 5"/>
          <p:cNvSpPr>
            <a:spLocks noGrp="1"/>
          </p:cNvSpPr>
          <p:nvPr>
            <p:ph sz="half" idx="2"/>
          </p:nvPr>
        </p:nvSpPr>
        <p:spPr>
          <a:xfrm>
            <a:off x="6197600" y="3668901"/>
            <a:ext cx="5384800" cy="2867111"/>
          </a:xfrm>
        </p:spPr>
        <p:txBody>
          <a:bodyPr/>
          <a:lstStyle/>
          <a:p>
            <a:r>
              <a:rPr lang="en-US" altLang="zh-CN" dirty="0"/>
              <a:t>World’s main online seller</a:t>
            </a:r>
            <a:endParaRPr lang="en-US" dirty="0"/>
          </a:p>
          <a:p>
            <a:r>
              <a:rPr lang="en-US" altLang="zh-CN" dirty="0"/>
              <a:t>Sell anything including those of 3</a:t>
            </a:r>
            <a:r>
              <a:rPr lang="en-US" altLang="zh-CN" baseline="30000" dirty="0"/>
              <a:t>rd</a:t>
            </a:r>
            <a:r>
              <a:rPr lang="en-US" altLang="zh-CN" dirty="0"/>
              <a:t> party sellers</a:t>
            </a:r>
          </a:p>
        </p:txBody>
      </p:sp>
      <p:pic>
        <p:nvPicPr>
          <p:cNvPr id="9" name="Picture 8"/>
          <p:cNvPicPr>
            <a:picLocks noChangeAspect="1"/>
          </p:cNvPicPr>
          <p:nvPr/>
        </p:nvPicPr>
        <p:blipFill>
          <a:blip r:embed="rId3"/>
          <a:stretch>
            <a:fillRect/>
          </a:stretch>
        </p:blipFill>
        <p:spPr>
          <a:xfrm>
            <a:off x="7282439" y="2021830"/>
            <a:ext cx="2877561" cy="1268078"/>
          </a:xfrm>
          <a:prstGeom prst="rect">
            <a:avLst/>
          </a:prstGeom>
        </p:spPr>
      </p:pic>
      <p:pic>
        <p:nvPicPr>
          <p:cNvPr id="10" name="Picture 9"/>
          <p:cNvPicPr>
            <a:picLocks noChangeAspect="1"/>
          </p:cNvPicPr>
          <p:nvPr/>
        </p:nvPicPr>
        <p:blipFill>
          <a:blip r:embed="rId4"/>
          <a:stretch>
            <a:fillRect/>
          </a:stretch>
        </p:blipFill>
        <p:spPr>
          <a:xfrm>
            <a:off x="1809834" y="1966962"/>
            <a:ext cx="2712955" cy="1377815"/>
          </a:xfrm>
          <a:prstGeom prst="rect">
            <a:avLst/>
          </a:prstGeom>
        </p:spPr>
      </p:pic>
      <p:sp>
        <p:nvSpPr>
          <p:cNvPr id="3" name="TextBox 2"/>
          <p:cNvSpPr txBox="1"/>
          <p:nvPr/>
        </p:nvSpPr>
        <p:spPr>
          <a:xfrm>
            <a:off x="1602205" y="5386230"/>
            <a:ext cx="8987589" cy="954107"/>
          </a:xfrm>
          <a:prstGeom prst="rect">
            <a:avLst/>
          </a:prstGeom>
          <a:noFill/>
        </p:spPr>
        <p:txBody>
          <a:bodyPr wrap="square" rtlCol="0">
            <a:spAutoFit/>
          </a:bodyPr>
          <a:lstStyle/>
          <a:p>
            <a:pPr algn="ctr"/>
            <a:r>
              <a:rPr lang="en-US" altLang="zh-CN" sz="2800" dirty="0">
                <a:solidFill>
                  <a:srgbClr val="FF0000"/>
                </a:solidFill>
              </a:rPr>
              <a:t>The combat between the best offline vs. online retailers!</a:t>
            </a:r>
          </a:p>
          <a:p>
            <a:pPr algn="ctr"/>
            <a:r>
              <a:rPr lang="en-US" sz="2800" dirty="0">
                <a:solidFill>
                  <a:srgbClr val="FF0000"/>
                </a:solidFill>
              </a:rPr>
              <a:t>The outcome determines the future of retailing</a:t>
            </a:r>
          </a:p>
        </p:txBody>
      </p:sp>
    </p:spTree>
    <p:extLst>
      <p:ext uri="{BB962C8B-B14F-4D97-AF65-F5344CB8AC3E}">
        <p14:creationId xmlns:p14="http://schemas.microsoft.com/office/powerpoint/2010/main" val="311894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2014 Financial Data</a:t>
            </a:r>
          </a:p>
        </p:txBody>
      </p:sp>
      <p:graphicFrame>
        <p:nvGraphicFramePr>
          <p:cNvPr id="5" name="Shape 198"/>
          <p:cNvGraphicFramePr/>
          <p:nvPr/>
        </p:nvGraphicFramePr>
        <p:xfrm>
          <a:off x="1970926" y="2126996"/>
          <a:ext cx="8317050" cy="3464158"/>
        </p:xfrm>
        <a:graphic>
          <a:graphicData uri="http://schemas.openxmlformats.org/drawingml/2006/table">
            <a:tbl>
              <a:tblPr>
                <a:noFill/>
              </a:tblPr>
              <a:tblGrid>
                <a:gridCol w="3718571">
                  <a:extLst>
                    <a:ext uri="{9D8B030D-6E8A-4147-A177-3AD203B41FA5}">
                      <a16:colId xmlns:a16="http://schemas.microsoft.com/office/drawing/2014/main" val="20000"/>
                    </a:ext>
                  </a:extLst>
                </a:gridCol>
                <a:gridCol w="2394857">
                  <a:extLst>
                    <a:ext uri="{9D8B030D-6E8A-4147-A177-3AD203B41FA5}">
                      <a16:colId xmlns:a16="http://schemas.microsoft.com/office/drawing/2014/main" val="20001"/>
                    </a:ext>
                  </a:extLst>
                </a:gridCol>
                <a:gridCol w="2203622">
                  <a:extLst>
                    <a:ext uri="{9D8B030D-6E8A-4147-A177-3AD203B41FA5}">
                      <a16:colId xmlns:a16="http://schemas.microsoft.com/office/drawing/2014/main" val="20002"/>
                    </a:ext>
                  </a:extLst>
                </a:gridCol>
              </a:tblGrid>
              <a:tr h="65501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rtl="0">
                        <a:spcBef>
                          <a:spcPts val="0"/>
                        </a:spcBef>
                        <a:buNone/>
                      </a:pPr>
                      <a:endParaRPr sz="2800" dirty="0"/>
                    </a:p>
                  </a:txBody>
                  <a:tcPr marL="91425" marR="91425" marT="91425" marB="914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rtl="0">
                        <a:spcBef>
                          <a:spcPts val="0"/>
                        </a:spcBef>
                        <a:buNone/>
                      </a:pPr>
                      <a:endParaRPr sz="2800" dirty="0"/>
                    </a:p>
                  </a:txBody>
                  <a:tcPr marL="91425" marR="91425" marT="91425" marB="914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rtl="0">
                        <a:spcBef>
                          <a:spcPts val="0"/>
                        </a:spcBef>
                        <a:buNone/>
                      </a:pPr>
                      <a:endParaRPr sz="2800"/>
                    </a:p>
                  </a:txBody>
                  <a:tcPr marL="91425" marR="91425" marT="91425" marB="914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8029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rtl="0">
                        <a:spcBef>
                          <a:spcPts val="0"/>
                        </a:spcBef>
                        <a:buNone/>
                      </a:pPr>
                      <a:r>
                        <a:rPr lang="en-US" sz="2800" b="1" dirty="0">
                          <a:latin typeface="Arial"/>
                          <a:ea typeface="+mn-ea"/>
                          <a:cs typeface="+mn-cs"/>
                          <a:sym typeface="Times New Roman"/>
                        </a:rPr>
                        <a:t>Market</a:t>
                      </a:r>
                      <a:r>
                        <a:rPr lang="en-US" sz="2800" b="1" baseline="0" dirty="0">
                          <a:latin typeface="Arial"/>
                          <a:ea typeface="+mn-ea"/>
                          <a:cs typeface="+mn-cs"/>
                          <a:sym typeface="Times New Roman"/>
                        </a:rPr>
                        <a:t> Cap</a:t>
                      </a:r>
                      <a:endParaRPr lang="en" sz="2800" dirty="0">
                        <a:latin typeface="Times New Roman"/>
                        <a:ea typeface="Times New Roman"/>
                        <a:cs typeface="Times New Roman"/>
                        <a:sym typeface="Times New Roman"/>
                      </a:endParaRPr>
                    </a:p>
                  </a:txBody>
                  <a:tcPr marL="9525" marR="9525" marT="9525" marB="95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rtl="0">
                        <a:spcBef>
                          <a:spcPts val="0"/>
                        </a:spcBef>
                        <a:buNone/>
                      </a:pPr>
                      <a:r>
                        <a:rPr lang="en" sz="2800" b="1" dirty="0">
                          <a:solidFill>
                            <a:srgbClr val="FF0000"/>
                          </a:solidFill>
                          <a:latin typeface="Times New Roman"/>
                          <a:ea typeface="Times New Roman"/>
                          <a:cs typeface="Times New Roman"/>
                          <a:sym typeface="Times New Roman"/>
                        </a:rPr>
                        <a:t>$314</a:t>
                      </a:r>
                      <a:r>
                        <a:rPr lang="en" sz="2800" b="1" baseline="0" dirty="0">
                          <a:solidFill>
                            <a:srgbClr val="FF0000"/>
                          </a:solidFill>
                          <a:latin typeface="Times New Roman"/>
                          <a:ea typeface="Times New Roman"/>
                          <a:cs typeface="Times New Roman"/>
                          <a:sym typeface="Times New Roman"/>
                        </a:rPr>
                        <a:t> B</a:t>
                      </a:r>
                      <a:endParaRPr lang="en" sz="2800" b="1" dirty="0">
                        <a:solidFill>
                          <a:srgbClr val="FF0000"/>
                        </a:solidFill>
                        <a:latin typeface="Times New Roman"/>
                        <a:ea typeface="Times New Roman"/>
                        <a:cs typeface="Times New Roman"/>
                        <a:sym typeface="Times New Roman"/>
                      </a:endParaRPr>
                    </a:p>
                  </a:txBody>
                  <a:tcPr marL="9525" marR="9525" marT="9525" marB="95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rtl="0">
                        <a:spcBef>
                          <a:spcPts val="0"/>
                        </a:spcBef>
                        <a:buNone/>
                      </a:pPr>
                      <a:r>
                        <a:rPr lang="en" sz="2800" b="1" dirty="0">
                          <a:solidFill>
                            <a:srgbClr val="FF0000"/>
                          </a:solidFill>
                          <a:latin typeface="Times New Roman"/>
                          <a:ea typeface="Times New Roman"/>
                          <a:cs typeface="Times New Roman"/>
                          <a:sym typeface="Times New Roman"/>
                        </a:rPr>
                        <a:t>$191 B</a:t>
                      </a:r>
                    </a:p>
                  </a:txBody>
                  <a:tcPr marL="9525" marR="9525" marT="9525" marB="95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992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a:spcBef>
                          <a:spcPts val="0"/>
                        </a:spcBef>
                        <a:buNone/>
                      </a:pPr>
                      <a:r>
                        <a:rPr lang="en-US" sz="2800" dirty="0">
                          <a:latin typeface="Times New Roman"/>
                          <a:ea typeface="Times New Roman"/>
                          <a:cs typeface="Times New Roman"/>
                          <a:sym typeface="Times New Roman"/>
                        </a:rPr>
                        <a:t>Revenue</a:t>
                      </a:r>
                      <a:r>
                        <a:rPr lang="en" sz="2800" dirty="0">
                          <a:latin typeface="Times New Roman"/>
                          <a:ea typeface="Times New Roman"/>
                          <a:cs typeface="Times New Roman"/>
                          <a:sym typeface="Times New Roman"/>
                        </a:rPr>
                        <a:t> 2014</a:t>
                      </a:r>
                    </a:p>
                  </a:txBody>
                  <a:tcPr marL="9525" marR="9525" marT="9525" marB="95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a:spcBef>
                          <a:spcPts val="0"/>
                        </a:spcBef>
                        <a:buNone/>
                      </a:pPr>
                      <a:r>
                        <a:rPr lang="en" sz="2800" dirty="0">
                          <a:latin typeface="Times New Roman"/>
                          <a:ea typeface="Times New Roman"/>
                          <a:cs typeface="Times New Roman"/>
                          <a:sym typeface="Times New Roman"/>
                        </a:rPr>
                        <a:t>$89 B</a:t>
                      </a:r>
                    </a:p>
                  </a:txBody>
                  <a:tcPr marL="9525" marR="9525" marT="9525" marB="95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a:spcBef>
                          <a:spcPts val="0"/>
                        </a:spcBef>
                        <a:buNone/>
                      </a:pPr>
                      <a:r>
                        <a:rPr lang="en" sz="2800" dirty="0">
                          <a:latin typeface="Times New Roman"/>
                          <a:ea typeface="Times New Roman"/>
                          <a:cs typeface="Times New Roman"/>
                          <a:sym typeface="Times New Roman"/>
                        </a:rPr>
                        <a:t>$482 B</a:t>
                      </a:r>
                    </a:p>
                  </a:txBody>
                  <a:tcPr marL="9525" marR="9525" marT="9525" marB="95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288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rtl="0">
                        <a:spcBef>
                          <a:spcPts val="0"/>
                        </a:spcBef>
                        <a:buNone/>
                      </a:pPr>
                      <a:r>
                        <a:rPr lang="en-US" altLang="zh-CN" sz="2800" dirty="0">
                          <a:latin typeface="Times New Roman"/>
                          <a:ea typeface="Times New Roman"/>
                          <a:cs typeface="Times New Roman"/>
                          <a:sym typeface="Times New Roman"/>
                        </a:rPr>
                        <a:t>Gross</a:t>
                      </a:r>
                      <a:r>
                        <a:rPr lang="en-US" altLang="zh-CN" sz="2800" baseline="0" dirty="0">
                          <a:latin typeface="Times New Roman"/>
                          <a:ea typeface="Times New Roman"/>
                          <a:cs typeface="Times New Roman"/>
                          <a:sym typeface="Times New Roman"/>
                        </a:rPr>
                        <a:t> Profit</a:t>
                      </a:r>
                      <a:endParaRPr lang="en" sz="2800" dirty="0">
                        <a:latin typeface="Times New Roman"/>
                        <a:ea typeface="Times New Roman"/>
                        <a:cs typeface="Times New Roman"/>
                        <a:sym typeface="Times New Roman"/>
                      </a:endParaRPr>
                    </a:p>
                  </a:txBody>
                  <a:tcPr marL="9525" marR="9525" marT="9525" marB="9525">
                    <a:lnL w="12700" cmpd="sng">
                      <a:solidFill>
                        <a:prstClr val="black"/>
                      </a:solidFill>
                      <a:prstDash val="soli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rtl="0">
                        <a:spcBef>
                          <a:spcPts val="0"/>
                        </a:spcBef>
                        <a:buNone/>
                      </a:pPr>
                      <a:r>
                        <a:rPr lang="en" sz="2800" dirty="0">
                          <a:latin typeface="Times New Roman"/>
                          <a:ea typeface="Times New Roman"/>
                          <a:cs typeface="Times New Roman"/>
                          <a:sym typeface="Times New Roman"/>
                        </a:rPr>
                        <a:t>29%</a:t>
                      </a:r>
                    </a:p>
                  </a:txBody>
                  <a:tcPr marL="9525" marR="9525" marT="9525" marB="9525">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rtl="0">
                        <a:spcBef>
                          <a:spcPts val="0"/>
                        </a:spcBef>
                        <a:buNone/>
                      </a:pPr>
                      <a:r>
                        <a:rPr lang="en" sz="2800" dirty="0">
                          <a:latin typeface="Times New Roman"/>
                          <a:ea typeface="Times New Roman"/>
                          <a:cs typeface="Times New Roman"/>
                          <a:sym typeface="Times New Roman"/>
                        </a:rPr>
                        <a:t>24.3%</a:t>
                      </a:r>
                    </a:p>
                  </a:txBody>
                  <a:tcPr marL="9525" marR="9525" marT="9525" marB="9525">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28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800" dirty="0">
                          <a:latin typeface="Times New Roman"/>
                          <a:ea typeface="Times New Roman"/>
                          <a:cs typeface="Times New Roman"/>
                          <a:sym typeface="Times New Roman"/>
                        </a:rPr>
                        <a:t> </a:t>
                      </a:r>
                      <a:r>
                        <a:rPr lang="en-US" altLang="zh-CN" sz="2800" dirty="0">
                          <a:latin typeface="Times New Roman"/>
                          <a:ea typeface="Times New Roman"/>
                          <a:cs typeface="Times New Roman"/>
                          <a:sym typeface="Times New Roman"/>
                        </a:rPr>
                        <a:t>P/E</a:t>
                      </a:r>
                      <a:endParaRPr lang="en" sz="2800" dirty="0">
                        <a:latin typeface="Times New Roman"/>
                        <a:ea typeface="Times New Roman"/>
                        <a:cs typeface="Times New Roman"/>
                        <a:sym typeface="Times New Roman"/>
                      </a:endParaRPr>
                    </a:p>
                  </a:txBody>
                  <a:tcPr marL="9525" marR="9525" marT="9525" marB="9525">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2800" dirty="0">
                          <a:latin typeface="Times New Roman"/>
                          <a:ea typeface="Times New Roman"/>
                          <a:cs typeface="Times New Roman"/>
                          <a:sym typeface="Times New Roman"/>
                        </a:rPr>
                        <a:t>974</a:t>
                      </a:r>
                    </a:p>
                  </a:txBody>
                  <a:tcPr marL="9525" marR="9525" marT="9525" marB="9525">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2800" dirty="0">
                          <a:latin typeface="Times New Roman"/>
                          <a:ea typeface="Times New Roman"/>
                          <a:cs typeface="Times New Roman"/>
                          <a:sym typeface="Times New Roman"/>
                        </a:rPr>
                        <a:t>13</a:t>
                      </a:r>
                    </a:p>
                  </a:txBody>
                  <a:tcPr marL="9525" marR="9525" marT="9525" marB="9525">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51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rtl="0">
                        <a:spcBef>
                          <a:spcPts val="0"/>
                        </a:spcBef>
                        <a:buNone/>
                      </a:pPr>
                      <a:r>
                        <a:rPr lang="en-US" sz="2800" dirty="0">
                          <a:latin typeface="Times New Roman"/>
                          <a:ea typeface="Times New Roman"/>
                          <a:cs typeface="Times New Roman"/>
                          <a:sym typeface="Times New Roman"/>
                        </a:rPr>
                        <a:t>Dividend</a:t>
                      </a:r>
                      <a:endParaRPr lang="en" sz="2800" dirty="0">
                        <a:latin typeface="Times New Roman"/>
                        <a:ea typeface="Times New Roman"/>
                        <a:cs typeface="Times New Roman"/>
                        <a:sym typeface="Times New Roman"/>
                      </a:endParaRPr>
                    </a:p>
                  </a:txBody>
                  <a:tcPr marL="9525" marR="9525" marT="9525" marB="95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rtl="0">
                        <a:spcBef>
                          <a:spcPts val="0"/>
                        </a:spcBef>
                        <a:buNone/>
                      </a:pPr>
                      <a:r>
                        <a:rPr lang="en" sz="2800" dirty="0">
                          <a:latin typeface="Times New Roman"/>
                          <a:ea typeface="Times New Roman"/>
                          <a:cs typeface="Times New Roman"/>
                          <a:sym typeface="Times New Roman"/>
                        </a:rPr>
                        <a:t>N/A</a:t>
                      </a:r>
                    </a:p>
                  </a:txBody>
                  <a:tcPr marL="9525" marR="9525" marT="9525" marB="95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rtl="0">
                        <a:spcBef>
                          <a:spcPts val="0"/>
                        </a:spcBef>
                        <a:buNone/>
                      </a:pPr>
                      <a:r>
                        <a:rPr lang="en" sz="2800" dirty="0">
                          <a:latin typeface="Times New Roman"/>
                          <a:ea typeface="Times New Roman"/>
                          <a:cs typeface="Times New Roman"/>
                          <a:sym typeface="Times New Roman"/>
                        </a:rPr>
                        <a:t>1.96</a:t>
                      </a:r>
                    </a:p>
                  </a:txBody>
                  <a:tcPr marL="9525" marR="9525" marT="9525" marB="95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11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rtl="0">
                        <a:spcBef>
                          <a:spcPts val="0"/>
                        </a:spcBef>
                        <a:buNone/>
                      </a:pPr>
                      <a:r>
                        <a:rPr lang="en-US" altLang="zh-CN" sz="2800" b="0" dirty="0">
                          <a:latin typeface="Times New Roman"/>
                          <a:ea typeface="Times New Roman"/>
                          <a:cs typeface="Times New Roman"/>
                          <a:sym typeface="Times New Roman"/>
                        </a:rPr>
                        <a:t>Growth</a:t>
                      </a:r>
                      <a:r>
                        <a:rPr lang="en-US" altLang="zh-CN" sz="2800" b="0" baseline="0" dirty="0">
                          <a:latin typeface="Times New Roman"/>
                          <a:ea typeface="Times New Roman"/>
                          <a:cs typeface="Times New Roman"/>
                          <a:sym typeface="Times New Roman"/>
                        </a:rPr>
                        <a:t> Rate</a:t>
                      </a:r>
                      <a:endParaRPr lang="en" sz="2800" b="0" dirty="0">
                        <a:latin typeface="Times New Roman"/>
                        <a:ea typeface="Times New Roman"/>
                        <a:cs typeface="Times New Roman"/>
                        <a:sym typeface="Times New Roman"/>
                      </a:endParaRPr>
                    </a:p>
                  </a:txBody>
                  <a:tcPr marL="9525" marR="9525" marT="9525" marB="9525">
                    <a:lnL w="12700" cmpd="sng">
                      <a:solidFill>
                        <a:prstClr val="black"/>
                      </a:solidFill>
                      <a:prstDash val="soli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rtl="0">
                        <a:spcBef>
                          <a:spcPts val="0"/>
                        </a:spcBef>
                        <a:buNone/>
                      </a:pPr>
                      <a:r>
                        <a:rPr lang="en" sz="2800" b="0" dirty="0">
                          <a:latin typeface="Times New Roman"/>
                          <a:ea typeface="Times New Roman"/>
                          <a:cs typeface="Times New Roman"/>
                          <a:sym typeface="Times New Roman"/>
                        </a:rPr>
                        <a:t>6.47 %</a:t>
                      </a:r>
                    </a:p>
                  </a:txBody>
                  <a:tcPr marL="9525" marR="9525" marT="9525" marB="9525">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rtl="0">
                        <a:spcBef>
                          <a:spcPts val="0"/>
                        </a:spcBef>
                        <a:buNone/>
                      </a:pPr>
                      <a:r>
                        <a:rPr lang="en" sz="2800" b="0" dirty="0">
                          <a:latin typeface="Times New Roman"/>
                          <a:ea typeface="Times New Roman"/>
                          <a:cs typeface="Times New Roman"/>
                          <a:sym typeface="Times New Roman"/>
                        </a:rPr>
                        <a:t>-6.52 %</a:t>
                      </a:r>
                    </a:p>
                  </a:txBody>
                  <a:tcPr marL="9525" marR="9525" marT="9525" marB="9525">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6" name="Shape 199"/>
          <p:cNvPicPr preferRelativeResize="0"/>
          <p:nvPr/>
        </p:nvPicPr>
        <p:blipFill>
          <a:blip r:embed="rId3">
            <a:alphaModFix/>
          </a:blip>
          <a:stretch>
            <a:fillRect/>
          </a:stretch>
        </p:blipFill>
        <p:spPr>
          <a:xfrm>
            <a:off x="8490102" y="2150748"/>
            <a:ext cx="1368396" cy="608447"/>
          </a:xfrm>
          <a:prstGeom prst="rect">
            <a:avLst/>
          </a:prstGeom>
          <a:noFill/>
          <a:ln>
            <a:noFill/>
          </a:ln>
        </p:spPr>
      </p:pic>
      <p:pic>
        <p:nvPicPr>
          <p:cNvPr id="7" name="Shape 200"/>
          <p:cNvPicPr preferRelativeResize="0"/>
          <p:nvPr/>
        </p:nvPicPr>
        <p:blipFill>
          <a:blip r:embed="rId4">
            <a:alphaModFix/>
          </a:blip>
          <a:stretch>
            <a:fillRect/>
          </a:stretch>
        </p:blipFill>
        <p:spPr>
          <a:xfrm>
            <a:off x="6096612" y="2174500"/>
            <a:ext cx="1495226" cy="562922"/>
          </a:xfrm>
          <a:prstGeom prst="rect">
            <a:avLst/>
          </a:prstGeom>
          <a:noFill/>
          <a:ln>
            <a:noFill/>
          </a:ln>
        </p:spPr>
      </p:pic>
      <p:sp>
        <p:nvSpPr>
          <p:cNvPr id="3" name="TextBox 2"/>
          <p:cNvSpPr txBox="1"/>
          <p:nvPr/>
        </p:nvSpPr>
        <p:spPr>
          <a:xfrm>
            <a:off x="3865574" y="5760524"/>
            <a:ext cx="4527755" cy="584775"/>
          </a:xfrm>
          <a:prstGeom prst="rect">
            <a:avLst/>
          </a:prstGeom>
          <a:noFill/>
        </p:spPr>
        <p:txBody>
          <a:bodyPr wrap="square" rtlCol="0">
            <a:spAutoFit/>
          </a:bodyPr>
          <a:lstStyle/>
          <a:p>
            <a:pPr algn="ctr"/>
            <a:r>
              <a:rPr lang="en-US" sz="3200" b="1" dirty="0">
                <a:solidFill>
                  <a:srgbClr val="FF0000"/>
                </a:solidFill>
              </a:rPr>
              <a:t>Why?!</a:t>
            </a:r>
          </a:p>
        </p:txBody>
      </p:sp>
    </p:spTree>
    <p:extLst>
      <p:ext uri="{BB962C8B-B14F-4D97-AF65-F5344CB8AC3E}">
        <p14:creationId xmlns:p14="http://schemas.microsoft.com/office/powerpoint/2010/main" val="76281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3.8|26"/>
</p:tagLst>
</file>

<file path=ppt/tags/tag2.xml><?xml version="1.0" encoding="utf-8"?>
<p:tagLst xmlns:a="http://schemas.openxmlformats.org/drawingml/2006/main" xmlns:r="http://schemas.openxmlformats.org/officeDocument/2006/relationships" xmlns:p="http://schemas.openxmlformats.org/presentationml/2006/main">
  <p:tag name="TIMING" val="|4.1|3|5.6|4.3|0.6|13.2|1|4.9|1.5"/>
</p:tagLst>
</file>

<file path=ppt/tags/tag3.xml><?xml version="1.0" encoding="utf-8"?>
<p:tagLst xmlns:a="http://schemas.openxmlformats.org/drawingml/2006/main" xmlns:r="http://schemas.openxmlformats.org/officeDocument/2006/relationships" xmlns:p="http://schemas.openxmlformats.org/presentationml/2006/main">
  <p:tag name="TIMING" val="|3.2|4|9.8|3.7|1.2"/>
</p:tagLst>
</file>

<file path=ppt/tags/tag4.xml><?xml version="1.0" encoding="utf-8"?>
<p:tagLst xmlns:a="http://schemas.openxmlformats.org/drawingml/2006/main" xmlns:r="http://schemas.openxmlformats.org/officeDocument/2006/relationships" xmlns:p="http://schemas.openxmlformats.org/presentationml/2006/main">
  <p:tag name="TIMING" val="|3.8|9.6|3.2"/>
</p:tagLst>
</file>

<file path=ppt/tags/tag5.xml><?xml version="1.0" encoding="utf-8"?>
<p:tagLst xmlns:a="http://schemas.openxmlformats.org/drawingml/2006/main" xmlns:r="http://schemas.openxmlformats.org/officeDocument/2006/relationships" xmlns:p="http://schemas.openxmlformats.org/presentationml/2006/main">
  <p:tag name="TIMING" val="|19.4|14.1"/>
</p:tagLst>
</file>

<file path=ppt/tags/tag6.xml><?xml version="1.0" encoding="utf-8"?>
<p:tagLst xmlns:a="http://schemas.openxmlformats.org/drawingml/2006/main" xmlns:r="http://schemas.openxmlformats.org/officeDocument/2006/relationships" xmlns:p="http://schemas.openxmlformats.org/presentationml/2006/main">
  <p:tag name="TIMING" val="|31.2|2.6"/>
</p:tagLst>
</file>

<file path=ppt/theme/theme1.xml><?xml version="1.0" encoding="utf-8"?>
<a:theme xmlns:a="http://schemas.openxmlformats.org/drawingml/2006/main" name="RBS_Template">
  <a:themeElements>
    <a:clrScheme name="RUTemplate_Formata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Template_Formata_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Template_Formata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Template_Formata_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Template_Formata_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Template_Formata_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Template_Formata_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Template_Formata_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Template_Formata_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Template_Formata_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Template_Formata_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Template_Formata_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Template_Formata_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Template_Formata_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
        <a:cs typeface="Lucida Sans Unicode"/>
      </a:majorFont>
      <a:minorFont>
        <a:latin typeface="Verdana"/>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15620</TotalTime>
  <Words>2064</Words>
  <Application>Microsoft Office PowerPoint</Application>
  <PresentationFormat>Widescreen</PresentationFormat>
  <Paragraphs>163</Paragraphs>
  <Slides>15</Slides>
  <Notes>13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3" baseType="lpstr">
      <vt:lpstr>Arial</vt:lpstr>
      <vt:lpstr>Arial Black</vt:lpstr>
      <vt:lpstr>Open Sans</vt:lpstr>
      <vt:lpstr>Times New Roman</vt:lpstr>
      <vt:lpstr>Verdana</vt:lpstr>
      <vt:lpstr>RBS_Template</vt:lpstr>
      <vt:lpstr>2_Office Theme</vt:lpstr>
      <vt:lpstr>Worksheet</vt:lpstr>
      <vt:lpstr>Impact of Supply chain Analytics</vt:lpstr>
      <vt:lpstr>K-Mart vs. Wal-Mart </vt:lpstr>
      <vt:lpstr>K-Mart vs. Wal-Mart</vt:lpstr>
      <vt:lpstr>Example: Compaq vs. Dell (2001)</vt:lpstr>
      <vt:lpstr>Computer Industry Background</vt:lpstr>
      <vt:lpstr>Compaq vs. Dell：Supply Chain Strategies</vt:lpstr>
      <vt:lpstr>The Power of Benchmarking: Dell vs. Compaq</vt:lpstr>
      <vt:lpstr>Wal-Mart vs. Amazon</vt:lpstr>
      <vt:lpstr>2014 Financial Data</vt:lpstr>
      <vt:lpstr>Price</vt:lpstr>
      <vt:lpstr>Delivery </vt:lpstr>
      <vt:lpstr>Product-Variety </vt:lpstr>
      <vt:lpstr>PowerPoint Presentation</vt:lpstr>
      <vt:lpstr>PWC 2013 Global Survey – Economic Impact</vt:lpstr>
      <vt:lpstr>Top Companies in SCM</vt:lpstr>
    </vt:vector>
  </TitlesOfParts>
  <Company>University Relations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Build-to-Performance</dc:title>
  <dc:creator>Zhao, Yao</dc:creator>
  <cp:lastModifiedBy>Yao Zhao</cp:lastModifiedBy>
  <cp:revision>1317</cp:revision>
  <dcterms:created xsi:type="dcterms:W3CDTF">2011-01-23T22:17:40Z</dcterms:created>
  <dcterms:modified xsi:type="dcterms:W3CDTF">2022-01-13T01:23:49Z</dcterms:modified>
</cp:coreProperties>
</file>