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6.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7.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8.xml" ContentType="application/vnd.openxmlformats-officedocument.presentationml.tags+xml"/>
  <Override PartName="/ppt/notesSlides/notesSlide35.xml" ContentType="application/vnd.openxmlformats-officedocument.presentationml.notesSlide+xml"/>
  <Override PartName="/ppt/tags/tag9.xml" ContentType="application/vnd.openxmlformats-officedocument.presentationml.tags+xml"/>
  <Override PartName="/ppt/notesSlides/notesSlide36.xml" ContentType="application/vnd.openxmlformats-officedocument.presentationml.notesSlide+xml"/>
  <Override PartName="/ppt/tags/tag10.xml" ContentType="application/vnd.openxmlformats-officedocument.presentationml.tags+xml"/>
  <Override PartName="/ppt/notesSlides/notesSlide37.xml" ContentType="application/vnd.openxmlformats-officedocument.presentationml.notesSlide+xml"/>
  <Override PartName="/ppt/tags/tag11.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88" r:id="rId2"/>
  </p:sldMasterIdLst>
  <p:notesMasterIdLst>
    <p:notesMasterId r:id="rId43"/>
  </p:notesMasterIdLst>
  <p:handoutMasterIdLst>
    <p:handoutMasterId r:id="rId44"/>
  </p:handoutMasterIdLst>
  <p:sldIdLst>
    <p:sldId id="347" r:id="rId3"/>
    <p:sldId id="1422" r:id="rId4"/>
    <p:sldId id="1423" r:id="rId5"/>
    <p:sldId id="1424" r:id="rId6"/>
    <p:sldId id="1425" r:id="rId7"/>
    <p:sldId id="1426" r:id="rId8"/>
    <p:sldId id="1427" r:id="rId9"/>
    <p:sldId id="1428" r:id="rId10"/>
    <p:sldId id="1429" r:id="rId11"/>
    <p:sldId id="1430" r:id="rId12"/>
    <p:sldId id="1431" r:id="rId13"/>
    <p:sldId id="1432" r:id="rId14"/>
    <p:sldId id="1453" r:id="rId15"/>
    <p:sldId id="1433" r:id="rId16"/>
    <p:sldId id="1434" r:id="rId17"/>
    <p:sldId id="1435" r:id="rId18"/>
    <p:sldId id="1436" r:id="rId19"/>
    <p:sldId id="1437" r:id="rId20"/>
    <p:sldId id="1454" r:id="rId21"/>
    <p:sldId id="1438" r:id="rId22"/>
    <p:sldId id="1439" r:id="rId23"/>
    <p:sldId id="1018" r:id="rId24"/>
    <p:sldId id="1019" r:id="rId25"/>
    <p:sldId id="1440" r:id="rId26"/>
    <p:sldId id="1441" r:id="rId27"/>
    <p:sldId id="1455" r:id="rId28"/>
    <p:sldId id="1456" r:id="rId29"/>
    <p:sldId id="1017" r:id="rId30"/>
    <p:sldId id="1442" r:id="rId31"/>
    <p:sldId id="1443" r:id="rId32"/>
    <p:sldId id="1444" r:id="rId33"/>
    <p:sldId id="1445" r:id="rId34"/>
    <p:sldId id="1457" r:id="rId35"/>
    <p:sldId id="1446" r:id="rId36"/>
    <p:sldId id="1447" r:id="rId37"/>
    <p:sldId id="1448" r:id="rId38"/>
    <p:sldId id="1449" r:id="rId39"/>
    <p:sldId id="1450" r:id="rId40"/>
    <p:sldId id="1451" r:id="rId41"/>
    <p:sldId id="1452" r:id="rId42"/>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B7FF"/>
    <a:srgbClr val="8A5454"/>
    <a:srgbClr val="C7A2A2"/>
    <a:srgbClr val="FF6600"/>
    <a:srgbClr val="FFC9D3"/>
    <a:srgbClr val="FF7D96"/>
    <a:srgbClr val="FFA7B8"/>
    <a:srgbClr val="CE0026"/>
    <a:srgbClr val="820019"/>
    <a:srgbClr val="64001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406" autoAdjust="0"/>
    <p:restoredTop sz="87719" autoAdjust="0"/>
  </p:normalViewPr>
  <p:slideViewPr>
    <p:cSldViewPr snapToGrid="0">
      <p:cViewPr varScale="1">
        <p:scale>
          <a:sx n="58" d="100"/>
          <a:sy n="58" d="100"/>
        </p:scale>
        <p:origin x="592" y="56"/>
      </p:cViewPr>
      <p:guideLst>
        <p:guide orient="horz" pos="2160"/>
        <p:guide pos="3840"/>
      </p:guideLst>
    </p:cSldViewPr>
  </p:slideViewPr>
  <p:outlineViewPr>
    <p:cViewPr>
      <p:scale>
        <a:sx n="33" d="100"/>
        <a:sy n="33" d="100"/>
      </p:scale>
      <p:origin x="228" y="133362"/>
    </p:cViewPr>
  </p:outlineViewPr>
  <p:notesTextViewPr>
    <p:cViewPr>
      <p:scale>
        <a:sx n="100" d="100"/>
        <a:sy n="100" d="100"/>
      </p:scale>
      <p:origin x="0" y="0"/>
    </p:cViewPr>
  </p:notesTextViewPr>
  <p:sorterViewPr>
    <p:cViewPr varScale="1">
      <p:scale>
        <a:sx n="1" d="1"/>
        <a:sy n="1" d="1"/>
      </p:scale>
      <p:origin x="0" y="0"/>
    </p:cViewPr>
  </p:sorterViewPr>
  <p:notesViewPr>
    <p:cSldViewPr snapToGrid="0">
      <p:cViewPr varScale="1">
        <p:scale>
          <a:sx n="50" d="100"/>
          <a:sy n="50" d="100"/>
        </p:scale>
        <p:origin x="-137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dirty="0"/>
          </a:p>
        </p:txBody>
      </p:sp>
      <p:sp>
        <p:nvSpPr>
          <p:cNvPr id="9219"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dirty="0"/>
          </a:p>
        </p:txBody>
      </p:sp>
      <p:sp>
        <p:nvSpPr>
          <p:cNvPr id="9220"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dirty="0"/>
          </a:p>
        </p:txBody>
      </p:sp>
      <p:sp>
        <p:nvSpPr>
          <p:cNvPr id="9221"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93374605-E1FB-4C1E-BDC5-0AE901F393A2}" type="slidenum">
              <a:rPr lang="en-US"/>
              <a:pPr/>
              <a:t>‹#›</a:t>
            </a:fld>
            <a:endParaRPr lang="en-US" dirty="0"/>
          </a:p>
        </p:txBody>
      </p:sp>
    </p:spTree>
    <p:extLst>
      <p:ext uri="{BB962C8B-B14F-4D97-AF65-F5344CB8AC3E}">
        <p14:creationId xmlns:p14="http://schemas.microsoft.com/office/powerpoint/2010/main" val="27976754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dirty="0"/>
          </a:p>
        </p:txBody>
      </p:sp>
      <p:sp>
        <p:nvSpPr>
          <p:cNvPr id="512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dirty="0"/>
          </a:p>
        </p:txBody>
      </p:sp>
      <p:sp>
        <p:nvSpPr>
          <p:cNvPr id="512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dirty="0"/>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75A8CA3E-C2A0-4044-862E-54ABA8A9C678}" type="slidenum">
              <a:rPr lang="en-US"/>
              <a:pPr/>
              <a:t>‹#›</a:t>
            </a:fld>
            <a:endParaRPr lang="en-US" dirty="0"/>
          </a:p>
        </p:txBody>
      </p:sp>
    </p:spTree>
    <p:extLst>
      <p:ext uri="{BB962C8B-B14F-4D97-AF65-F5344CB8AC3E}">
        <p14:creationId xmlns:p14="http://schemas.microsoft.com/office/powerpoint/2010/main" val="324594678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youtu.be/5tEMn1hODIA"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3958F0-69B9-45CF-9050-38122507D69B}" type="slidenum">
              <a:rPr lang="en-US"/>
              <a:pPr/>
              <a:t>1</a:t>
            </a:fld>
            <a:endParaRPr lang="en-US" dirty="0"/>
          </a:p>
        </p:txBody>
      </p:sp>
      <p:sp>
        <p:nvSpPr>
          <p:cNvPr id="6146" name="Rectangle 2"/>
          <p:cNvSpPr>
            <a:spLocks noGrp="1" noRot="1" noChangeAspect="1" noChangeArrowheads="1" noTextEdit="1"/>
          </p:cNvSpPr>
          <p:nvPr>
            <p:ph type="sldImg"/>
          </p:nvPr>
        </p:nvSpPr>
        <p:spPr>
          <a:xfrm>
            <a:off x="381000" y="685800"/>
            <a:ext cx="6096000" cy="3429000"/>
          </a:xfrm>
          <a:ln/>
        </p:spPr>
      </p:sp>
      <p:sp>
        <p:nvSpPr>
          <p:cNvPr id="6147" name="Rectangle 3"/>
          <p:cNvSpPr>
            <a:spLocks noGrp="1" noChangeArrowheads="1"/>
          </p:cNvSpPr>
          <p:nvPr>
            <p:ph type="body" idx="1"/>
          </p:nvPr>
        </p:nvSpPr>
        <p:spPr/>
        <p:txBody>
          <a:bodyPr/>
          <a:lstStyle/>
          <a:p>
            <a:r>
              <a:rPr lang="en-US" dirty="0"/>
              <a:t>To demonstrate the power of data analytics is, let’s us do a job opportunity analysis to define and discover YOUR dream jobs. We will analyze jobs opportunities by region, industry and enterprise. </a:t>
            </a:r>
          </a:p>
        </p:txBody>
      </p:sp>
    </p:spTree>
    <p:extLst>
      <p:ext uri="{BB962C8B-B14F-4D97-AF65-F5344CB8AC3E}">
        <p14:creationId xmlns:p14="http://schemas.microsoft.com/office/powerpoint/2010/main" val="34564224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Regarding total revenue, …</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5A8CA3E-C2A0-4044-862E-54ABA8A9C678}"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3104764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Regarding net income, … Texas companies seem less profitable than CA companies.</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5A8CA3E-C2A0-4044-862E-54ABA8A9C678}"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7362818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NY has the highest liabilities and risk (probably due to financials) although it didn’t have the highest</a:t>
            </a:r>
            <a:r>
              <a:rPr lang="en-US" baseline="0" dirty="0"/>
              <a:t> revenue and operating profit. CA has liabilities much lower than NY but a higher revenue and operating profit – implying that the jobs there can be higher paid with a better job security.</a:t>
            </a:r>
            <a:endParaRPr lang="en-US" dirty="0"/>
          </a:p>
          <a:p>
            <a:endParaRPr lang="en-US" dirty="0"/>
          </a:p>
          <a:p>
            <a:r>
              <a:rPr lang="en-US" dirty="0"/>
              <a:t>Liabilities: NY (however, financials also bring liabilities and risk!), CA (high tech does not) is much lower! TX (oil is also fine on risk) too! NC is also quite high on liabilities although not high on revenue / profit</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5A8CA3E-C2A0-4044-862E-54ABA8A9C678}"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826878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the business-GIS tools, we also want to know </a:t>
            </a:r>
            <a:r>
              <a:rPr lang="en-US" baseline="0" dirty="0"/>
              <a:t>where are the most economically prosperous regions in the US for specific industries such as IT, financials, energy, and healthcare?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5A8CA3E-C2A0-4044-862E-54ABA8A9C678}"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7821997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Want to work in </a:t>
            </a:r>
            <a:r>
              <a:rPr lang="en-US" baseline="0" dirty="0"/>
              <a:t>IT, clearly</a:t>
            </a:r>
            <a:r>
              <a:rPr lang="en-US" dirty="0"/>
              <a:t> CA! Much more than the 2</a:t>
            </a:r>
            <a:r>
              <a:rPr lang="en-US" baseline="30000" dirty="0"/>
              <a:t>nd</a:t>
            </a:r>
            <a:r>
              <a:rPr lang="en-US" dirty="0"/>
              <a:t> WA.</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5A8CA3E-C2A0-4044-862E-54ABA8A9C678}"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4927146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Oil: TX! Much better than the 2</a:t>
            </a:r>
            <a:r>
              <a:rPr lang="en-US" baseline="30000" dirty="0"/>
              <a:t>nd</a:t>
            </a:r>
            <a:r>
              <a:rPr lang="en-US" dirty="0"/>
              <a:t> CA.</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5A8CA3E-C2A0-4044-862E-54ABA8A9C678}"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0666490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Financials: clearly NY! Much better than the 2</a:t>
            </a:r>
            <a:r>
              <a:rPr lang="en-US" baseline="30000" dirty="0"/>
              <a:t>nd</a:t>
            </a:r>
            <a:r>
              <a:rPr lang="en-US" dirty="0"/>
              <a:t> NE (BRK)</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5A8CA3E-C2A0-4044-862E-54ABA8A9C678}"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5390952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Healthcare: NJ, MN, CA!</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5A8CA3E-C2A0-4044-862E-54ABA8A9C678}"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0082706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Industrials: IL, TX, Ohio and Georgia!</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5A8CA3E-C2A0-4044-862E-54ABA8A9C678}"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5451097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Now, let’s move on to industry analysis, to answer questions such as Which industries to enter? More specifically, which industries have the highest profitability (which can imply a higher salary), the highest growth (implying a promising career path) and the lowest financial risk (meaning a better job security)?</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5A8CA3E-C2A0-4044-862E-54ABA8A9C678}"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6528892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a:t>
            </a:r>
            <a:r>
              <a:rPr lang="en-US" dirty="0"/>
              <a:t>will start by defining dream jobs</a:t>
            </a:r>
            <a:r>
              <a:rPr lang="en-US" baseline="0" dirty="0"/>
              <a:t>, then discuss the data on “S&amp;P 500 companies”. Then we do a regional analysis on job opportunities through a business geographic information system (BGIS). We will also do an industry analysis and finally a company analysis on jobs opportunities.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5A8CA3E-C2A0-4044-862E-54ABA8A9C678}"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63465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The revenue vs cost analysis of SP500 companies  shows that different companies may have very different profitability, likely because they are in different industries. For instance, MSFT spent $123B and made $212B in 2023, Target spent $105B and made $109B. </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5A8CA3E-C2A0-4044-862E-54ABA8A9C678}"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8794981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reasons behind different profitability is the scalability, that is, scalable (easy) and unscalable (hard) money. For example, you need one person to move one brick. What about 1 million bricks? If you still need just one person, then the business is scalable and easy money. But if you need proportionally more persons, say 1 million persons for the 1 million bricks, then the business is unscalable and hard money.</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5A8CA3E-C2A0-4044-862E-54ABA8A9C678}"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4508275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Easy money Example: AI or automation, robots, …</a:t>
            </a:r>
          </a:p>
          <a:p>
            <a:r>
              <a:rPr lang="en-US" dirty="0"/>
              <a:t>Hard money Example: restaurants, grocery stores, …</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5A8CA3E-C2A0-4044-862E-54ABA8A9C678}"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6979680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MSFT and Target</a:t>
            </a:r>
            <a:r>
              <a:rPr lang="en-US" baseline="0" dirty="0"/>
              <a:t> come from different industries. </a:t>
            </a:r>
            <a:r>
              <a:rPr lang="en-US" dirty="0"/>
              <a:t>These</a:t>
            </a:r>
            <a:r>
              <a:rPr lang="en-US" baseline="0" dirty="0"/>
              <a:t> examples imply that i</a:t>
            </a:r>
            <a:r>
              <a:rPr lang="en-US" dirty="0"/>
              <a:t>f you enter different industries, you may have very different money making potential! To see the impact</a:t>
            </a:r>
            <a:r>
              <a:rPr lang="en-US" baseline="0" dirty="0"/>
              <a:t> of industry on profitability, that is, with the same amount of effort, how much money companies can make in various industries, we can perform a profit vs cost analysis. The slopes indicate the scalability </a:t>
            </a:r>
            <a:r>
              <a:rPr lang="en-US" dirty="0"/>
              <a:t>of the industries. We can see that</a:t>
            </a:r>
            <a:r>
              <a:rPr lang="en-US" baseline="0" dirty="0"/>
              <a:t> the b</a:t>
            </a:r>
            <a:r>
              <a:rPr lang="en-US" dirty="0"/>
              <a:t>est industries (smallest cost, biggest profit) in t</a:t>
            </a:r>
            <a:r>
              <a:rPr lang="en-US" baseline="0" dirty="0"/>
              <a:t>he US are</a:t>
            </a:r>
            <a:r>
              <a:rPr lang="en-US" dirty="0"/>
              <a:t> IT and Financials. Consumer staples made the least net income. Consumer discretionary is somewhere in between.</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5A8CA3E-C2A0-4044-862E-54ABA8A9C678}"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8419516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still has the highest return for the same amount of asset, followed by consumer discretionary, energy, consumer staple and telecom followed, financials and industrials are among the worst! Different from operating profit vs total cost. Financials and industrials are the worst performers on these metrics because of their high liabilities and high investment in factories, equipment etc. </a:t>
            </a:r>
          </a:p>
        </p:txBody>
      </p:sp>
      <p:sp>
        <p:nvSpPr>
          <p:cNvPr id="4" name="Slide Number Placeholder 3"/>
          <p:cNvSpPr>
            <a:spLocks noGrp="1"/>
          </p:cNvSpPr>
          <p:nvPr>
            <p:ph type="sldNum" sz="quarter" idx="5"/>
          </p:nvPr>
        </p:nvSpPr>
        <p:spPr/>
        <p:txBody>
          <a:bodyPr/>
          <a:lstStyle/>
          <a:p>
            <a:fld id="{75A8CA3E-C2A0-4044-862E-54ABA8A9C678}" type="slidenum">
              <a:rPr lang="en-US" smtClean="0"/>
              <a:pPr/>
              <a:t>25</a:t>
            </a:fld>
            <a:endParaRPr lang="en-US" dirty="0"/>
          </a:p>
        </p:txBody>
      </p:sp>
    </p:spTree>
    <p:extLst>
      <p:ext uri="{BB962C8B-B14F-4D97-AF65-F5344CB8AC3E}">
        <p14:creationId xmlns:p14="http://schemas.microsoft.com/office/powerpoint/2010/main" val="31366811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Valuation is not driven by employees: Industries hiring more employees is not necessarily more valuable, can often be the opposite.</a:t>
            </a:r>
          </a:p>
          <a:p>
            <a:r>
              <a:rPr lang="en-US" dirty="0"/>
              <a:t>* Consumer discretionary hired the most employees, followed by consumer staples, industrials and IT. Industries with the least employees are Real Estate and utilities. Decent growth or remain stable for recent years.</a:t>
            </a:r>
          </a:p>
          <a:p>
            <a:r>
              <a:rPr lang="en-US" dirty="0"/>
              <a:t>* However, IT has the highest market cap / valuation despite hiring a lot fewer employees than consumer discretionary. Health Care has about the same valuation as consumer discretionary but hired much less workforce.</a:t>
            </a:r>
          </a:p>
        </p:txBody>
      </p:sp>
      <p:sp>
        <p:nvSpPr>
          <p:cNvPr id="4" name="Slide Number Placeholder 3"/>
          <p:cNvSpPr>
            <a:spLocks noGrp="1"/>
          </p:cNvSpPr>
          <p:nvPr>
            <p:ph type="sldNum" sz="quarter" idx="5"/>
          </p:nvPr>
        </p:nvSpPr>
        <p:spPr/>
        <p:txBody>
          <a:bodyPr/>
          <a:lstStyle/>
          <a:p>
            <a:fld id="{75A8CA3E-C2A0-4044-862E-54ABA8A9C678}" type="slidenum">
              <a:rPr lang="en-US" smtClean="0"/>
              <a:pPr/>
              <a:t>26</a:t>
            </a:fld>
            <a:endParaRPr lang="en-US" dirty="0"/>
          </a:p>
        </p:txBody>
      </p:sp>
    </p:spTree>
    <p:extLst>
      <p:ext uri="{BB962C8B-B14F-4D97-AF65-F5344CB8AC3E}">
        <p14:creationId xmlns:p14="http://schemas.microsoft.com/office/powerpoint/2010/main" val="1598065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drive stock market performance? See ... For …</a:t>
            </a:r>
          </a:p>
        </p:txBody>
      </p:sp>
      <p:sp>
        <p:nvSpPr>
          <p:cNvPr id="4" name="Slide Number Placeholder 3"/>
          <p:cNvSpPr>
            <a:spLocks noGrp="1"/>
          </p:cNvSpPr>
          <p:nvPr>
            <p:ph type="sldNum" sz="quarter" idx="5"/>
          </p:nvPr>
        </p:nvSpPr>
        <p:spPr/>
        <p:txBody>
          <a:bodyPr/>
          <a:lstStyle/>
          <a:p>
            <a:fld id="{75A8CA3E-C2A0-4044-862E-54ABA8A9C678}" type="slidenum">
              <a:rPr lang="en-US" smtClean="0"/>
              <a:pPr/>
              <a:t>27</a:t>
            </a:fld>
            <a:endParaRPr lang="en-US" dirty="0"/>
          </a:p>
        </p:txBody>
      </p:sp>
    </p:spTree>
    <p:extLst>
      <p:ext uri="{BB962C8B-B14F-4D97-AF65-F5344CB8AC3E}">
        <p14:creationId xmlns:p14="http://schemas.microsoft.com/office/powerpoint/2010/main" val="36012742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to predict stock market using data science? See</a:t>
            </a:r>
            <a:r>
              <a:rPr kumimoji="0" lang="en-US" sz="1200" b="0" i="0" u="none" strike="noStrike" kern="1200" cap="none" spc="0" normalizeH="0" baseline="0" noProof="0" dirty="0">
                <a:ln>
                  <a:noFill/>
                </a:ln>
                <a:solidFill>
                  <a:srgbClr val="000000"/>
                </a:solidFill>
                <a:effectLst/>
                <a:uLnTx/>
                <a:uFillTx/>
                <a:latin typeface="Arial" charset="0"/>
                <a:ea typeface="+mn-ea"/>
                <a:cs typeface="+mn-cs"/>
                <a:hlinkClick r:id="rId3"/>
              </a:rPr>
              <a:t> https://youtu.be/5tEMn1hODIA</a:t>
            </a:r>
            <a:r>
              <a:rPr kumimoji="0" lang="en-US" sz="1200" b="0" i="0" u="none" strike="noStrike" kern="1200" cap="none" spc="0" normalizeH="0" baseline="0" noProof="0" dirty="0">
                <a:ln>
                  <a:noFill/>
                </a:ln>
                <a:solidFill>
                  <a:srgbClr val="000000"/>
                </a:solidFill>
                <a:effectLst/>
                <a:uLnTx/>
                <a:uFillTx/>
                <a:latin typeface="Arial" charset="0"/>
                <a:ea typeface="+mn-ea"/>
                <a:cs typeface="+mn-cs"/>
              </a:rPr>
              <a:t> for more resources.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5A8CA3E-C2A0-4044-862E-54ABA8A9C678}"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2544570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an example, we can provide a detailed comparison between IT and industrials</a:t>
            </a:r>
            <a:r>
              <a:rPr lang="en-US" baseline="0" dirty="0"/>
              <a:t> by a trend analysis on the profitability, growth and risk. Again, profitability is linked to salary, growth links to career path, and risk or financial health links to your job security.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5A8CA3E-C2A0-4044-862E-54ABA8A9C678}"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2816792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Comparing IT vs. Industrials on profitability, e.g., median</a:t>
            </a:r>
            <a:r>
              <a:rPr lang="en-US" baseline="0" dirty="0"/>
              <a:t> gross margin, operating margin, and net margin, we can see that IT outperforms industrials in every dimension by far for all recent years!</a:t>
            </a:r>
            <a:r>
              <a:rPr lang="en-US" dirty="0"/>
              <a:t> </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5A8CA3E-C2A0-4044-862E-54ABA8A9C678}"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6118780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baseline="0" dirty="0"/>
              <a:t>What is your dream job? For most people, a dream job is something that you like to do AND also makes you tons of money. More specifically, most people may prefer a job with a higher pay but a lower effort, more growth opportunities and job security. Hum, sounds like too good to be true – but if you use data analytics, you may actually achieve it! Basically, you have 3 decisions to make: * First, Region (where to locate), second, industry (which industry to enter), and third Company (which company to work for). * Regarding region, the preference should be given to economically prosperous regions because they have many job opportunities. * Regarding industry, you don’t want to enter a sun-set industry because if your industry does not have a future, neither will you. * Regarding company, you may prefer those companies that are more profitable (higher salary), growing faster (career path), and lower financial risk (job security). </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5A8CA3E-C2A0-4044-862E-54ABA8A9C678}"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7973464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Comparing IT vs. Industrials on growth,</a:t>
            </a:r>
            <a:r>
              <a:rPr lang="en-US" baseline="0" dirty="0"/>
              <a:t> that is,</a:t>
            </a:r>
            <a:r>
              <a:rPr lang="en-US" dirty="0"/>
              <a:t> the growth rate of total revenue, operating</a:t>
            </a:r>
            <a:r>
              <a:rPr lang="en-US" baseline="0" dirty="0"/>
              <a:t> profit and net income. </a:t>
            </a:r>
            <a:r>
              <a:rPr lang="en-US" dirty="0"/>
              <a:t>IT</a:t>
            </a:r>
            <a:r>
              <a:rPr lang="en-US" baseline="0" dirty="0"/>
              <a:t> firms also grow faster than industrials firms for most years and most measures!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5A8CA3E-C2A0-4044-862E-54ABA8A9C678}"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1580926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Lastly,</a:t>
            </a:r>
            <a:r>
              <a:rPr lang="en-US" baseline="0" dirty="0"/>
              <a:t> we compare IT and industrials on </a:t>
            </a:r>
            <a:r>
              <a:rPr lang="en-US" dirty="0"/>
              <a:t>financial health, and we can see that IT firms have</a:t>
            </a:r>
            <a:r>
              <a:rPr lang="en-US" baseline="0" dirty="0"/>
              <a:t> </a:t>
            </a:r>
            <a:r>
              <a:rPr lang="en-US" dirty="0"/>
              <a:t>a better current ratio (or liquidity ratio)</a:t>
            </a:r>
            <a:r>
              <a:rPr lang="en-US" baseline="0" dirty="0"/>
              <a:t>, a better liability asset ratio, more cash generated from operating activities in recent years.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5A8CA3E-C2A0-4044-862E-54ABA8A9C678}"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2036850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Industrial companies offer more jobs than IT, but IT firms offer stock options and bonus of a higher value.</a:t>
            </a:r>
          </a:p>
        </p:txBody>
      </p:sp>
      <p:sp>
        <p:nvSpPr>
          <p:cNvPr id="4" name="Slide Number Placeholder 3"/>
          <p:cNvSpPr>
            <a:spLocks noGrp="1"/>
          </p:cNvSpPr>
          <p:nvPr>
            <p:ph type="sldNum" sz="quarter" idx="5"/>
          </p:nvPr>
        </p:nvSpPr>
        <p:spPr/>
        <p:txBody>
          <a:bodyPr/>
          <a:lstStyle/>
          <a:p>
            <a:fld id="{75A8CA3E-C2A0-4044-862E-54ABA8A9C678}" type="slidenum">
              <a:rPr lang="en-US" smtClean="0"/>
              <a:pPr/>
              <a:t>33</a:t>
            </a:fld>
            <a:endParaRPr lang="en-US" dirty="0"/>
          </a:p>
        </p:txBody>
      </p:sp>
    </p:spTree>
    <p:extLst>
      <p:ext uri="{BB962C8B-B14F-4D97-AF65-F5344CB8AC3E}">
        <p14:creationId xmlns:p14="http://schemas.microsoft.com/office/powerpoint/2010/main" val="23066921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aseline="0" dirty="0"/>
              <a:t>In summary, IT is better than industrials in profitability, growth and risk! Which implies that IT can be a higher paid, better career growth and more security industry to enter. </a:t>
            </a:r>
            <a:r>
              <a:rPr lang="en-US" sz="1200" dirty="0">
                <a:solidFill>
                  <a:srgbClr val="FF0000"/>
                </a:solidFill>
              </a:rPr>
              <a:t>Although IT offers fewer jobs, it has a higher valuation, implying a higher value for its stock options and bonus.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5A8CA3E-C2A0-4044-862E-54ABA8A9C678}"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2114409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Suppose you choose IT,</a:t>
            </a:r>
            <a:r>
              <a:rPr lang="en-US" baseline="0" dirty="0"/>
              <a:t> then which company to work for? To answer this question, we can use </a:t>
            </a:r>
            <a:r>
              <a:rPr lang="en-US" dirty="0"/>
              <a:t>company analysis to identify companies that have the highest profitability, highest growth and lowest financial risk. </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5A8CA3E-C2A0-4044-862E-54ABA8A9C678}"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6656916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defRPr/>
            </a:pPr>
            <a:r>
              <a:rPr kumimoji="0" lang="en-US" sz="1200" b="0" i="0" u="none" strike="noStrike" kern="1200" cap="none" spc="0" normalizeH="0" baseline="0" noProof="0" dirty="0">
                <a:ln>
                  <a:noFill/>
                </a:ln>
                <a:solidFill>
                  <a:srgbClr val="FF0000"/>
                </a:solidFill>
                <a:effectLst/>
                <a:uLnTx/>
                <a:uFillTx/>
                <a:latin typeface="Verdana"/>
                <a:ea typeface="+mn-ea"/>
                <a:cs typeface="+mn-cs"/>
              </a:rPr>
              <a:t>Profit vs. cost for IT industry: Apple is most profitable</a:t>
            </a:r>
            <a:r>
              <a:rPr lang="en-US" dirty="0">
                <a:solidFill>
                  <a:srgbClr val="FF0000"/>
                </a:solidFill>
              </a:rPr>
              <a:t>. Microsoft, Meta, Visa outperformed the average. </a:t>
            </a:r>
            <a:r>
              <a:rPr kumimoji="0" lang="en-US" sz="1200" b="0" i="0" u="none" strike="noStrike" kern="1200" cap="none" spc="0" normalizeH="0" baseline="0" noProof="0" dirty="0">
                <a:ln>
                  <a:noFill/>
                </a:ln>
                <a:solidFill>
                  <a:srgbClr val="FF0000"/>
                </a:solidFill>
                <a:effectLst/>
                <a:uLnTx/>
                <a:uFillTx/>
                <a:latin typeface="Verdana"/>
                <a:ea typeface="+mn-ea"/>
                <a:cs typeface="+mn-cs"/>
              </a:rPr>
              <a:t>Google, INTC, IBM, HP are below average.</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5A8CA3E-C2A0-4044-862E-54ABA8A9C678}"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8411589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zh-CN" baseline="0" dirty="0"/>
              <a:t>Operating Margin vs. Revenue analysis of the US IT industry in 2023 shows the profit frontier, showing the most profitable companies in each revenue class. That is, given the same revenue, the firms with the highest operating margin form the</a:t>
            </a:r>
            <a:r>
              <a:rPr lang="en-US" altLang="zh-CN" baseline="0" dirty="0">
                <a:sym typeface="Wingdings" panose="05000000000000000000" pitchFamily="2" charset="2"/>
              </a:rPr>
              <a:t> profit frontier. Clearly, </a:t>
            </a:r>
            <a:r>
              <a:rPr lang="en-US" dirty="0">
                <a:solidFill>
                  <a:srgbClr val="FF0000"/>
                </a:solidFill>
              </a:rPr>
              <a:t>Apple, Microsoft, Google, Meta and Visa are on the profit frontier and thus the best among their peers</a:t>
            </a:r>
            <a:r>
              <a:rPr lang="en-US" altLang="zh-CN" baseline="0" dirty="0">
                <a:sym typeface="Wingdings" panose="05000000000000000000" pitchFamily="2" charset="2"/>
              </a:rPr>
              <a:t>.</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zh-CN" baseline="0" dirty="0">
              <a:sym typeface="Wingdings" panose="05000000000000000000" pitchFamily="2" charset="2"/>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5A8CA3E-C2A0-4044-862E-54ABA8A9C678}"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913068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measure risk, we use the risk vs. return analysis. Higher risk does not always give you a higher return. Which also means that you can have high return and low risk (liability) in the same time! This picture shows the risk and return of the SP500 IT firms. The four regions: low risk and high return (for example, Texas Instrument, Meta, Adobe, etc.), high risk and high return (example, Apple, MasterCard, Broadcom), low risk and low return (AMD, Salesforce), high risk and low return (HP, Oracle, IBM); companies in the last category may find</a:t>
            </a:r>
            <a:r>
              <a:rPr lang="en-US" baseline="0" dirty="0"/>
              <a:t> it hard to </a:t>
            </a:r>
            <a:r>
              <a:rPr lang="en-US" dirty="0"/>
              <a:t>survive. </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5A8CA3E-C2A0-4044-862E-54ABA8A9C678}"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2595802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Let’s recap: job opportunity analysis is job</a:t>
            </a:r>
            <a:r>
              <a:rPr lang="en-US" baseline="0" dirty="0"/>
              <a:t> intelligence – we need to make decisions on the right region to locate, the right industries to enter, and pick the right companies to work for. Doing so we will get plenty of opportunities, a higher pay with a lower effort, a promising career path and job security, in another word, a dream job!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5A8CA3E-C2A0-4044-862E-54ABA8A9C678}"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5292654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a:t>
            </a:r>
            <a:r>
              <a:rPr lang="en-US" baseline="0" dirty="0"/>
              <a:t> is the homework: as a job seeker and career builder, please find your region, industry and company using the web-tools. Specifically,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5A8CA3E-C2A0-4044-862E-54ABA8A9C678}"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192676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perform the analysis, we use the data of</a:t>
            </a:r>
            <a:r>
              <a:rPr lang="en-US" baseline="0" dirty="0"/>
              <a:t> </a:t>
            </a:r>
            <a:r>
              <a:rPr lang="en-US" dirty="0"/>
              <a:t>S&amp;P500 companies</a:t>
            </a:r>
            <a:r>
              <a:rPr lang="en-US" baseline="0" dirty="0"/>
              <a:t> because they are representative in their respective industry sectors and many of them are well known that people like to work for. We limit the study to these companies so the amount of data is manageable but not overwhelming.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5A8CA3E-C2A0-4044-862E-54ABA8A9C678}"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9149331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put the SP500 </a:t>
            </a:r>
            <a:r>
              <a:rPr lang="en-US" baseline="0" dirty="0"/>
              <a:t>companies into perspective</a:t>
            </a:r>
            <a:r>
              <a:rPr lang="en-US" dirty="0"/>
              <a:t>, let’s compare their revenue</a:t>
            </a:r>
            <a:r>
              <a:rPr lang="en-US" baseline="0" dirty="0"/>
              <a:t> and operating profit with those of the publically traded companies in China which is the second largest economy in the world in 2017. From this picture, we can see that in year 2017, the </a:t>
            </a:r>
            <a:r>
              <a:rPr lang="en-US" dirty="0"/>
              <a:t>S&amp;P500 companies have</a:t>
            </a:r>
            <a:r>
              <a:rPr lang="en-US" baseline="0" dirty="0"/>
              <a:t> a total revenue </a:t>
            </a:r>
            <a:r>
              <a:rPr lang="en-US" dirty="0"/>
              <a:t>larger than </a:t>
            </a:r>
            <a:r>
              <a:rPr lang="en-US" baseline="0" dirty="0"/>
              <a:t>all the publically traded companies in China! FYI, 95% of S&amp;P500 companies are headquartered in the US. </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5A8CA3E-C2A0-4044-862E-54ABA8A9C678}"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6787217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S&amp;P500 companies also have a larger total operating profit than all the publically traded companies headquartered</a:t>
            </a:r>
            <a:r>
              <a:rPr lang="en-US" baseline="0" dirty="0"/>
              <a:t> in China in 2017, and the profit distribution is more even out than the latter because for China, the operating profit is highly concentrated on the banking industry.</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5A8CA3E-C2A0-4044-862E-54ABA8A9C678}"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9671812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the business-GIS tools, we want to answer</a:t>
            </a:r>
            <a:r>
              <a:rPr lang="en-US" baseline="0" dirty="0"/>
              <a:t> the following questions: where are the economically most prosperous regions in the US for all industries?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5A8CA3E-C2A0-4044-862E-54ABA8A9C678}"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7004168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5A8CA3E-C2A0-4044-862E-54ABA8A9C678}"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1870132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bar chart shows more clearly the distribution of SP500 companies by state in 2021.</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5A8CA3E-C2A0-4044-862E-54ABA8A9C678}"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0944324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914400" y="2130427"/>
            <a:ext cx="10363200" cy="1470025"/>
          </a:xfrm>
        </p:spPr>
        <p:txBody>
          <a:bodyPr/>
          <a:lstStyle>
            <a:lvl1pPr algn="ctr">
              <a:defRPr>
                <a:solidFill>
                  <a:schemeClr val="bg1"/>
                </a:solidFill>
              </a:defRPr>
            </a:lvl1pPr>
          </a:lstStyle>
          <a:p>
            <a:r>
              <a:rPr lang="en-US"/>
              <a:t>Click to edit Master title style</a:t>
            </a:r>
          </a:p>
        </p:txBody>
      </p:sp>
      <p:sp>
        <p:nvSpPr>
          <p:cNvPr id="4099" name="Rectangle 3"/>
          <p:cNvSpPr>
            <a:spLocks noGrp="1" noChangeArrowheads="1"/>
          </p:cNvSpPr>
          <p:nvPr>
            <p:ph type="subTitle" idx="1"/>
          </p:nvPr>
        </p:nvSpPr>
        <p:spPr>
          <a:xfrm>
            <a:off x="1828800" y="3886200"/>
            <a:ext cx="8534400" cy="1752600"/>
          </a:xfrm>
        </p:spPr>
        <p:txBody>
          <a:bodyPr/>
          <a:lstStyle>
            <a:lvl1pPr marL="0" indent="0" algn="ctr">
              <a:buFontTx/>
              <a:buNone/>
              <a:defRPr>
                <a:solidFill>
                  <a:schemeClr val="bg1"/>
                </a:solidFill>
              </a:defRPr>
            </a:lvl1pPr>
          </a:lstStyle>
          <a:p>
            <a:r>
              <a:rPr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a:xfrm>
            <a:off x="8737600" y="6316663"/>
            <a:ext cx="2844800" cy="476250"/>
          </a:xfrm>
          <a:prstGeom prst="rect">
            <a:avLst/>
          </a:prstGeom>
        </p:spPr>
        <p:txBody>
          <a:bodyPr/>
          <a:lstStyle>
            <a:lvl1pPr>
              <a:defRPr/>
            </a:lvl1pPr>
          </a:lstStyle>
          <a:p>
            <a:fld id="{52F25AE0-E2B3-4DFC-AA63-3B666C34FDE5}" type="slidenum">
              <a:rPr lang="en-US"/>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66788"/>
            <a:ext cx="2743200" cy="5245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966788"/>
            <a:ext cx="8026400" cy="5245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a:xfrm>
            <a:off x="8737600" y="6316663"/>
            <a:ext cx="2844800" cy="476250"/>
          </a:xfrm>
          <a:prstGeom prst="rect">
            <a:avLst/>
          </a:prstGeom>
        </p:spPr>
        <p:txBody>
          <a:bodyPr/>
          <a:lstStyle>
            <a:lvl1pPr>
              <a:defRPr/>
            </a:lvl1pPr>
          </a:lstStyle>
          <a:p>
            <a:fld id="{A2C2BD23-3B40-4A18-BF4B-0BEB6A9C3A2E}" type="slidenum">
              <a:rPr lang="en-US"/>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A9E3DF8F-AA28-4DFB-A796-047CE290B816}" type="slidenum">
              <a:rPr lang="en-US"/>
              <a:pPr/>
              <a:t>‹#›</a:t>
            </a:fld>
            <a:endParaRPr lang="en-US"/>
          </a:p>
        </p:txBody>
      </p:sp>
    </p:spTree>
    <p:extLst>
      <p:ext uri="{BB962C8B-B14F-4D97-AF65-F5344CB8AC3E}">
        <p14:creationId xmlns:p14="http://schemas.microsoft.com/office/powerpoint/2010/main" val="6494145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914400" y="2130427"/>
            <a:ext cx="10363200" cy="1470025"/>
          </a:xfrm>
        </p:spPr>
        <p:txBody>
          <a:bodyPr/>
          <a:lstStyle>
            <a:lvl1pPr algn="ctr">
              <a:defRPr>
                <a:solidFill>
                  <a:schemeClr val="bg1"/>
                </a:solidFill>
              </a:defRPr>
            </a:lvl1pPr>
          </a:lstStyle>
          <a:p>
            <a:r>
              <a:rPr lang="en-US"/>
              <a:t>Click to edit Master title style</a:t>
            </a:r>
          </a:p>
        </p:txBody>
      </p:sp>
      <p:sp>
        <p:nvSpPr>
          <p:cNvPr id="4099" name="Rectangle 3"/>
          <p:cNvSpPr>
            <a:spLocks noGrp="1" noChangeArrowheads="1"/>
          </p:cNvSpPr>
          <p:nvPr>
            <p:ph type="subTitle" idx="1"/>
          </p:nvPr>
        </p:nvSpPr>
        <p:spPr>
          <a:xfrm>
            <a:off x="1828800" y="3886200"/>
            <a:ext cx="8534400" cy="1752600"/>
          </a:xfrm>
        </p:spPr>
        <p:txBody>
          <a:bodyPr/>
          <a:lstStyle>
            <a:lvl1pPr marL="0" indent="0" algn="ctr">
              <a:buFontTx/>
              <a:buNone/>
              <a:defRPr>
                <a:solidFill>
                  <a:schemeClr val="bg1"/>
                </a:solidFill>
              </a:defRPr>
            </a:lvl1pPr>
          </a:lstStyle>
          <a:p>
            <a:r>
              <a:rPr lang="en-US"/>
              <a:t>Click to edit Master subtitle style</a:t>
            </a:r>
          </a:p>
        </p:txBody>
      </p:sp>
    </p:spTree>
    <p:extLst>
      <p:ext uri="{BB962C8B-B14F-4D97-AF65-F5344CB8AC3E}">
        <p14:creationId xmlns:p14="http://schemas.microsoft.com/office/powerpoint/2010/main" val="35167278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atin typeface="Arial Black"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sz="2400">
                <a:latin typeface="Arial" pitchFamily="34" charset="0"/>
                <a:cs typeface="Arial" pitchFamily="34" charset="0"/>
              </a:defRPr>
            </a:lvl1pPr>
            <a:lvl2pPr>
              <a:defRPr sz="2400">
                <a:latin typeface="Arial" pitchFamily="34" charset="0"/>
                <a:cs typeface="Arial" pitchFamily="34" charset="0"/>
              </a:defRPr>
            </a:lvl2pPr>
            <a:lvl3pPr>
              <a:defRPr sz="2400">
                <a:latin typeface="Arial" pitchFamily="34" charset="0"/>
                <a:cs typeface="Arial" pitchFamily="34" charset="0"/>
              </a:defRPr>
            </a:lvl3pPr>
            <a:lvl4pPr>
              <a:defRPr sz="2400">
                <a:latin typeface="Arial" pitchFamily="34" charset="0"/>
                <a:cs typeface="Arial" pitchFamily="34" charset="0"/>
              </a:defRPr>
            </a:lvl4pPr>
            <a:lvl5pPr>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0"/>
          </p:nvPr>
        </p:nvSpPr>
        <p:spPr>
          <a:xfrm>
            <a:off x="8737600" y="6316663"/>
            <a:ext cx="2844800" cy="476250"/>
          </a:xfrm>
          <a:prstGeom prst="rect">
            <a:avLst/>
          </a:prstGeom>
        </p:spPr>
        <p:txBody>
          <a:bodyPr/>
          <a:lstStyle>
            <a:lvl1pPr>
              <a:defRPr/>
            </a:lvl1pPr>
          </a:lstStyle>
          <a:p>
            <a:fld id="{F52162C8-76E3-4BAE-9851-25C00ECAC03C}" type="slidenum">
              <a:rPr lang="en-US"/>
              <a:pPr/>
              <a:t>‹#›</a:t>
            </a:fld>
            <a:endParaRPr lang="en-US" dirty="0"/>
          </a:p>
        </p:txBody>
      </p:sp>
    </p:spTree>
    <p:extLst>
      <p:ext uri="{BB962C8B-B14F-4D97-AF65-F5344CB8AC3E}">
        <p14:creationId xmlns:p14="http://schemas.microsoft.com/office/powerpoint/2010/main" val="10107282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sz="quarter" idx="10"/>
          </p:nvPr>
        </p:nvSpPr>
        <p:spPr>
          <a:xfrm>
            <a:off x="8737600" y="6316663"/>
            <a:ext cx="2844800" cy="476250"/>
          </a:xfrm>
          <a:prstGeom prst="rect">
            <a:avLst/>
          </a:prstGeom>
        </p:spPr>
        <p:txBody>
          <a:bodyPr/>
          <a:lstStyle>
            <a:lvl1pPr>
              <a:defRPr/>
            </a:lvl1pPr>
          </a:lstStyle>
          <a:p>
            <a:fld id="{F52162C8-76E3-4BAE-9851-25C00ECAC03C}" type="slidenum">
              <a:rPr lang="en-US"/>
              <a:pPr/>
              <a:t>‹#›</a:t>
            </a:fld>
            <a:endParaRPr lang="en-US" dirty="0"/>
          </a:p>
        </p:txBody>
      </p:sp>
    </p:spTree>
    <p:extLst>
      <p:ext uri="{BB962C8B-B14F-4D97-AF65-F5344CB8AC3E}">
        <p14:creationId xmlns:p14="http://schemas.microsoft.com/office/powerpoint/2010/main" val="12124284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866900"/>
            <a:ext cx="5384800" cy="43449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66900"/>
            <a:ext cx="5384800" cy="43449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a:xfrm>
            <a:off x="8737600" y="6316663"/>
            <a:ext cx="2844800" cy="476250"/>
          </a:xfrm>
          <a:prstGeom prst="rect">
            <a:avLst/>
          </a:prstGeom>
        </p:spPr>
        <p:txBody>
          <a:bodyPr/>
          <a:lstStyle>
            <a:lvl1pPr>
              <a:defRPr/>
            </a:lvl1pPr>
          </a:lstStyle>
          <a:p>
            <a:fld id="{AB407F30-F4E2-4E46-BD51-D1C62AE7392F}" type="slidenum">
              <a:rPr lang="en-US"/>
              <a:pPr/>
              <a:t>‹#›</a:t>
            </a:fld>
            <a:endParaRPr lang="en-US" dirty="0"/>
          </a:p>
        </p:txBody>
      </p:sp>
    </p:spTree>
    <p:extLst>
      <p:ext uri="{BB962C8B-B14F-4D97-AF65-F5344CB8AC3E}">
        <p14:creationId xmlns:p14="http://schemas.microsoft.com/office/powerpoint/2010/main" val="20283984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a:xfrm>
            <a:off x="8737600" y="6316663"/>
            <a:ext cx="2844800" cy="476250"/>
          </a:xfrm>
          <a:prstGeom prst="rect">
            <a:avLst/>
          </a:prstGeom>
        </p:spPr>
        <p:txBody>
          <a:bodyPr/>
          <a:lstStyle>
            <a:lvl1pPr>
              <a:defRPr/>
            </a:lvl1pPr>
          </a:lstStyle>
          <a:p>
            <a:fld id="{5B475FAF-2BD1-458D-A7A1-B4FA7D7098BE}" type="slidenum">
              <a:rPr lang="en-US"/>
              <a:pPr/>
              <a:t>‹#›</a:t>
            </a:fld>
            <a:endParaRPr lang="en-US" dirty="0"/>
          </a:p>
        </p:txBody>
      </p:sp>
    </p:spTree>
    <p:extLst>
      <p:ext uri="{BB962C8B-B14F-4D97-AF65-F5344CB8AC3E}">
        <p14:creationId xmlns:p14="http://schemas.microsoft.com/office/powerpoint/2010/main" val="30042792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8737600" y="6316663"/>
            <a:ext cx="2844800" cy="476250"/>
          </a:xfrm>
          <a:prstGeom prst="rect">
            <a:avLst/>
          </a:prstGeom>
        </p:spPr>
        <p:txBody>
          <a:bodyPr/>
          <a:lstStyle>
            <a:lvl1pPr>
              <a:defRPr/>
            </a:lvl1pPr>
          </a:lstStyle>
          <a:p>
            <a:fld id="{711EF455-90CE-4031-9F38-F26BEF991E72}" type="slidenum">
              <a:rPr lang="en-US"/>
              <a:pPr/>
              <a:t>‹#›</a:t>
            </a:fld>
            <a:endParaRPr lang="en-US" dirty="0"/>
          </a:p>
        </p:txBody>
      </p:sp>
    </p:spTree>
    <p:extLst>
      <p:ext uri="{BB962C8B-B14F-4D97-AF65-F5344CB8AC3E}">
        <p14:creationId xmlns:p14="http://schemas.microsoft.com/office/powerpoint/2010/main" val="12674220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8737600" y="6316663"/>
            <a:ext cx="2844800" cy="476250"/>
          </a:xfrm>
          <a:prstGeom prst="rect">
            <a:avLst/>
          </a:prstGeom>
        </p:spPr>
        <p:txBody>
          <a:bodyPr/>
          <a:lstStyle>
            <a:lvl1pPr>
              <a:defRPr/>
            </a:lvl1pPr>
          </a:lstStyle>
          <a:p>
            <a:fld id="{4F4845B2-18FB-44CF-8C4F-855D6AAB42F2}" type="slidenum">
              <a:rPr lang="en-US"/>
              <a:pPr/>
              <a:t>‹#›</a:t>
            </a:fld>
            <a:endParaRPr lang="en-US" dirty="0"/>
          </a:p>
        </p:txBody>
      </p:sp>
    </p:spTree>
    <p:extLst>
      <p:ext uri="{BB962C8B-B14F-4D97-AF65-F5344CB8AC3E}">
        <p14:creationId xmlns:p14="http://schemas.microsoft.com/office/powerpoint/2010/main" val="3510345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atin typeface="Arial Black"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sz="2400">
                <a:latin typeface="Arial" pitchFamily="34" charset="0"/>
                <a:cs typeface="Arial" pitchFamily="34" charset="0"/>
              </a:defRPr>
            </a:lvl1pPr>
            <a:lvl2pPr>
              <a:defRPr sz="2400">
                <a:latin typeface="Arial" pitchFamily="34" charset="0"/>
                <a:cs typeface="Arial" pitchFamily="34" charset="0"/>
              </a:defRPr>
            </a:lvl2pPr>
            <a:lvl3pPr>
              <a:defRPr sz="2400">
                <a:latin typeface="Arial" pitchFamily="34" charset="0"/>
                <a:cs typeface="Arial" pitchFamily="34" charset="0"/>
              </a:defRPr>
            </a:lvl3pPr>
            <a:lvl4pPr>
              <a:defRPr sz="2400">
                <a:latin typeface="Arial" pitchFamily="34" charset="0"/>
                <a:cs typeface="Arial" pitchFamily="34" charset="0"/>
              </a:defRPr>
            </a:lvl4pPr>
            <a:lvl5pPr>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0"/>
          </p:nvPr>
        </p:nvSpPr>
        <p:spPr>
          <a:xfrm>
            <a:off x="8737600" y="6316663"/>
            <a:ext cx="2844800" cy="476250"/>
          </a:xfrm>
          <a:prstGeom prst="rect">
            <a:avLst/>
          </a:prstGeom>
        </p:spPr>
        <p:txBody>
          <a:bodyPr/>
          <a:lstStyle>
            <a:lvl1pPr>
              <a:defRPr/>
            </a:lvl1pPr>
          </a:lstStyle>
          <a:p>
            <a:fld id="{F52162C8-76E3-4BAE-9851-25C00ECAC03C}" type="slidenum">
              <a:rPr lang="en-US"/>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a:xfrm>
            <a:off x="8737600" y="6316663"/>
            <a:ext cx="2844800" cy="476250"/>
          </a:xfrm>
          <a:prstGeom prst="rect">
            <a:avLst/>
          </a:prstGeom>
        </p:spPr>
        <p:txBody>
          <a:bodyPr/>
          <a:lstStyle>
            <a:lvl1pPr>
              <a:defRPr/>
            </a:lvl1pPr>
          </a:lstStyle>
          <a:p>
            <a:fld id="{44487943-0A20-4361-AC90-3F8D17C2939A}" type="slidenum">
              <a:rPr lang="en-US"/>
              <a:pPr/>
              <a:t>‹#›</a:t>
            </a:fld>
            <a:endParaRPr lang="en-US" dirty="0"/>
          </a:p>
        </p:txBody>
      </p:sp>
    </p:spTree>
    <p:extLst>
      <p:ext uri="{BB962C8B-B14F-4D97-AF65-F5344CB8AC3E}">
        <p14:creationId xmlns:p14="http://schemas.microsoft.com/office/powerpoint/2010/main" val="28688647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a:xfrm>
            <a:off x="8737600" y="6316663"/>
            <a:ext cx="2844800" cy="476250"/>
          </a:xfrm>
          <a:prstGeom prst="rect">
            <a:avLst/>
          </a:prstGeom>
        </p:spPr>
        <p:txBody>
          <a:bodyPr/>
          <a:lstStyle>
            <a:lvl1pPr>
              <a:defRPr/>
            </a:lvl1pPr>
          </a:lstStyle>
          <a:p>
            <a:fld id="{45BBC968-D00C-4835-8B82-DD9F8F3B005C}" type="slidenum">
              <a:rPr lang="en-US"/>
              <a:pPr/>
              <a:t>‹#›</a:t>
            </a:fld>
            <a:endParaRPr lang="en-US" dirty="0"/>
          </a:p>
        </p:txBody>
      </p:sp>
    </p:spTree>
    <p:extLst>
      <p:ext uri="{BB962C8B-B14F-4D97-AF65-F5344CB8AC3E}">
        <p14:creationId xmlns:p14="http://schemas.microsoft.com/office/powerpoint/2010/main" val="11370513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a:xfrm>
            <a:off x="8737600" y="6316663"/>
            <a:ext cx="2844800" cy="476250"/>
          </a:xfrm>
          <a:prstGeom prst="rect">
            <a:avLst/>
          </a:prstGeom>
        </p:spPr>
        <p:txBody>
          <a:bodyPr/>
          <a:lstStyle>
            <a:lvl1pPr>
              <a:defRPr/>
            </a:lvl1pPr>
          </a:lstStyle>
          <a:p>
            <a:fld id="{52F25AE0-E2B3-4DFC-AA63-3B666C34FDE5}" type="slidenum">
              <a:rPr lang="en-US"/>
              <a:pPr/>
              <a:t>‹#›</a:t>
            </a:fld>
            <a:endParaRPr lang="en-US" dirty="0"/>
          </a:p>
        </p:txBody>
      </p:sp>
    </p:spTree>
    <p:extLst>
      <p:ext uri="{BB962C8B-B14F-4D97-AF65-F5344CB8AC3E}">
        <p14:creationId xmlns:p14="http://schemas.microsoft.com/office/powerpoint/2010/main" val="14541207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66788"/>
            <a:ext cx="2743200" cy="5245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966788"/>
            <a:ext cx="8026400" cy="5245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a:xfrm>
            <a:off x="8737600" y="6316663"/>
            <a:ext cx="2844800" cy="476250"/>
          </a:xfrm>
          <a:prstGeom prst="rect">
            <a:avLst/>
          </a:prstGeom>
        </p:spPr>
        <p:txBody>
          <a:bodyPr/>
          <a:lstStyle>
            <a:lvl1pPr>
              <a:defRPr/>
            </a:lvl1pPr>
          </a:lstStyle>
          <a:p>
            <a:fld id="{A2C2BD23-3B40-4A18-BF4B-0BEB6A9C3A2E}" type="slidenum">
              <a:rPr lang="en-US"/>
              <a:pPr/>
              <a:t>‹#›</a:t>
            </a:fld>
            <a:endParaRPr lang="en-US" dirty="0"/>
          </a:p>
        </p:txBody>
      </p:sp>
    </p:spTree>
    <p:extLst>
      <p:ext uri="{BB962C8B-B14F-4D97-AF65-F5344CB8AC3E}">
        <p14:creationId xmlns:p14="http://schemas.microsoft.com/office/powerpoint/2010/main" val="37324554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A9E3DF8F-AA28-4DFB-A796-047CE290B816}" type="slidenum">
              <a:rPr lang="en-US"/>
              <a:pPr/>
              <a:t>‹#›</a:t>
            </a:fld>
            <a:endParaRPr lang="en-US"/>
          </a:p>
        </p:txBody>
      </p:sp>
    </p:spTree>
    <p:extLst>
      <p:ext uri="{BB962C8B-B14F-4D97-AF65-F5344CB8AC3E}">
        <p14:creationId xmlns:p14="http://schemas.microsoft.com/office/powerpoint/2010/main" val="5240513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sz="quarter" idx="10"/>
          </p:nvPr>
        </p:nvSpPr>
        <p:spPr>
          <a:xfrm>
            <a:off x="8737600" y="6316663"/>
            <a:ext cx="2844800" cy="476250"/>
          </a:xfrm>
          <a:prstGeom prst="rect">
            <a:avLst/>
          </a:prstGeom>
        </p:spPr>
        <p:txBody>
          <a:bodyPr/>
          <a:lstStyle>
            <a:lvl1pPr>
              <a:defRPr/>
            </a:lvl1pPr>
          </a:lstStyle>
          <a:p>
            <a:fld id="{F52162C8-76E3-4BAE-9851-25C00ECAC03C}" type="slidenum">
              <a:rPr lang="en-US"/>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866900"/>
            <a:ext cx="5384800" cy="43449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66900"/>
            <a:ext cx="5384800" cy="43449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a:xfrm>
            <a:off x="8737600" y="6316663"/>
            <a:ext cx="2844800" cy="476250"/>
          </a:xfrm>
          <a:prstGeom prst="rect">
            <a:avLst/>
          </a:prstGeom>
        </p:spPr>
        <p:txBody>
          <a:bodyPr/>
          <a:lstStyle>
            <a:lvl1pPr>
              <a:defRPr/>
            </a:lvl1pPr>
          </a:lstStyle>
          <a:p>
            <a:fld id="{AB407F30-F4E2-4E46-BD51-D1C62AE7392F}" type="slidenum">
              <a:rPr lang="en-US"/>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a:xfrm>
            <a:off x="8737600" y="6316663"/>
            <a:ext cx="2844800" cy="476250"/>
          </a:xfrm>
          <a:prstGeom prst="rect">
            <a:avLst/>
          </a:prstGeom>
        </p:spPr>
        <p:txBody>
          <a:bodyPr/>
          <a:lstStyle>
            <a:lvl1pPr>
              <a:defRPr/>
            </a:lvl1pPr>
          </a:lstStyle>
          <a:p>
            <a:fld id="{5B475FAF-2BD1-458D-A7A1-B4FA7D7098BE}" type="slidenum">
              <a:rPr lang="en-US"/>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8737600" y="6316663"/>
            <a:ext cx="2844800" cy="476250"/>
          </a:xfrm>
          <a:prstGeom prst="rect">
            <a:avLst/>
          </a:prstGeom>
        </p:spPr>
        <p:txBody>
          <a:bodyPr/>
          <a:lstStyle>
            <a:lvl1pPr>
              <a:defRPr/>
            </a:lvl1pPr>
          </a:lstStyle>
          <a:p>
            <a:fld id="{711EF455-90CE-4031-9F38-F26BEF991E72}" type="slidenum">
              <a:rPr lang="en-US"/>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8737600" y="6316663"/>
            <a:ext cx="2844800" cy="476250"/>
          </a:xfrm>
          <a:prstGeom prst="rect">
            <a:avLst/>
          </a:prstGeom>
        </p:spPr>
        <p:txBody>
          <a:bodyPr/>
          <a:lstStyle>
            <a:lvl1pPr>
              <a:defRPr/>
            </a:lvl1pPr>
          </a:lstStyle>
          <a:p>
            <a:fld id="{4F4845B2-18FB-44CF-8C4F-855D6AAB42F2}" type="slidenum">
              <a:rPr lang="en-US"/>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a:xfrm>
            <a:off x="8737600" y="6316663"/>
            <a:ext cx="2844800" cy="476250"/>
          </a:xfrm>
          <a:prstGeom prst="rect">
            <a:avLst/>
          </a:prstGeom>
        </p:spPr>
        <p:txBody>
          <a:bodyPr/>
          <a:lstStyle>
            <a:lvl1pPr>
              <a:defRPr/>
            </a:lvl1pPr>
          </a:lstStyle>
          <a:p>
            <a:fld id="{44487943-0A20-4361-AC90-3F8D17C2939A}" type="slidenum">
              <a:rPr lang="en-US"/>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a:xfrm>
            <a:off x="8737600" y="6316663"/>
            <a:ext cx="2844800" cy="476250"/>
          </a:xfrm>
          <a:prstGeom prst="rect">
            <a:avLst/>
          </a:prstGeom>
        </p:spPr>
        <p:txBody>
          <a:bodyPr/>
          <a:lstStyle>
            <a:lvl1pPr>
              <a:defRPr/>
            </a:lvl1pPr>
          </a:lstStyle>
          <a:p>
            <a:fld id="{45BBC968-D00C-4835-8B82-DD9F8F3B005C}" type="slidenum">
              <a:rPr lang="en-US"/>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966790"/>
            <a:ext cx="10972800" cy="80803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866900"/>
            <a:ext cx="10972800" cy="43449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3"/>
          <p:cNvSpPr>
            <a:spLocks noGrp="1"/>
          </p:cNvSpPr>
          <p:nvPr>
            <p:ph type="sldNum" sz="quarter" idx="4"/>
          </p:nvPr>
        </p:nvSpPr>
        <p:spPr>
          <a:xfrm>
            <a:off x="8737600" y="6316663"/>
            <a:ext cx="2844800" cy="476250"/>
          </a:xfrm>
          <a:prstGeom prst="rect">
            <a:avLst/>
          </a:prstGeom>
        </p:spPr>
        <p:txBody>
          <a:bodyPr/>
          <a:lstStyle>
            <a:lvl1pPr algn="r">
              <a:defRPr/>
            </a:lvl1pPr>
          </a:lstStyle>
          <a:p>
            <a:fld id="{F52162C8-76E3-4BAE-9851-25C00ECAC03C}"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hf hdr="0" ftr="0" dt="0"/>
  <p:txStyles>
    <p:titleStyle>
      <a:lvl1pPr algn="l" rtl="0" eaLnBrk="1" fontAlgn="base" hangingPunct="1">
        <a:spcBef>
          <a:spcPct val="0"/>
        </a:spcBef>
        <a:spcAft>
          <a:spcPct val="0"/>
        </a:spcAft>
        <a:defRPr sz="2400">
          <a:solidFill>
            <a:schemeClr val="tx2"/>
          </a:solidFill>
          <a:latin typeface="Arial Black" pitchFamily="34" charset="0"/>
          <a:ea typeface="+mj-ea"/>
          <a:cs typeface="+mj-cs"/>
        </a:defRPr>
      </a:lvl1pPr>
      <a:lvl2pPr algn="l" rtl="0" eaLnBrk="1" fontAlgn="base" hangingPunct="1">
        <a:spcBef>
          <a:spcPct val="0"/>
        </a:spcBef>
        <a:spcAft>
          <a:spcPct val="0"/>
        </a:spcAft>
        <a:defRPr sz="3000">
          <a:solidFill>
            <a:schemeClr val="tx2"/>
          </a:solidFill>
          <a:latin typeface="Verdana" pitchFamily="34" charset="0"/>
        </a:defRPr>
      </a:lvl2pPr>
      <a:lvl3pPr algn="l" rtl="0" eaLnBrk="1" fontAlgn="base" hangingPunct="1">
        <a:spcBef>
          <a:spcPct val="0"/>
        </a:spcBef>
        <a:spcAft>
          <a:spcPct val="0"/>
        </a:spcAft>
        <a:defRPr sz="3000">
          <a:solidFill>
            <a:schemeClr val="tx2"/>
          </a:solidFill>
          <a:latin typeface="Verdana" pitchFamily="34" charset="0"/>
        </a:defRPr>
      </a:lvl3pPr>
      <a:lvl4pPr algn="l" rtl="0" eaLnBrk="1" fontAlgn="base" hangingPunct="1">
        <a:spcBef>
          <a:spcPct val="0"/>
        </a:spcBef>
        <a:spcAft>
          <a:spcPct val="0"/>
        </a:spcAft>
        <a:defRPr sz="3000">
          <a:solidFill>
            <a:schemeClr val="tx2"/>
          </a:solidFill>
          <a:latin typeface="Verdana" pitchFamily="34" charset="0"/>
        </a:defRPr>
      </a:lvl4pPr>
      <a:lvl5pPr algn="l" rtl="0" eaLnBrk="1" fontAlgn="base" hangingPunct="1">
        <a:spcBef>
          <a:spcPct val="0"/>
        </a:spcBef>
        <a:spcAft>
          <a:spcPct val="0"/>
        </a:spcAft>
        <a:defRPr sz="3000">
          <a:solidFill>
            <a:schemeClr val="tx2"/>
          </a:solidFill>
          <a:latin typeface="Verdana" pitchFamily="34" charset="0"/>
        </a:defRPr>
      </a:lvl5pPr>
      <a:lvl6pPr marL="457200" algn="l" rtl="0" eaLnBrk="1" fontAlgn="base" hangingPunct="1">
        <a:spcBef>
          <a:spcPct val="0"/>
        </a:spcBef>
        <a:spcAft>
          <a:spcPct val="0"/>
        </a:spcAft>
        <a:defRPr sz="3000">
          <a:solidFill>
            <a:schemeClr val="tx2"/>
          </a:solidFill>
          <a:latin typeface="Verdana" pitchFamily="34" charset="0"/>
        </a:defRPr>
      </a:lvl6pPr>
      <a:lvl7pPr marL="914400" algn="l" rtl="0" eaLnBrk="1" fontAlgn="base" hangingPunct="1">
        <a:spcBef>
          <a:spcPct val="0"/>
        </a:spcBef>
        <a:spcAft>
          <a:spcPct val="0"/>
        </a:spcAft>
        <a:defRPr sz="3000">
          <a:solidFill>
            <a:schemeClr val="tx2"/>
          </a:solidFill>
          <a:latin typeface="Verdana" pitchFamily="34" charset="0"/>
        </a:defRPr>
      </a:lvl7pPr>
      <a:lvl8pPr marL="1371600" algn="l" rtl="0" eaLnBrk="1" fontAlgn="base" hangingPunct="1">
        <a:spcBef>
          <a:spcPct val="0"/>
        </a:spcBef>
        <a:spcAft>
          <a:spcPct val="0"/>
        </a:spcAft>
        <a:defRPr sz="3000">
          <a:solidFill>
            <a:schemeClr val="tx2"/>
          </a:solidFill>
          <a:latin typeface="Verdana" pitchFamily="34" charset="0"/>
        </a:defRPr>
      </a:lvl8pPr>
      <a:lvl9pPr marL="1828800" algn="l" rtl="0" eaLnBrk="1" fontAlgn="base" hangingPunct="1">
        <a:spcBef>
          <a:spcPct val="0"/>
        </a:spcBef>
        <a:spcAft>
          <a:spcPct val="0"/>
        </a:spcAft>
        <a:defRPr sz="3000">
          <a:solidFill>
            <a:schemeClr val="tx2"/>
          </a:solidFill>
          <a:latin typeface="Verdana" pitchFamily="34" charset="0"/>
        </a:defRPr>
      </a:lvl9pPr>
    </p:titleStyle>
    <p:bodyStyle>
      <a:lvl1pPr marL="342900" indent="-342900" algn="l" rtl="0" eaLnBrk="1" fontAlgn="base" hangingPunct="1">
        <a:spcBef>
          <a:spcPct val="20000"/>
        </a:spcBef>
        <a:spcAft>
          <a:spcPct val="0"/>
        </a:spcAft>
        <a:buChar char="•"/>
        <a:defRPr sz="2400">
          <a:solidFill>
            <a:schemeClr val="tx1"/>
          </a:solidFill>
          <a:latin typeface="Arial" pitchFamily="34" charset="0"/>
          <a:ea typeface="+mn-ea"/>
          <a:cs typeface="Arial" pitchFamily="34" charset="0"/>
        </a:defRPr>
      </a:lvl1pPr>
      <a:lvl2pPr marL="742950" indent="-285750" algn="l" rtl="0" eaLnBrk="1" fontAlgn="base" hangingPunct="1">
        <a:spcBef>
          <a:spcPct val="20000"/>
        </a:spcBef>
        <a:spcAft>
          <a:spcPct val="0"/>
        </a:spcAft>
        <a:buChar char="–"/>
        <a:defRPr sz="2400">
          <a:solidFill>
            <a:schemeClr val="tx1"/>
          </a:solidFill>
          <a:latin typeface="Arial" pitchFamily="34" charset="0"/>
          <a:cs typeface="Arial" pitchFamily="34" charset="0"/>
        </a:defRPr>
      </a:lvl2pPr>
      <a:lvl3pPr marL="1143000" indent="-228600" algn="l" rtl="0" eaLnBrk="1" fontAlgn="base" hangingPunct="1">
        <a:spcBef>
          <a:spcPct val="20000"/>
        </a:spcBef>
        <a:spcAft>
          <a:spcPct val="0"/>
        </a:spcAft>
        <a:buChar char="•"/>
        <a:defRPr sz="2400">
          <a:solidFill>
            <a:schemeClr val="tx1"/>
          </a:solidFill>
          <a:latin typeface="Arial" pitchFamily="34" charset="0"/>
          <a:cs typeface="Arial" pitchFamily="34" charset="0"/>
        </a:defRPr>
      </a:lvl3pPr>
      <a:lvl4pPr marL="1600200" indent="-228600" algn="l" rtl="0" eaLnBrk="1" fontAlgn="base" hangingPunct="1">
        <a:spcBef>
          <a:spcPct val="20000"/>
        </a:spcBef>
        <a:spcAft>
          <a:spcPct val="0"/>
        </a:spcAft>
        <a:buChar char="–"/>
        <a:defRPr sz="2400">
          <a:solidFill>
            <a:schemeClr val="tx1"/>
          </a:solidFill>
          <a:latin typeface="Arial" pitchFamily="34" charset="0"/>
          <a:cs typeface="Arial" pitchFamily="34" charset="0"/>
        </a:defRPr>
      </a:lvl4pPr>
      <a:lvl5pPr marL="2057400" indent="-228600" algn="l" rtl="0" eaLnBrk="1" fontAlgn="base" hangingPunct="1">
        <a:spcBef>
          <a:spcPct val="20000"/>
        </a:spcBef>
        <a:spcAft>
          <a:spcPct val="0"/>
        </a:spcAft>
        <a:buChar char="»"/>
        <a:defRPr sz="2400">
          <a:solidFill>
            <a:schemeClr val="tx1"/>
          </a:solidFill>
          <a:latin typeface="Arial" pitchFamily="34" charset="0"/>
          <a:cs typeface="Arial" pitchFamily="34" charset="0"/>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966790"/>
            <a:ext cx="10972800" cy="80803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866900"/>
            <a:ext cx="10972800" cy="43449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3"/>
          <p:cNvSpPr>
            <a:spLocks noGrp="1"/>
          </p:cNvSpPr>
          <p:nvPr>
            <p:ph type="sldNum" sz="quarter" idx="4"/>
          </p:nvPr>
        </p:nvSpPr>
        <p:spPr>
          <a:xfrm>
            <a:off x="8737600" y="6316663"/>
            <a:ext cx="2844800" cy="476250"/>
          </a:xfrm>
          <a:prstGeom prst="rect">
            <a:avLst/>
          </a:prstGeom>
        </p:spPr>
        <p:txBody>
          <a:bodyPr/>
          <a:lstStyle>
            <a:lvl1pPr algn="r">
              <a:defRPr/>
            </a:lvl1pPr>
          </a:lstStyle>
          <a:p>
            <a:fld id="{F52162C8-76E3-4BAE-9851-25C00ECAC03C}" type="slidenum">
              <a:rPr lang="en-US" smtClean="0"/>
              <a:pPr/>
              <a:t>‹#›</a:t>
            </a:fld>
            <a:endParaRPr lang="en-US" dirty="0"/>
          </a:p>
        </p:txBody>
      </p:sp>
    </p:spTree>
    <p:extLst>
      <p:ext uri="{BB962C8B-B14F-4D97-AF65-F5344CB8AC3E}">
        <p14:creationId xmlns:p14="http://schemas.microsoft.com/office/powerpoint/2010/main" val="4185407382"/>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p:hf sldNum="0" hdr="0" ftr="0" dt="0"/>
  <p:txStyles>
    <p:titleStyle>
      <a:lvl1pPr algn="l" rtl="0" eaLnBrk="1" fontAlgn="base" hangingPunct="1">
        <a:spcBef>
          <a:spcPct val="0"/>
        </a:spcBef>
        <a:spcAft>
          <a:spcPct val="0"/>
        </a:spcAft>
        <a:defRPr sz="2400">
          <a:solidFill>
            <a:schemeClr val="tx2"/>
          </a:solidFill>
          <a:latin typeface="Arial Black" pitchFamily="34" charset="0"/>
          <a:ea typeface="+mj-ea"/>
          <a:cs typeface="+mj-cs"/>
        </a:defRPr>
      </a:lvl1pPr>
      <a:lvl2pPr algn="l" rtl="0" eaLnBrk="1" fontAlgn="base" hangingPunct="1">
        <a:spcBef>
          <a:spcPct val="0"/>
        </a:spcBef>
        <a:spcAft>
          <a:spcPct val="0"/>
        </a:spcAft>
        <a:defRPr sz="3000">
          <a:solidFill>
            <a:schemeClr val="tx2"/>
          </a:solidFill>
          <a:latin typeface="Verdana" pitchFamily="34" charset="0"/>
        </a:defRPr>
      </a:lvl2pPr>
      <a:lvl3pPr algn="l" rtl="0" eaLnBrk="1" fontAlgn="base" hangingPunct="1">
        <a:spcBef>
          <a:spcPct val="0"/>
        </a:spcBef>
        <a:spcAft>
          <a:spcPct val="0"/>
        </a:spcAft>
        <a:defRPr sz="3000">
          <a:solidFill>
            <a:schemeClr val="tx2"/>
          </a:solidFill>
          <a:latin typeface="Verdana" pitchFamily="34" charset="0"/>
        </a:defRPr>
      </a:lvl3pPr>
      <a:lvl4pPr algn="l" rtl="0" eaLnBrk="1" fontAlgn="base" hangingPunct="1">
        <a:spcBef>
          <a:spcPct val="0"/>
        </a:spcBef>
        <a:spcAft>
          <a:spcPct val="0"/>
        </a:spcAft>
        <a:defRPr sz="3000">
          <a:solidFill>
            <a:schemeClr val="tx2"/>
          </a:solidFill>
          <a:latin typeface="Verdana" pitchFamily="34" charset="0"/>
        </a:defRPr>
      </a:lvl4pPr>
      <a:lvl5pPr algn="l" rtl="0" eaLnBrk="1" fontAlgn="base" hangingPunct="1">
        <a:spcBef>
          <a:spcPct val="0"/>
        </a:spcBef>
        <a:spcAft>
          <a:spcPct val="0"/>
        </a:spcAft>
        <a:defRPr sz="3000">
          <a:solidFill>
            <a:schemeClr val="tx2"/>
          </a:solidFill>
          <a:latin typeface="Verdana" pitchFamily="34" charset="0"/>
        </a:defRPr>
      </a:lvl5pPr>
      <a:lvl6pPr marL="457200" algn="l" rtl="0" eaLnBrk="1" fontAlgn="base" hangingPunct="1">
        <a:spcBef>
          <a:spcPct val="0"/>
        </a:spcBef>
        <a:spcAft>
          <a:spcPct val="0"/>
        </a:spcAft>
        <a:defRPr sz="3000">
          <a:solidFill>
            <a:schemeClr val="tx2"/>
          </a:solidFill>
          <a:latin typeface="Verdana" pitchFamily="34" charset="0"/>
        </a:defRPr>
      </a:lvl6pPr>
      <a:lvl7pPr marL="914400" algn="l" rtl="0" eaLnBrk="1" fontAlgn="base" hangingPunct="1">
        <a:spcBef>
          <a:spcPct val="0"/>
        </a:spcBef>
        <a:spcAft>
          <a:spcPct val="0"/>
        </a:spcAft>
        <a:defRPr sz="3000">
          <a:solidFill>
            <a:schemeClr val="tx2"/>
          </a:solidFill>
          <a:latin typeface="Verdana" pitchFamily="34" charset="0"/>
        </a:defRPr>
      </a:lvl7pPr>
      <a:lvl8pPr marL="1371600" algn="l" rtl="0" eaLnBrk="1" fontAlgn="base" hangingPunct="1">
        <a:spcBef>
          <a:spcPct val="0"/>
        </a:spcBef>
        <a:spcAft>
          <a:spcPct val="0"/>
        </a:spcAft>
        <a:defRPr sz="3000">
          <a:solidFill>
            <a:schemeClr val="tx2"/>
          </a:solidFill>
          <a:latin typeface="Verdana" pitchFamily="34" charset="0"/>
        </a:defRPr>
      </a:lvl8pPr>
      <a:lvl9pPr marL="1828800" algn="l" rtl="0" eaLnBrk="1" fontAlgn="base" hangingPunct="1">
        <a:spcBef>
          <a:spcPct val="0"/>
        </a:spcBef>
        <a:spcAft>
          <a:spcPct val="0"/>
        </a:spcAft>
        <a:defRPr sz="3000">
          <a:solidFill>
            <a:schemeClr val="tx2"/>
          </a:solidFill>
          <a:latin typeface="Verdana" pitchFamily="34" charset="0"/>
        </a:defRPr>
      </a:lvl9pPr>
    </p:titleStyle>
    <p:bodyStyle>
      <a:lvl1pPr marL="342900" indent="-342900" algn="l" rtl="0" eaLnBrk="1" fontAlgn="base" hangingPunct="1">
        <a:spcBef>
          <a:spcPct val="20000"/>
        </a:spcBef>
        <a:spcAft>
          <a:spcPct val="0"/>
        </a:spcAft>
        <a:buChar char="•"/>
        <a:defRPr sz="2400">
          <a:solidFill>
            <a:schemeClr val="tx1"/>
          </a:solidFill>
          <a:latin typeface="Arial" pitchFamily="34" charset="0"/>
          <a:ea typeface="+mn-ea"/>
          <a:cs typeface="Arial" pitchFamily="34" charset="0"/>
        </a:defRPr>
      </a:lvl1pPr>
      <a:lvl2pPr marL="742950" indent="-285750" algn="l" rtl="0" eaLnBrk="1" fontAlgn="base" hangingPunct="1">
        <a:spcBef>
          <a:spcPct val="20000"/>
        </a:spcBef>
        <a:spcAft>
          <a:spcPct val="0"/>
        </a:spcAft>
        <a:buChar char="–"/>
        <a:defRPr sz="2400">
          <a:solidFill>
            <a:schemeClr val="tx1"/>
          </a:solidFill>
          <a:latin typeface="Arial" pitchFamily="34" charset="0"/>
          <a:cs typeface="Arial" pitchFamily="34" charset="0"/>
        </a:defRPr>
      </a:lvl2pPr>
      <a:lvl3pPr marL="1143000" indent="-228600" algn="l" rtl="0" eaLnBrk="1" fontAlgn="base" hangingPunct="1">
        <a:spcBef>
          <a:spcPct val="20000"/>
        </a:spcBef>
        <a:spcAft>
          <a:spcPct val="0"/>
        </a:spcAft>
        <a:buChar char="•"/>
        <a:defRPr sz="2400">
          <a:solidFill>
            <a:schemeClr val="tx1"/>
          </a:solidFill>
          <a:latin typeface="Arial" pitchFamily="34" charset="0"/>
          <a:cs typeface="Arial" pitchFamily="34" charset="0"/>
        </a:defRPr>
      </a:lvl3pPr>
      <a:lvl4pPr marL="1600200" indent="-228600" algn="l" rtl="0" eaLnBrk="1" fontAlgn="base" hangingPunct="1">
        <a:spcBef>
          <a:spcPct val="20000"/>
        </a:spcBef>
        <a:spcAft>
          <a:spcPct val="0"/>
        </a:spcAft>
        <a:buChar char="–"/>
        <a:defRPr sz="2400">
          <a:solidFill>
            <a:schemeClr val="tx1"/>
          </a:solidFill>
          <a:latin typeface="Arial" pitchFamily="34" charset="0"/>
          <a:cs typeface="Arial" pitchFamily="34" charset="0"/>
        </a:defRPr>
      </a:lvl4pPr>
      <a:lvl5pPr marL="2057400" indent="-228600" algn="l" rtl="0" eaLnBrk="1" fontAlgn="base" hangingPunct="1">
        <a:spcBef>
          <a:spcPct val="20000"/>
        </a:spcBef>
        <a:spcAft>
          <a:spcPct val="0"/>
        </a:spcAft>
        <a:buChar char="»"/>
        <a:defRPr sz="2400">
          <a:solidFill>
            <a:schemeClr val="tx1"/>
          </a:solidFill>
          <a:latin typeface="Arial" pitchFamily="34" charset="0"/>
          <a:cs typeface="Arial" pitchFamily="34" charset="0"/>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hyperlink" Target="https://www.scdata.ai/project/30332"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hyperlink" Target="https://www.scdata.ai/project/30332"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hyperlink" Target="https://www.scdata.ai/project/30332"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scdata.ai/project/30332" TargetMode="External"/><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hyperlink" Target="https://www.scdata.ai/project/30332"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hyperlink" Target="https://www.scdata.ai/project/30332"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hyperlink" Target="https://www.scdata.ai/project/30332"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hyperlink" Target="https://www.scdata.ai/project/30332"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hyperlink" Target="https://www.scdata.ai/project/30332" TargetMode="Externa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1.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hyperlink" Target="https://www.scdata.ai/project/30332"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14.xml"/><Relationship Id="rId6" Type="http://schemas.openxmlformats.org/officeDocument/2006/relationships/image" Target="../media/image22.jpeg"/><Relationship Id="rId5" Type="http://schemas.openxmlformats.org/officeDocument/2006/relationships/image" Target="../media/image21.jp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17.xml"/><Relationship Id="rId4" Type="http://schemas.openxmlformats.org/officeDocument/2006/relationships/image" Target="../media/image25.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6.xml"/><Relationship Id="rId1" Type="http://schemas.openxmlformats.org/officeDocument/2006/relationships/tags" Target="../tags/tag6.xml"/><Relationship Id="rId5" Type="http://schemas.openxmlformats.org/officeDocument/2006/relationships/hyperlink" Target="https://www.scdata.ai/project/30332" TargetMode="Externa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18.xml"/><Relationship Id="rId4" Type="http://schemas.openxmlformats.org/officeDocument/2006/relationships/hyperlink" Target="https://www.udemy.com/course/data-science-4-buffett-value-investing"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hyperlink" Target="https://www.scdata.ai/project/30332"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hyperlink" Target="https://www.scdata.ai/project/30332" TargetMode="Externa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tags" Target="../tags/tag7.xml"/><Relationship Id="rId5" Type="http://schemas.openxmlformats.org/officeDocument/2006/relationships/hyperlink" Target="https://www.scdata.ai/project/30332" TargetMode="External"/><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hyperlink" Target="https://www.scdata.ai/project/30332"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hyperlink" Target="https://www.scdata.ai/project/30332" TargetMode="External"/><Relationship Id="rId4" Type="http://schemas.openxmlformats.org/officeDocument/2006/relationships/image" Target="../media/image36.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tags" Target="../tags/tag9.xml"/><Relationship Id="rId5" Type="http://schemas.openxmlformats.org/officeDocument/2006/relationships/hyperlink" Target="https://www.scdata.ai/project/30332" TargetMode="External"/><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tags" Target="../tags/tag10.xml"/><Relationship Id="rId5" Type="http://schemas.openxmlformats.org/officeDocument/2006/relationships/hyperlink" Target="https://www.scdata.ai/project/30332" TargetMode="External"/><Relationship Id="rId4" Type="http://schemas.openxmlformats.org/officeDocument/2006/relationships/image" Target="../media/image38.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xml"/><Relationship Id="rId1" Type="http://schemas.openxmlformats.org/officeDocument/2006/relationships/tags" Target="../tags/tag11.xml"/><Relationship Id="rId4" Type="http://schemas.openxmlformats.org/officeDocument/2006/relationships/image" Target="../media/image39.emf"/></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tags" Target="../tags/tag3.xml"/><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3" Type="http://schemas.openxmlformats.org/officeDocument/2006/relationships/hyperlink" Target="https://www.scdata.ai/project/30332" TargetMode="External"/><Relationship Id="rId2" Type="http://schemas.openxmlformats.org/officeDocument/2006/relationships/notesSlide" Target="../notesSlides/notesSlide39.xml"/><Relationship Id="rId1" Type="http://schemas.openxmlformats.org/officeDocument/2006/relationships/slideLayout" Target="../slideLayouts/slideLayout14.xml"/><Relationship Id="rId4" Type="http://schemas.openxmlformats.org/officeDocument/2006/relationships/hyperlink" Target="https://www.scdata.ai/project/965"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4.xml"/><Relationship Id="rId5" Type="http://schemas.openxmlformats.org/officeDocument/2006/relationships/hyperlink" Target="https://www.scdata.ai/project/30332" TargetMode="Externa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5.xml"/><Relationship Id="rId5" Type="http://schemas.openxmlformats.org/officeDocument/2006/relationships/image" Target="../media/image8.png"/><Relationship Id="rId4" Type="http://schemas.openxmlformats.org/officeDocument/2006/relationships/hyperlink" Target="https://www.scdata.ai/project/30332"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p:cNvSpPr>
            <a:spLocks noGrp="1" noChangeArrowheads="1"/>
          </p:cNvSpPr>
          <p:nvPr>
            <p:ph type="subTitle" idx="1"/>
          </p:nvPr>
        </p:nvSpPr>
        <p:spPr>
          <a:xfrm>
            <a:off x="1882722" y="4140272"/>
            <a:ext cx="8381160" cy="1335018"/>
          </a:xfrm>
        </p:spPr>
        <p:txBody>
          <a:bodyPr/>
          <a:lstStyle/>
          <a:p>
            <a:r>
              <a:rPr lang="en-US" sz="2000" b="1" dirty="0">
                <a:solidFill>
                  <a:schemeClr val="tx1"/>
                </a:solidFill>
              </a:rPr>
              <a:t>Dr. Yao Zhao</a:t>
            </a:r>
          </a:p>
          <a:p>
            <a:r>
              <a:rPr lang="en-US" sz="2000" b="1" dirty="0">
                <a:solidFill>
                  <a:schemeClr val="tx1"/>
                </a:solidFill>
              </a:rPr>
              <a:t>Professor in Supply Chain Management</a:t>
            </a:r>
          </a:p>
          <a:p>
            <a:r>
              <a:rPr lang="en-US" sz="2000" b="1" dirty="0">
                <a:solidFill>
                  <a:schemeClr val="tx1"/>
                </a:solidFill>
              </a:rPr>
              <a:t>Rutgers Business School</a:t>
            </a:r>
            <a:endParaRPr lang="en-US" sz="2000" dirty="0">
              <a:solidFill>
                <a:schemeClr val="tx1"/>
              </a:solidFill>
            </a:endParaRPr>
          </a:p>
        </p:txBody>
      </p:sp>
      <p:sp>
        <p:nvSpPr>
          <p:cNvPr id="12" name="Rectangle 2"/>
          <p:cNvSpPr>
            <a:spLocks noGrp="1" noChangeArrowheads="1"/>
          </p:cNvSpPr>
          <p:nvPr>
            <p:ph type="ctrTitle"/>
          </p:nvPr>
        </p:nvSpPr>
        <p:spPr>
          <a:xfrm>
            <a:off x="981229" y="1117354"/>
            <a:ext cx="8252020" cy="2311646"/>
          </a:xfrm>
        </p:spPr>
        <p:txBody>
          <a:bodyPr/>
          <a:lstStyle/>
          <a:p>
            <a:pPr>
              <a:lnSpc>
                <a:spcPct val="120000"/>
              </a:lnSpc>
            </a:pPr>
            <a:r>
              <a:rPr lang="en-US" sz="3600" dirty="0">
                <a:solidFill>
                  <a:schemeClr val="tx1"/>
                </a:solidFill>
              </a:rPr>
              <a:t>Dream Job Analysis </a:t>
            </a:r>
            <a:br>
              <a:rPr lang="en-US" sz="3600" dirty="0">
                <a:solidFill>
                  <a:schemeClr val="tx1"/>
                </a:solidFill>
              </a:rPr>
            </a:br>
            <a:r>
              <a:rPr lang="en-US" sz="2800" dirty="0">
                <a:solidFill>
                  <a:schemeClr val="bg1">
                    <a:lumMod val="50000"/>
                  </a:schemeClr>
                </a:solidFill>
                <a:latin typeface="Abadi" panose="020B0604020104020204" pitchFamily="34" charset="0"/>
              </a:rPr>
              <a:t>Job Opportunity Analysis by Region, Industry &amp; Enterprise</a:t>
            </a:r>
          </a:p>
        </p:txBody>
      </p:sp>
      <p:sp>
        <p:nvSpPr>
          <p:cNvPr id="5" name="TextBox 4"/>
          <p:cNvSpPr txBox="1"/>
          <p:nvPr/>
        </p:nvSpPr>
        <p:spPr>
          <a:xfrm>
            <a:off x="2052846" y="6488668"/>
            <a:ext cx="8040913" cy="369332"/>
          </a:xfrm>
          <a:prstGeom prst="rect">
            <a:avLst/>
          </a:prstGeom>
          <a:noFill/>
        </p:spPr>
        <p:txBody>
          <a:bodyPr wrap="square" rtlCol="0">
            <a:spAutoFit/>
          </a:bodyPr>
          <a:lstStyle/>
          <a:p>
            <a:pPr algn="ctr"/>
            <a:r>
              <a:rPr lang="en-US" dirty="0"/>
              <a:t>Instructors are free to use and modify the content of these slides</a:t>
            </a:r>
          </a:p>
        </p:txBody>
      </p:sp>
      <p:grpSp>
        <p:nvGrpSpPr>
          <p:cNvPr id="16" name="Group 15">
            <a:extLst>
              <a:ext uri="{FF2B5EF4-FFF2-40B4-BE49-F238E27FC236}">
                <a16:creationId xmlns:a16="http://schemas.microsoft.com/office/drawing/2014/main" id="{DA7A5653-C93C-656B-805B-963E69FE8DBD}"/>
              </a:ext>
            </a:extLst>
          </p:cNvPr>
          <p:cNvGrpSpPr/>
          <p:nvPr/>
        </p:nvGrpSpPr>
        <p:grpSpPr>
          <a:xfrm>
            <a:off x="8911649" y="1117354"/>
            <a:ext cx="2311646" cy="2311646"/>
            <a:chOff x="9165040" y="1117354"/>
            <a:chExt cx="2311646" cy="2311646"/>
          </a:xfrm>
        </p:grpSpPr>
        <p:pic>
          <p:nvPicPr>
            <p:cNvPr id="3" name="Picture 2">
              <a:extLst>
                <a:ext uri="{FF2B5EF4-FFF2-40B4-BE49-F238E27FC236}">
                  <a16:creationId xmlns:a16="http://schemas.microsoft.com/office/drawing/2014/main" id="{DD57BEB7-AFAC-53CF-2DD3-A231DE33ADEF}"/>
                </a:ext>
              </a:extLst>
            </p:cNvPr>
            <p:cNvPicPr>
              <a:picLocks noChangeAspect="1"/>
            </p:cNvPicPr>
            <p:nvPr/>
          </p:nvPicPr>
          <p:blipFill>
            <a:blip r:embed="rId3"/>
            <a:stretch>
              <a:fillRect/>
            </a:stretch>
          </p:blipFill>
          <p:spPr>
            <a:xfrm>
              <a:off x="9165040" y="1117354"/>
              <a:ext cx="2311646" cy="2311646"/>
            </a:xfrm>
            <a:prstGeom prst="rect">
              <a:avLst/>
            </a:prstGeom>
          </p:spPr>
        </p:pic>
        <p:sp>
          <p:nvSpPr>
            <p:cNvPr id="6" name="Rectangle: Rounded Corners 5">
              <a:extLst>
                <a:ext uri="{FF2B5EF4-FFF2-40B4-BE49-F238E27FC236}">
                  <a16:creationId xmlns:a16="http://schemas.microsoft.com/office/drawing/2014/main" id="{3B73923F-0B28-DD2B-5BB6-2A00787E1FDD}"/>
                </a:ext>
              </a:extLst>
            </p:cNvPr>
            <p:cNvSpPr/>
            <p:nvPr/>
          </p:nvSpPr>
          <p:spPr>
            <a:xfrm>
              <a:off x="9873204" y="1574157"/>
              <a:ext cx="914400" cy="497712"/>
            </a:xfrm>
            <a:prstGeom prst="roundRect">
              <a:avLst/>
            </a:prstGeom>
            <a:solidFill>
              <a:srgbClr val="FF66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Your</a:t>
              </a:r>
            </a:p>
          </p:txBody>
        </p:sp>
        <p:sp>
          <p:nvSpPr>
            <p:cNvPr id="7" name="Rectangle: Rounded Corners 6">
              <a:extLst>
                <a:ext uri="{FF2B5EF4-FFF2-40B4-BE49-F238E27FC236}">
                  <a16:creationId xmlns:a16="http://schemas.microsoft.com/office/drawing/2014/main" id="{DBDD74A3-F10B-0E9E-6B04-023037F57A72}"/>
                </a:ext>
              </a:extLst>
            </p:cNvPr>
            <p:cNvSpPr/>
            <p:nvPr/>
          </p:nvSpPr>
          <p:spPr>
            <a:xfrm>
              <a:off x="9410218" y="2040617"/>
              <a:ext cx="1886673" cy="432894"/>
            </a:xfrm>
            <a:prstGeom prst="roundRect">
              <a:avLst/>
            </a:prstGeom>
            <a:solidFill>
              <a:srgbClr val="FF66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Dream Job</a:t>
              </a:r>
            </a:p>
          </p:txBody>
        </p:sp>
        <p:cxnSp>
          <p:nvCxnSpPr>
            <p:cNvPr id="9" name="Straight Connector 8">
              <a:extLst>
                <a:ext uri="{FF2B5EF4-FFF2-40B4-BE49-F238E27FC236}">
                  <a16:creationId xmlns:a16="http://schemas.microsoft.com/office/drawing/2014/main" id="{EC8F328D-FE91-AB39-1DDC-5CFEEE76A14D}"/>
                </a:ext>
              </a:extLst>
            </p:cNvPr>
            <p:cNvCxnSpPr>
              <a:cxnSpLocks/>
            </p:cNvCxnSpPr>
            <p:nvPr/>
          </p:nvCxnSpPr>
          <p:spPr>
            <a:xfrm>
              <a:off x="10353554" y="1163653"/>
              <a:ext cx="1105770" cy="1121098"/>
            </a:xfrm>
            <a:prstGeom prst="line">
              <a:avLst/>
            </a:prstGeom>
            <a:ln w="50800"/>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878673E9-D229-C774-794D-BCF1FFAFBA01}"/>
                </a:ext>
              </a:extLst>
            </p:cNvPr>
            <p:cNvCxnSpPr>
              <a:cxnSpLocks/>
            </p:cNvCxnSpPr>
            <p:nvPr/>
          </p:nvCxnSpPr>
          <p:spPr>
            <a:xfrm flipV="1">
              <a:off x="10353554" y="2286676"/>
              <a:ext cx="1061400" cy="1048907"/>
            </a:xfrm>
            <a:prstGeom prst="line">
              <a:avLst/>
            </a:prstGeom>
            <a:ln w="50800"/>
          </p:spPr>
          <p:style>
            <a:lnRef idx="1">
              <a:schemeClr val="dk1"/>
            </a:lnRef>
            <a:fillRef idx="0">
              <a:schemeClr val="dk1"/>
            </a:fillRef>
            <a:effectRef idx="0">
              <a:schemeClr val="dk1"/>
            </a:effectRef>
            <a:fontRef idx="minor">
              <a:schemeClr val="tx1"/>
            </a:fontRef>
          </p:style>
        </p:cxn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map of the united states&#10;&#10;Description automatically generated">
            <a:extLst>
              <a:ext uri="{FF2B5EF4-FFF2-40B4-BE49-F238E27FC236}">
                <a16:creationId xmlns:a16="http://schemas.microsoft.com/office/drawing/2014/main" id="{7C20BCFE-5F2B-E16A-9198-6977E09DE4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4877"/>
            <a:ext cx="12192000" cy="5608246"/>
          </a:xfrm>
          <a:prstGeom prst="rect">
            <a:avLst/>
          </a:prstGeom>
        </p:spPr>
      </p:pic>
      <p:sp>
        <p:nvSpPr>
          <p:cNvPr id="2" name="Slide Number Placeholder 1"/>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F4845B2-18FB-44CF-8C4F-855D6AAB42F2}" type="slidenum">
              <a:rPr kumimoji="0" lang="en-US" sz="18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7" name="Rectangle 6"/>
          <p:cNvSpPr/>
          <p:nvPr/>
        </p:nvSpPr>
        <p:spPr>
          <a:xfrm>
            <a:off x="9181051" y="3785461"/>
            <a:ext cx="2547991" cy="17538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Verdana"/>
                <a:ea typeface="+mn-ea"/>
                <a:cs typeface="+mn-cs"/>
              </a:rPr>
              <a:t>California, Texas, New York, Washington, and Illinois have the highest revenue! </a:t>
            </a:r>
          </a:p>
        </p:txBody>
      </p:sp>
      <p:sp>
        <p:nvSpPr>
          <p:cNvPr id="5" name="TextBox 4">
            <a:extLst>
              <a:ext uri="{FF2B5EF4-FFF2-40B4-BE49-F238E27FC236}">
                <a16:creationId xmlns:a16="http://schemas.microsoft.com/office/drawing/2014/main" id="{BBB24D3B-0907-573B-3866-8F16C0336F7D}"/>
              </a:ext>
            </a:extLst>
          </p:cNvPr>
          <p:cNvSpPr txBox="1"/>
          <p:nvPr/>
        </p:nvSpPr>
        <p:spPr>
          <a:xfrm>
            <a:off x="2856854" y="303212"/>
            <a:ext cx="6478291"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2023, S&amp;P500 </a:t>
            </a:r>
            <a:r>
              <a:rPr lang="en-US" dirty="0">
                <a:solidFill>
                  <a:srgbClr val="000000"/>
                </a:solidFill>
              </a:rPr>
              <a:t>Revenue</a:t>
            </a:r>
            <a:r>
              <a:rPr kumimoji="0" lang="en-US" sz="1800" b="0" i="0" u="none" strike="noStrike" kern="1200" cap="none" spc="0" normalizeH="0" baseline="0" noProof="0" dirty="0">
                <a:ln>
                  <a:noFill/>
                </a:ln>
                <a:solidFill>
                  <a:srgbClr val="000000"/>
                </a:solidFill>
                <a:effectLst/>
                <a:uLnTx/>
                <a:uFillTx/>
                <a:latin typeface="Arial" charset="0"/>
                <a:ea typeface="+mn-ea"/>
                <a:cs typeface="+mn-cs"/>
              </a:rPr>
              <a:t> by State.</a:t>
            </a:r>
          </a:p>
        </p:txBody>
      </p:sp>
      <p:sp>
        <p:nvSpPr>
          <p:cNvPr id="8" name="Rectangle 7">
            <a:extLst>
              <a:ext uri="{FF2B5EF4-FFF2-40B4-BE49-F238E27FC236}">
                <a16:creationId xmlns:a16="http://schemas.microsoft.com/office/drawing/2014/main" id="{41B87A50-AB8F-9E4A-3BE2-FD78D6F407D1}"/>
              </a:ext>
            </a:extLst>
          </p:cNvPr>
          <p:cNvSpPr/>
          <p:nvPr/>
        </p:nvSpPr>
        <p:spPr>
          <a:xfrm>
            <a:off x="9851669" y="1318641"/>
            <a:ext cx="1730731" cy="28763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a:ea typeface="+mn-ea"/>
              <a:cs typeface="+mn-cs"/>
            </a:endParaRPr>
          </a:p>
        </p:txBody>
      </p:sp>
      <p:sp>
        <p:nvSpPr>
          <p:cNvPr id="9" name="TextBox 8">
            <a:extLst>
              <a:ext uri="{FF2B5EF4-FFF2-40B4-BE49-F238E27FC236}">
                <a16:creationId xmlns:a16="http://schemas.microsoft.com/office/drawing/2014/main" id="{60B56C9C-65F7-9B3E-05AB-EE8944D999E2}"/>
              </a:ext>
            </a:extLst>
          </p:cNvPr>
          <p:cNvSpPr txBox="1"/>
          <p:nvPr/>
        </p:nvSpPr>
        <p:spPr>
          <a:xfrm>
            <a:off x="-19373" y="6554788"/>
            <a:ext cx="6098582" cy="338554"/>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mn-ea"/>
                <a:cs typeface="+mn-cs"/>
              </a:rPr>
              <a:t>Data source: </a:t>
            </a:r>
            <a:r>
              <a:rPr kumimoji="0" lang="en-US" sz="1600" b="0" i="0" u="none" strike="noStrike" kern="1200" cap="none" spc="0" normalizeH="0" baseline="0" noProof="0" dirty="0">
                <a:ln>
                  <a:noFill/>
                </a:ln>
                <a:solidFill>
                  <a:srgbClr val="000000"/>
                </a:solidFill>
                <a:effectLst/>
                <a:uLnTx/>
                <a:uFillTx/>
                <a:latin typeface="Arial" charset="0"/>
                <a:ea typeface="+mn-ea"/>
                <a:cs typeface="+mn-cs"/>
                <a:hlinkClick r:id="rId4"/>
              </a:rPr>
              <a:t>https://www.scdata.ai/project/30332</a:t>
            </a:r>
            <a:r>
              <a:rPr kumimoji="0" lang="en-US" sz="1600" b="0" i="0" u="none" strike="noStrike" kern="1200" cap="none" spc="0" normalizeH="0" baseline="0" noProof="0" dirty="0">
                <a:ln>
                  <a:noFill/>
                </a:ln>
                <a:solidFill>
                  <a:srgbClr val="000000"/>
                </a:solidFill>
                <a:effectLst/>
                <a:uLnTx/>
                <a:uFillTx/>
                <a:latin typeface="Arial" charset="0"/>
                <a:ea typeface="+mn-ea"/>
                <a:cs typeface="+mn-cs"/>
              </a:rPr>
              <a:t> </a:t>
            </a:r>
          </a:p>
        </p:txBody>
      </p:sp>
    </p:spTree>
    <p:extLst>
      <p:ext uri="{BB962C8B-B14F-4D97-AF65-F5344CB8AC3E}">
        <p14:creationId xmlns:p14="http://schemas.microsoft.com/office/powerpoint/2010/main" val="34043513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ap of the united states&#10;&#10;Description automatically generated">
            <a:extLst>
              <a:ext uri="{FF2B5EF4-FFF2-40B4-BE49-F238E27FC236}">
                <a16:creationId xmlns:a16="http://schemas.microsoft.com/office/drawing/2014/main" id="{3443EF99-1F64-AFBE-CF6D-14F929F269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4877"/>
            <a:ext cx="12192000" cy="5608246"/>
          </a:xfrm>
          <a:prstGeom prst="rect">
            <a:avLst/>
          </a:prstGeom>
        </p:spPr>
      </p:pic>
      <p:sp>
        <p:nvSpPr>
          <p:cNvPr id="2" name="Slide Number Placeholder 1"/>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F4845B2-18FB-44CF-8C4F-855D6AAB42F2}" type="slidenum">
              <a:rPr kumimoji="0" lang="en-US" sz="18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4" name="Rectangle 3"/>
          <p:cNvSpPr/>
          <p:nvPr/>
        </p:nvSpPr>
        <p:spPr>
          <a:xfrm>
            <a:off x="9209314" y="3960102"/>
            <a:ext cx="2547991" cy="15492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Verdana"/>
                <a:ea typeface="+mn-ea"/>
                <a:cs typeface="+mn-cs"/>
              </a:rPr>
              <a:t>California, Texas, New York, and Washington are way above other states in net income. </a:t>
            </a:r>
          </a:p>
        </p:txBody>
      </p:sp>
      <p:sp>
        <p:nvSpPr>
          <p:cNvPr id="7" name="Rectangle 6">
            <a:extLst>
              <a:ext uri="{FF2B5EF4-FFF2-40B4-BE49-F238E27FC236}">
                <a16:creationId xmlns:a16="http://schemas.microsoft.com/office/drawing/2014/main" id="{E9AD546D-C04D-DD3B-3F50-0C8FAF168742}"/>
              </a:ext>
            </a:extLst>
          </p:cNvPr>
          <p:cNvSpPr/>
          <p:nvPr/>
        </p:nvSpPr>
        <p:spPr>
          <a:xfrm>
            <a:off x="9995206" y="1688676"/>
            <a:ext cx="1729048" cy="27232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a:ea typeface="+mn-ea"/>
              <a:cs typeface="+mn-cs"/>
            </a:endParaRPr>
          </a:p>
        </p:txBody>
      </p:sp>
      <p:sp>
        <p:nvSpPr>
          <p:cNvPr id="8" name="TextBox 7">
            <a:extLst>
              <a:ext uri="{FF2B5EF4-FFF2-40B4-BE49-F238E27FC236}">
                <a16:creationId xmlns:a16="http://schemas.microsoft.com/office/drawing/2014/main" id="{F2DA123A-8FE7-B996-54C0-D0316F9413DC}"/>
              </a:ext>
            </a:extLst>
          </p:cNvPr>
          <p:cNvSpPr txBox="1"/>
          <p:nvPr/>
        </p:nvSpPr>
        <p:spPr>
          <a:xfrm>
            <a:off x="2840063" y="255545"/>
            <a:ext cx="6478291"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2023, S&amp;P500 N</a:t>
            </a:r>
            <a:r>
              <a:rPr lang="en-US" dirty="0">
                <a:solidFill>
                  <a:srgbClr val="000000"/>
                </a:solidFill>
              </a:rPr>
              <a:t>et Income</a:t>
            </a:r>
            <a:r>
              <a:rPr kumimoji="0" lang="en-US" sz="1800" b="0" i="0" u="none" strike="noStrike" kern="1200" cap="none" spc="0" normalizeH="0" baseline="0" noProof="0" dirty="0">
                <a:ln>
                  <a:noFill/>
                </a:ln>
                <a:solidFill>
                  <a:srgbClr val="000000"/>
                </a:solidFill>
                <a:effectLst/>
                <a:uLnTx/>
                <a:uFillTx/>
                <a:latin typeface="Arial" charset="0"/>
                <a:ea typeface="+mn-ea"/>
                <a:cs typeface="+mn-cs"/>
              </a:rPr>
              <a:t> by State.</a:t>
            </a:r>
          </a:p>
        </p:txBody>
      </p:sp>
      <p:sp>
        <p:nvSpPr>
          <p:cNvPr id="9" name="TextBox 8">
            <a:extLst>
              <a:ext uri="{FF2B5EF4-FFF2-40B4-BE49-F238E27FC236}">
                <a16:creationId xmlns:a16="http://schemas.microsoft.com/office/drawing/2014/main" id="{73C8AF97-330D-8F2A-D282-6242337A056B}"/>
              </a:ext>
            </a:extLst>
          </p:cNvPr>
          <p:cNvSpPr txBox="1"/>
          <p:nvPr/>
        </p:nvSpPr>
        <p:spPr>
          <a:xfrm>
            <a:off x="-19373" y="6554788"/>
            <a:ext cx="6098582" cy="338554"/>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mn-ea"/>
                <a:cs typeface="+mn-cs"/>
              </a:rPr>
              <a:t>Data source: </a:t>
            </a:r>
            <a:r>
              <a:rPr kumimoji="0" lang="en-US" sz="1600" b="0" i="0" u="none" strike="noStrike" kern="1200" cap="none" spc="0" normalizeH="0" baseline="0" noProof="0" dirty="0">
                <a:ln>
                  <a:noFill/>
                </a:ln>
                <a:solidFill>
                  <a:srgbClr val="000000"/>
                </a:solidFill>
                <a:effectLst/>
                <a:uLnTx/>
                <a:uFillTx/>
                <a:latin typeface="Arial" charset="0"/>
                <a:ea typeface="+mn-ea"/>
                <a:cs typeface="+mn-cs"/>
                <a:hlinkClick r:id="rId4"/>
              </a:rPr>
              <a:t>https://www.scdata.ai/project/30332</a:t>
            </a:r>
            <a:r>
              <a:rPr kumimoji="0" lang="en-US" sz="1600" b="0" i="0" u="none" strike="noStrike" kern="1200" cap="none" spc="0" normalizeH="0" baseline="0" noProof="0" dirty="0">
                <a:ln>
                  <a:noFill/>
                </a:ln>
                <a:solidFill>
                  <a:srgbClr val="000000"/>
                </a:solidFill>
                <a:effectLst/>
                <a:uLnTx/>
                <a:uFillTx/>
                <a:latin typeface="Arial" charset="0"/>
                <a:ea typeface="+mn-ea"/>
                <a:cs typeface="+mn-cs"/>
              </a:rPr>
              <a:t> </a:t>
            </a:r>
          </a:p>
        </p:txBody>
      </p:sp>
    </p:spTree>
    <p:extLst>
      <p:ext uri="{BB962C8B-B14F-4D97-AF65-F5344CB8AC3E}">
        <p14:creationId xmlns:p14="http://schemas.microsoft.com/office/powerpoint/2010/main" val="16372905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map of the united states&#10;&#10;Description automatically generated">
            <a:extLst>
              <a:ext uri="{FF2B5EF4-FFF2-40B4-BE49-F238E27FC236}">
                <a16:creationId xmlns:a16="http://schemas.microsoft.com/office/drawing/2014/main" id="{8771CB7F-828F-FDB2-2A99-C92E02FD30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4877"/>
            <a:ext cx="12192000" cy="5608246"/>
          </a:xfrm>
          <a:prstGeom prst="rect">
            <a:avLst/>
          </a:prstGeom>
        </p:spPr>
      </p:pic>
      <p:sp>
        <p:nvSpPr>
          <p:cNvPr id="2" name="Slide Number Placeholder 1"/>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F4845B2-18FB-44CF-8C4F-855D6AAB42F2}" type="slidenum">
              <a:rPr kumimoji="0" lang="en-US" sz="18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7" name="Rectangle 6"/>
          <p:cNvSpPr/>
          <p:nvPr/>
        </p:nvSpPr>
        <p:spPr>
          <a:xfrm>
            <a:off x="9034409" y="3707970"/>
            <a:ext cx="2547991" cy="20958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New York has the highest liabilities / risk although it hasn’t the highest revenue / net income. CA’s risk is much lower than NY – higher paid &amp; better job security?</a:t>
            </a:r>
          </a:p>
        </p:txBody>
      </p:sp>
      <p:sp>
        <p:nvSpPr>
          <p:cNvPr id="5" name="Rectangle 4">
            <a:extLst>
              <a:ext uri="{FF2B5EF4-FFF2-40B4-BE49-F238E27FC236}">
                <a16:creationId xmlns:a16="http://schemas.microsoft.com/office/drawing/2014/main" id="{1496F8C7-327E-DC3D-F76B-9CB47CED931C}"/>
              </a:ext>
            </a:extLst>
          </p:cNvPr>
          <p:cNvSpPr/>
          <p:nvPr/>
        </p:nvSpPr>
        <p:spPr>
          <a:xfrm>
            <a:off x="9952504" y="1879714"/>
            <a:ext cx="1662947" cy="24264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a:ea typeface="+mn-ea"/>
              <a:cs typeface="+mn-cs"/>
            </a:endParaRPr>
          </a:p>
        </p:txBody>
      </p:sp>
      <p:sp>
        <p:nvSpPr>
          <p:cNvPr id="8" name="TextBox 7">
            <a:extLst>
              <a:ext uri="{FF2B5EF4-FFF2-40B4-BE49-F238E27FC236}">
                <a16:creationId xmlns:a16="http://schemas.microsoft.com/office/drawing/2014/main" id="{E0F765EC-1633-9D51-9552-E6A03E77D1AA}"/>
              </a:ext>
            </a:extLst>
          </p:cNvPr>
          <p:cNvSpPr txBox="1"/>
          <p:nvPr/>
        </p:nvSpPr>
        <p:spPr>
          <a:xfrm>
            <a:off x="2856854" y="398441"/>
            <a:ext cx="6478291"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2023, S&amp;P500 </a:t>
            </a:r>
            <a:r>
              <a:rPr lang="en-US" dirty="0">
                <a:solidFill>
                  <a:srgbClr val="000000"/>
                </a:solidFill>
              </a:rPr>
              <a:t>L</a:t>
            </a:r>
            <a:r>
              <a:rPr kumimoji="0" lang="en-US" sz="1800" b="0" i="0" u="none" strike="noStrike" kern="1200" cap="none" spc="0" normalizeH="0" baseline="0" noProof="0" dirty="0" err="1">
                <a:ln>
                  <a:noFill/>
                </a:ln>
                <a:solidFill>
                  <a:srgbClr val="000000"/>
                </a:solidFill>
                <a:effectLst/>
                <a:uLnTx/>
                <a:uFillTx/>
                <a:latin typeface="Arial" charset="0"/>
                <a:ea typeface="+mn-ea"/>
                <a:cs typeface="+mn-cs"/>
              </a:rPr>
              <a:t>iabilities</a:t>
            </a:r>
            <a:r>
              <a:rPr kumimoji="0" lang="en-US" sz="1800" b="0" i="0" u="none" strike="noStrike" kern="1200" cap="none" spc="0" normalizeH="0" baseline="0" noProof="0" dirty="0">
                <a:ln>
                  <a:noFill/>
                </a:ln>
                <a:solidFill>
                  <a:srgbClr val="000000"/>
                </a:solidFill>
                <a:effectLst/>
                <a:uLnTx/>
                <a:uFillTx/>
                <a:latin typeface="Arial" charset="0"/>
                <a:ea typeface="+mn-ea"/>
                <a:cs typeface="+mn-cs"/>
              </a:rPr>
              <a:t> by </a:t>
            </a:r>
            <a:r>
              <a:rPr lang="en-US" dirty="0">
                <a:solidFill>
                  <a:srgbClr val="000000"/>
                </a:solidFill>
              </a:rPr>
              <a:t>S</a:t>
            </a:r>
            <a:r>
              <a:rPr kumimoji="0" lang="en-US" sz="1800" b="0" i="0" u="none" strike="noStrike" kern="1200" cap="none" spc="0" normalizeH="0" baseline="0" noProof="0" dirty="0" err="1">
                <a:ln>
                  <a:noFill/>
                </a:ln>
                <a:solidFill>
                  <a:srgbClr val="000000"/>
                </a:solidFill>
                <a:effectLst/>
                <a:uLnTx/>
                <a:uFillTx/>
                <a:latin typeface="Arial" charset="0"/>
                <a:ea typeface="+mn-ea"/>
                <a:cs typeface="+mn-cs"/>
              </a:rPr>
              <a:t>tate</a:t>
            </a:r>
            <a:r>
              <a:rPr kumimoji="0" lang="en-US" sz="1800" b="0" i="0" u="none" strike="noStrike" kern="1200" cap="none" spc="0" normalizeH="0" baseline="0" noProof="0" dirty="0">
                <a:ln>
                  <a:noFill/>
                </a:ln>
                <a:solidFill>
                  <a:srgbClr val="000000"/>
                </a:solidFill>
                <a:effectLst/>
                <a:uLnTx/>
                <a:uFillTx/>
                <a:latin typeface="Arial" charset="0"/>
                <a:ea typeface="+mn-ea"/>
                <a:cs typeface="+mn-cs"/>
              </a:rPr>
              <a:t>.</a:t>
            </a:r>
          </a:p>
        </p:txBody>
      </p:sp>
      <p:sp>
        <p:nvSpPr>
          <p:cNvPr id="9" name="TextBox 8">
            <a:extLst>
              <a:ext uri="{FF2B5EF4-FFF2-40B4-BE49-F238E27FC236}">
                <a16:creationId xmlns:a16="http://schemas.microsoft.com/office/drawing/2014/main" id="{D939BC1F-022F-298F-A1FB-174797443E97}"/>
              </a:ext>
            </a:extLst>
          </p:cNvPr>
          <p:cNvSpPr txBox="1"/>
          <p:nvPr/>
        </p:nvSpPr>
        <p:spPr>
          <a:xfrm>
            <a:off x="-19373" y="6554788"/>
            <a:ext cx="6098582" cy="338554"/>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mn-ea"/>
                <a:cs typeface="+mn-cs"/>
              </a:rPr>
              <a:t>Data source: </a:t>
            </a:r>
            <a:r>
              <a:rPr kumimoji="0" lang="en-US" sz="1600" b="0" i="0" u="none" strike="noStrike" kern="1200" cap="none" spc="0" normalizeH="0" baseline="0" noProof="0" dirty="0">
                <a:ln>
                  <a:noFill/>
                </a:ln>
                <a:solidFill>
                  <a:srgbClr val="000000"/>
                </a:solidFill>
                <a:effectLst/>
                <a:uLnTx/>
                <a:uFillTx/>
                <a:latin typeface="Arial" charset="0"/>
                <a:ea typeface="+mn-ea"/>
                <a:cs typeface="+mn-cs"/>
                <a:hlinkClick r:id="rId4"/>
              </a:rPr>
              <a:t>https://www.scdata.ai/project/30332</a:t>
            </a:r>
            <a:r>
              <a:rPr kumimoji="0" lang="en-US" sz="1600" b="0" i="0" u="none" strike="noStrike" kern="1200" cap="none" spc="0" normalizeH="0" baseline="0" noProof="0" dirty="0">
                <a:ln>
                  <a:noFill/>
                </a:ln>
                <a:solidFill>
                  <a:srgbClr val="000000"/>
                </a:solidFill>
                <a:effectLst/>
                <a:uLnTx/>
                <a:uFillTx/>
                <a:latin typeface="Arial" charset="0"/>
                <a:ea typeface="+mn-ea"/>
                <a:cs typeface="+mn-cs"/>
              </a:rPr>
              <a:t> </a:t>
            </a:r>
          </a:p>
        </p:txBody>
      </p:sp>
    </p:spTree>
    <p:extLst>
      <p:ext uri="{BB962C8B-B14F-4D97-AF65-F5344CB8AC3E}">
        <p14:creationId xmlns:p14="http://schemas.microsoft.com/office/powerpoint/2010/main" val="28435286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E98F1F7-36DC-8712-400B-E5D9E69BD116}"/>
              </a:ext>
            </a:extLst>
          </p:cNvPr>
          <p:cNvSpPr>
            <a:spLocks noGrp="1"/>
          </p:cNvSpPr>
          <p:nvPr>
            <p:ph type="sldNum" sz="quarter" idx="10"/>
          </p:nvPr>
        </p:nvSpPr>
        <p:spPr/>
        <p:txBody>
          <a:bodyPr/>
          <a:lstStyle/>
          <a:p>
            <a:fld id="{4F4845B2-18FB-44CF-8C4F-855D6AAB42F2}" type="slidenum">
              <a:rPr lang="en-US" smtClean="0"/>
              <a:pPr/>
              <a:t>13</a:t>
            </a:fld>
            <a:endParaRPr lang="en-US" dirty="0"/>
          </a:p>
        </p:txBody>
      </p:sp>
      <p:pic>
        <p:nvPicPr>
          <p:cNvPr id="4" name="Picture 3">
            <a:extLst>
              <a:ext uri="{FF2B5EF4-FFF2-40B4-BE49-F238E27FC236}">
                <a16:creationId xmlns:a16="http://schemas.microsoft.com/office/drawing/2014/main" id="{310FD742-5B15-1E9F-D72B-FA2B215EA03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24877"/>
            <a:ext cx="12192000" cy="5608246"/>
          </a:xfrm>
          <a:prstGeom prst="rect">
            <a:avLst/>
          </a:prstGeom>
        </p:spPr>
      </p:pic>
      <p:sp>
        <p:nvSpPr>
          <p:cNvPr id="5" name="Rectangle 4">
            <a:extLst>
              <a:ext uri="{FF2B5EF4-FFF2-40B4-BE49-F238E27FC236}">
                <a16:creationId xmlns:a16="http://schemas.microsoft.com/office/drawing/2014/main" id="{15A7D359-2EE0-4140-02B0-F4BFB61B1C21}"/>
              </a:ext>
            </a:extLst>
          </p:cNvPr>
          <p:cNvSpPr/>
          <p:nvPr/>
        </p:nvSpPr>
        <p:spPr>
          <a:xfrm>
            <a:off x="10007588" y="2970383"/>
            <a:ext cx="2055882" cy="26857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a:ea typeface="+mn-ea"/>
              <a:cs typeface="+mn-cs"/>
            </a:endParaRPr>
          </a:p>
        </p:txBody>
      </p:sp>
      <p:sp>
        <p:nvSpPr>
          <p:cNvPr id="6" name="TextBox 5">
            <a:extLst>
              <a:ext uri="{FF2B5EF4-FFF2-40B4-BE49-F238E27FC236}">
                <a16:creationId xmlns:a16="http://schemas.microsoft.com/office/drawing/2014/main" id="{EDAC0083-9815-A123-2C80-C1365E7744DA}"/>
              </a:ext>
            </a:extLst>
          </p:cNvPr>
          <p:cNvSpPr txBox="1"/>
          <p:nvPr/>
        </p:nvSpPr>
        <p:spPr>
          <a:xfrm>
            <a:off x="2856854" y="398441"/>
            <a:ext cx="6478291"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2023, S&amp;P500 M</a:t>
            </a:r>
            <a:r>
              <a:rPr lang="en-US" dirty="0" err="1">
                <a:solidFill>
                  <a:srgbClr val="000000"/>
                </a:solidFill>
              </a:rPr>
              <a:t>arket</a:t>
            </a:r>
            <a:r>
              <a:rPr lang="en-US" dirty="0">
                <a:solidFill>
                  <a:srgbClr val="000000"/>
                </a:solidFill>
              </a:rPr>
              <a:t> Cap</a:t>
            </a:r>
            <a:r>
              <a:rPr kumimoji="0" lang="en-US" sz="1800" b="0" i="0" u="none" strike="noStrike" kern="1200" cap="none" spc="0" normalizeH="0" baseline="0" noProof="0" dirty="0">
                <a:ln>
                  <a:noFill/>
                </a:ln>
                <a:solidFill>
                  <a:srgbClr val="000000"/>
                </a:solidFill>
                <a:effectLst/>
                <a:uLnTx/>
                <a:uFillTx/>
                <a:latin typeface="Arial" charset="0"/>
                <a:ea typeface="+mn-ea"/>
                <a:cs typeface="+mn-cs"/>
              </a:rPr>
              <a:t> by State.</a:t>
            </a:r>
          </a:p>
        </p:txBody>
      </p:sp>
      <p:sp>
        <p:nvSpPr>
          <p:cNvPr id="7" name="TextBox 6">
            <a:extLst>
              <a:ext uri="{FF2B5EF4-FFF2-40B4-BE49-F238E27FC236}">
                <a16:creationId xmlns:a16="http://schemas.microsoft.com/office/drawing/2014/main" id="{DB8C238D-F7CE-0DED-F05F-1DA28055F2DD}"/>
              </a:ext>
            </a:extLst>
          </p:cNvPr>
          <p:cNvSpPr txBox="1"/>
          <p:nvPr/>
        </p:nvSpPr>
        <p:spPr>
          <a:xfrm>
            <a:off x="-19373" y="6554788"/>
            <a:ext cx="6098582" cy="338554"/>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mn-ea"/>
                <a:cs typeface="+mn-cs"/>
              </a:rPr>
              <a:t>Data source: </a:t>
            </a:r>
            <a:r>
              <a:rPr kumimoji="0" lang="en-US" sz="1600" b="0" i="0" u="none" strike="noStrike" kern="1200" cap="none" spc="0" normalizeH="0" baseline="0" noProof="0" dirty="0">
                <a:ln>
                  <a:noFill/>
                </a:ln>
                <a:solidFill>
                  <a:srgbClr val="000000"/>
                </a:solidFill>
                <a:effectLst/>
                <a:uLnTx/>
                <a:uFillTx/>
                <a:latin typeface="Arial" charset="0"/>
                <a:ea typeface="+mn-ea"/>
                <a:cs typeface="+mn-cs"/>
                <a:hlinkClick r:id="rId3"/>
              </a:rPr>
              <a:t>https://www.scdata.ai/project/30332</a:t>
            </a:r>
            <a:r>
              <a:rPr kumimoji="0" lang="en-US" sz="1600" b="0" i="0" u="none" strike="noStrike" kern="1200" cap="none" spc="0" normalizeH="0" baseline="0" noProof="0" dirty="0">
                <a:ln>
                  <a:noFill/>
                </a:ln>
                <a:solidFill>
                  <a:srgbClr val="000000"/>
                </a:solidFill>
                <a:effectLst/>
                <a:uLnTx/>
                <a:uFillTx/>
                <a:latin typeface="Arial" charset="0"/>
                <a:ea typeface="+mn-ea"/>
                <a:cs typeface="+mn-cs"/>
              </a:rPr>
              <a:t> </a:t>
            </a:r>
          </a:p>
        </p:txBody>
      </p:sp>
      <p:sp>
        <p:nvSpPr>
          <p:cNvPr id="8" name="Rectangle 7">
            <a:extLst>
              <a:ext uri="{FF2B5EF4-FFF2-40B4-BE49-F238E27FC236}">
                <a16:creationId xmlns:a16="http://schemas.microsoft.com/office/drawing/2014/main" id="{CCEB8517-7113-9CF4-C79F-61CD3528A44E}"/>
              </a:ext>
            </a:extLst>
          </p:cNvPr>
          <p:cNvSpPr/>
          <p:nvPr/>
        </p:nvSpPr>
        <p:spPr>
          <a:xfrm>
            <a:off x="9034409" y="3855737"/>
            <a:ext cx="2687538" cy="19611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b="0" i="0" u="none" strike="noStrike" kern="1200" cap="none" spc="0" normalizeH="0" baseline="0" noProof="0" dirty="0">
                <a:ln>
                  <a:noFill/>
                </a:ln>
                <a:solidFill>
                  <a:srgbClr val="FF0000"/>
                </a:solidFill>
                <a:effectLst/>
                <a:uLnTx/>
                <a:uFillTx/>
                <a:latin typeface="Verdana"/>
                <a:ea typeface="+mn-ea"/>
                <a:cs typeface="+mn-cs"/>
              </a:rPr>
              <a:t>CA, WA, TX and NY have the highest market cap or valuation, likely jobs with more valuable stocks and bonus.</a:t>
            </a:r>
          </a:p>
        </p:txBody>
      </p:sp>
    </p:spTree>
    <p:extLst>
      <p:ext uri="{BB962C8B-B14F-4D97-AF65-F5344CB8AC3E}">
        <p14:creationId xmlns:p14="http://schemas.microsoft.com/office/powerpoint/2010/main" val="59252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63084" y="4406901"/>
            <a:ext cx="8109796" cy="1362075"/>
          </a:xfrm>
        </p:spPr>
        <p:txBody>
          <a:bodyPr/>
          <a:lstStyle/>
          <a:p>
            <a:r>
              <a:rPr lang="en-US" dirty="0"/>
              <a:t>Industry specific prosperous regions</a:t>
            </a:r>
          </a:p>
        </p:txBody>
      </p:sp>
      <p:sp>
        <p:nvSpPr>
          <p:cNvPr id="5" name="Text Placeholder 4"/>
          <p:cNvSpPr>
            <a:spLocks noGrp="1"/>
          </p:cNvSpPr>
          <p:nvPr>
            <p:ph type="body" idx="1"/>
          </p:nvPr>
        </p:nvSpPr>
        <p:spPr>
          <a:xfrm>
            <a:off x="963084" y="2906715"/>
            <a:ext cx="8377561" cy="1500187"/>
          </a:xfrm>
        </p:spPr>
        <p:txBody>
          <a:bodyPr/>
          <a:lstStyle/>
          <a:p>
            <a:r>
              <a:rPr lang="en-US" dirty="0"/>
              <a:t>BGIS: Where are the best locations for IT, financials, energy &amp; healthcare, industrials jobs?</a:t>
            </a:r>
          </a:p>
          <a:p>
            <a:endParaRPr lang="en-US" dirty="0"/>
          </a:p>
        </p:txBody>
      </p:sp>
      <p:pic>
        <p:nvPicPr>
          <p:cNvPr id="6" name="Picture 5"/>
          <p:cNvPicPr>
            <a:picLocks noChangeAspect="1"/>
          </p:cNvPicPr>
          <p:nvPr/>
        </p:nvPicPr>
        <p:blipFill>
          <a:blip r:embed="rId3"/>
          <a:stretch>
            <a:fillRect/>
          </a:stretch>
        </p:blipFill>
        <p:spPr>
          <a:xfrm>
            <a:off x="9531458" y="4673"/>
            <a:ext cx="2660542" cy="6858464"/>
          </a:xfrm>
          <a:prstGeom prst="rect">
            <a:avLst/>
          </a:prstGeom>
        </p:spPr>
      </p:pic>
      <p:sp>
        <p:nvSpPr>
          <p:cNvPr id="2" name="Slide Number Placeholder 1"/>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2162C8-76E3-4BAE-9851-25C00ECAC03C}" type="slidenum">
              <a:rPr kumimoji="0" lang="en-US" sz="18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9772480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ap of the united states&#10;&#10;Description automatically generated">
            <a:extLst>
              <a:ext uri="{FF2B5EF4-FFF2-40B4-BE49-F238E27FC236}">
                <a16:creationId xmlns:a16="http://schemas.microsoft.com/office/drawing/2014/main" id="{AF87F70A-AD7F-9890-4B6D-84C4E04CA3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4877"/>
            <a:ext cx="12192000" cy="5608246"/>
          </a:xfrm>
          <a:prstGeom prst="rect">
            <a:avLst/>
          </a:prstGeom>
        </p:spPr>
      </p:pic>
      <p:sp>
        <p:nvSpPr>
          <p:cNvPr id="2" name="Slide Number Placeholder 1"/>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F4845B2-18FB-44CF-8C4F-855D6AAB42F2}" type="slidenum">
              <a:rPr kumimoji="0" lang="en-US" sz="18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4" name="Rectangle 3"/>
          <p:cNvSpPr/>
          <p:nvPr/>
        </p:nvSpPr>
        <p:spPr>
          <a:xfrm>
            <a:off x="9034409" y="3649601"/>
            <a:ext cx="2547991" cy="15809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Verdana"/>
                <a:ea typeface="+mn-ea"/>
                <a:cs typeface="+mn-cs"/>
              </a:rPr>
              <a:t>Want to work in IT? Clearly CA! Many more firms / profit in CA than WA which ranks 2</a:t>
            </a:r>
            <a:r>
              <a:rPr kumimoji="0" lang="en-US" sz="1800" b="0" i="0" u="none" strike="noStrike" kern="1200" cap="none" spc="0" normalizeH="0" baseline="30000" noProof="0" dirty="0">
                <a:ln>
                  <a:noFill/>
                </a:ln>
                <a:solidFill>
                  <a:srgbClr val="FF0000"/>
                </a:solidFill>
                <a:effectLst/>
                <a:uLnTx/>
                <a:uFillTx/>
                <a:latin typeface="Verdana"/>
                <a:ea typeface="+mn-ea"/>
                <a:cs typeface="+mn-cs"/>
              </a:rPr>
              <a:t>nd</a:t>
            </a:r>
            <a:endParaRPr kumimoji="0" lang="en-US" sz="1800" b="0" i="0" u="none" strike="noStrike" kern="1200" cap="none" spc="0" normalizeH="0" baseline="0" noProof="0" dirty="0">
              <a:ln>
                <a:noFill/>
              </a:ln>
              <a:solidFill>
                <a:srgbClr val="FF0000"/>
              </a:solidFill>
              <a:effectLst/>
              <a:uLnTx/>
              <a:uFillTx/>
              <a:latin typeface="Verdana"/>
              <a:ea typeface="+mn-ea"/>
              <a:cs typeface="+mn-cs"/>
            </a:endParaRPr>
          </a:p>
        </p:txBody>
      </p:sp>
      <p:sp>
        <p:nvSpPr>
          <p:cNvPr id="7" name="TextBox 6">
            <a:extLst>
              <a:ext uri="{FF2B5EF4-FFF2-40B4-BE49-F238E27FC236}">
                <a16:creationId xmlns:a16="http://schemas.microsoft.com/office/drawing/2014/main" id="{EDAD8CD7-8874-8D54-79D3-04BE1C0BD558}"/>
              </a:ext>
            </a:extLst>
          </p:cNvPr>
          <p:cNvSpPr txBox="1"/>
          <p:nvPr/>
        </p:nvSpPr>
        <p:spPr>
          <a:xfrm>
            <a:off x="2856854" y="398441"/>
            <a:ext cx="6478291"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2023, S&amp;P500 IT Net Income by State.</a:t>
            </a:r>
          </a:p>
        </p:txBody>
      </p:sp>
      <p:sp>
        <p:nvSpPr>
          <p:cNvPr id="8" name="TextBox 7">
            <a:extLst>
              <a:ext uri="{FF2B5EF4-FFF2-40B4-BE49-F238E27FC236}">
                <a16:creationId xmlns:a16="http://schemas.microsoft.com/office/drawing/2014/main" id="{6C74ABB2-ACE6-6FA9-E233-1E53136ACB04}"/>
              </a:ext>
            </a:extLst>
          </p:cNvPr>
          <p:cNvSpPr txBox="1"/>
          <p:nvPr/>
        </p:nvSpPr>
        <p:spPr>
          <a:xfrm>
            <a:off x="-19373" y="6554788"/>
            <a:ext cx="6098582" cy="338554"/>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mn-ea"/>
                <a:cs typeface="+mn-cs"/>
              </a:rPr>
              <a:t>Data source: </a:t>
            </a:r>
            <a:r>
              <a:rPr kumimoji="0" lang="en-US" sz="1600" b="0" i="0" u="none" strike="noStrike" kern="1200" cap="none" spc="0" normalizeH="0" baseline="0" noProof="0" dirty="0">
                <a:ln>
                  <a:noFill/>
                </a:ln>
                <a:solidFill>
                  <a:srgbClr val="000000"/>
                </a:solidFill>
                <a:effectLst/>
                <a:uLnTx/>
                <a:uFillTx/>
                <a:latin typeface="Arial" charset="0"/>
                <a:ea typeface="+mn-ea"/>
                <a:cs typeface="+mn-cs"/>
                <a:hlinkClick r:id="rId4"/>
              </a:rPr>
              <a:t>https://www.scdata.ai/project/30332</a:t>
            </a:r>
            <a:r>
              <a:rPr kumimoji="0" lang="en-US" sz="1600" b="0" i="0" u="none" strike="noStrike" kern="1200" cap="none" spc="0" normalizeH="0" baseline="0" noProof="0" dirty="0">
                <a:ln>
                  <a:noFill/>
                </a:ln>
                <a:solidFill>
                  <a:srgbClr val="000000"/>
                </a:solidFill>
                <a:effectLst/>
                <a:uLnTx/>
                <a:uFillTx/>
                <a:latin typeface="Arial" charset="0"/>
                <a:ea typeface="+mn-ea"/>
                <a:cs typeface="+mn-cs"/>
              </a:rPr>
              <a:t> </a:t>
            </a:r>
          </a:p>
        </p:txBody>
      </p:sp>
      <p:sp>
        <p:nvSpPr>
          <p:cNvPr id="9" name="Rectangle 8">
            <a:extLst>
              <a:ext uri="{FF2B5EF4-FFF2-40B4-BE49-F238E27FC236}">
                <a16:creationId xmlns:a16="http://schemas.microsoft.com/office/drawing/2014/main" id="{5558FF23-85B5-A312-9CA7-57687201D2FD}"/>
              </a:ext>
            </a:extLst>
          </p:cNvPr>
          <p:cNvSpPr/>
          <p:nvPr/>
        </p:nvSpPr>
        <p:spPr>
          <a:xfrm>
            <a:off x="9995206" y="1688676"/>
            <a:ext cx="1729048" cy="27232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a:ea typeface="+mn-ea"/>
              <a:cs typeface="+mn-cs"/>
            </a:endParaRPr>
          </a:p>
        </p:txBody>
      </p:sp>
    </p:spTree>
    <p:extLst>
      <p:ext uri="{BB962C8B-B14F-4D97-AF65-F5344CB8AC3E}">
        <p14:creationId xmlns:p14="http://schemas.microsoft.com/office/powerpoint/2010/main" val="20916432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ap of the united states&#10;&#10;Description automatically generated">
            <a:extLst>
              <a:ext uri="{FF2B5EF4-FFF2-40B4-BE49-F238E27FC236}">
                <a16:creationId xmlns:a16="http://schemas.microsoft.com/office/drawing/2014/main" id="{49F97CC4-7628-6E80-244F-5C426D55F4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4877"/>
            <a:ext cx="12192000" cy="5608246"/>
          </a:xfrm>
          <a:prstGeom prst="rect">
            <a:avLst/>
          </a:prstGeom>
        </p:spPr>
      </p:pic>
      <p:sp>
        <p:nvSpPr>
          <p:cNvPr id="3" name="Slide Number Placeholder 2"/>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F4845B2-18FB-44CF-8C4F-855D6AAB42F2}" type="slidenum">
              <a:rPr kumimoji="0" lang="en-US" sz="18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4" name="Rectangle 3"/>
          <p:cNvSpPr/>
          <p:nvPr/>
        </p:nvSpPr>
        <p:spPr>
          <a:xfrm>
            <a:off x="9167053" y="3738966"/>
            <a:ext cx="2547991" cy="17034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Verdana"/>
                <a:ea typeface="+mn-ea"/>
                <a:cs typeface="+mn-cs"/>
              </a:rPr>
              <a:t>Want to work in Energy? Clearly TX! Many more firms / profit in TX than CA which ranks 2</a:t>
            </a:r>
            <a:r>
              <a:rPr kumimoji="0" lang="en-US" sz="1800" b="0" i="0" u="none" strike="noStrike" kern="1200" cap="none" spc="0" normalizeH="0" baseline="30000" noProof="0" dirty="0">
                <a:ln>
                  <a:noFill/>
                </a:ln>
                <a:solidFill>
                  <a:srgbClr val="FF0000"/>
                </a:solidFill>
                <a:effectLst/>
                <a:uLnTx/>
                <a:uFillTx/>
                <a:latin typeface="Verdana"/>
                <a:ea typeface="+mn-ea"/>
                <a:cs typeface="+mn-cs"/>
              </a:rPr>
              <a:t>nd</a:t>
            </a:r>
            <a:endParaRPr kumimoji="0" lang="en-US" sz="1800" b="0" i="0" u="none" strike="noStrike" kern="1200" cap="none" spc="0" normalizeH="0" baseline="0" noProof="0" dirty="0">
              <a:ln>
                <a:noFill/>
              </a:ln>
              <a:solidFill>
                <a:srgbClr val="FF0000"/>
              </a:solidFill>
              <a:effectLst/>
              <a:uLnTx/>
              <a:uFillTx/>
              <a:latin typeface="Verdana"/>
              <a:ea typeface="+mn-ea"/>
              <a:cs typeface="+mn-cs"/>
            </a:endParaRPr>
          </a:p>
        </p:txBody>
      </p:sp>
      <p:sp>
        <p:nvSpPr>
          <p:cNvPr id="7" name="TextBox 6">
            <a:extLst>
              <a:ext uri="{FF2B5EF4-FFF2-40B4-BE49-F238E27FC236}">
                <a16:creationId xmlns:a16="http://schemas.microsoft.com/office/drawing/2014/main" id="{85D89C0C-8599-5D3E-F609-8D3134636F41}"/>
              </a:ext>
            </a:extLst>
          </p:cNvPr>
          <p:cNvSpPr txBox="1"/>
          <p:nvPr/>
        </p:nvSpPr>
        <p:spPr>
          <a:xfrm>
            <a:off x="2856854" y="440211"/>
            <a:ext cx="6478291"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2023, S&amp;P500 Energy Net Income by State.</a:t>
            </a:r>
          </a:p>
        </p:txBody>
      </p:sp>
      <p:sp>
        <p:nvSpPr>
          <p:cNvPr id="8" name="TextBox 7">
            <a:extLst>
              <a:ext uri="{FF2B5EF4-FFF2-40B4-BE49-F238E27FC236}">
                <a16:creationId xmlns:a16="http://schemas.microsoft.com/office/drawing/2014/main" id="{A6402C9C-782D-82A4-292B-82D762334CC0}"/>
              </a:ext>
            </a:extLst>
          </p:cNvPr>
          <p:cNvSpPr txBox="1"/>
          <p:nvPr/>
        </p:nvSpPr>
        <p:spPr>
          <a:xfrm>
            <a:off x="-19373" y="6554788"/>
            <a:ext cx="6098582" cy="338554"/>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mn-ea"/>
                <a:cs typeface="+mn-cs"/>
              </a:rPr>
              <a:t>Data source: </a:t>
            </a:r>
            <a:r>
              <a:rPr kumimoji="0" lang="en-US" sz="1600" b="0" i="0" u="none" strike="noStrike" kern="1200" cap="none" spc="0" normalizeH="0" baseline="0" noProof="0" dirty="0">
                <a:ln>
                  <a:noFill/>
                </a:ln>
                <a:solidFill>
                  <a:srgbClr val="000000"/>
                </a:solidFill>
                <a:effectLst/>
                <a:uLnTx/>
                <a:uFillTx/>
                <a:latin typeface="Arial" charset="0"/>
                <a:ea typeface="+mn-ea"/>
                <a:cs typeface="+mn-cs"/>
                <a:hlinkClick r:id="rId4"/>
              </a:rPr>
              <a:t>https://www.scdata.ai/project/30332</a:t>
            </a:r>
            <a:r>
              <a:rPr kumimoji="0" lang="en-US" sz="1600" b="0" i="0" u="none" strike="noStrike" kern="1200" cap="none" spc="0" normalizeH="0" baseline="0" noProof="0" dirty="0">
                <a:ln>
                  <a:noFill/>
                </a:ln>
                <a:solidFill>
                  <a:srgbClr val="000000"/>
                </a:solidFill>
                <a:effectLst/>
                <a:uLnTx/>
                <a:uFillTx/>
                <a:latin typeface="Arial" charset="0"/>
                <a:ea typeface="+mn-ea"/>
                <a:cs typeface="+mn-cs"/>
              </a:rPr>
              <a:t> </a:t>
            </a:r>
          </a:p>
        </p:txBody>
      </p:sp>
      <p:sp>
        <p:nvSpPr>
          <p:cNvPr id="9" name="Rectangle 8">
            <a:extLst>
              <a:ext uri="{FF2B5EF4-FFF2-40B4-BE49-F238E27FC236}">
                <a16:creationId xmlns:a16="http://schemas.microsoft.com/office/drawing/2014/main" id="{24AD1A9B-CF7D-602F-AB5A-E4833EA9F1B3}"/>
              </a:ext>
            </a:extLst>
          </p:cNvPr>
          <p:cNvSpPr/>
          <p:nvPr/>
        </p:nvSpPr>
        <p:spPr>
          <a:xfrm>
            <a:off x="9995206" y="1688676"/>
            <a:ext cx="1729048" cy="27232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a:ea typeface="+mn-ea"/>
              <a:cs typeface="+mn-cs"/>
            </a:endParaRPr>
          </a:p>
        </p:txBody>
      </p:sp>
    </p:spTree>
    <p:extLst>
      <p:ext uri="{BB962C8B-B14F-4D97-AF65-F5344CB8AC3E}">
        <p14:creationId xmlns:p14="http://schemas.microsoft.com/office/powerpoint/2010/main" val="20860381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map of the united states&#10;&#10;Description automatically generated">
            <a:extLst>
              <a:ext uri="{FF2B5EF4-FFF2-40B4-BE49-F238E27FC236}">
                <a16:creationId xmlns:a16="http://schemas.microsoft.com/office/drawing/2014/main" id="{2F2E8826-6BDD-AFED-0916-6C31621B54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4877"/>
            <a:ext cx="12192000" cy="5608246"/>
          </a:xfrm>
          <a:prstGeom prst="rect">
            <a:avLst/>
          </a:prstGeom>
        </p:spPr>
      </p:pic>
      <p:sp>
        <p:nvSpPr>
          <p:cNvPr id="2" name="Slide Number Placeholder 1"/>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F4845B2-18FB-44CF-8C4F-855D6AAB42F2}" type="slidenum">
              <a:rPr kumimoji="0" lang="en-US" sz="18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4" name="Rectangle 3"/>
          <p:cNvSpPr/>
          <p:nvPr/>
        </p:nvSpPr>
        <p:spPr>
          <a:xfrm>
            <a:off x="9034409" y="3666863"/>
            <a:ext cx="2547991" cy="18660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Verdana"/>
                <a:ea typeface="+mn-ea"/>
                <a:cs typeface="+mn-cs"/>
              </a:rPr>
              <a:t>Want to work in Financials? Clearly NY! Much higher profit in NY than Nebraska which ranks 2</a:t>
            </a:r>
            <a:r>
              <a:rPr kumimoji="0" lang="en-US" sz="1800" b="0" i="0" u="none" strike="noStrike" kern="1200" cap="none" spc="0" normalizeH="0" baseline="30000" noProof="0" dirty="0">
                <a:ln>
                  <a:noFill/>
                </a:ln>
                <a:solidFill>
                  <a:srgbClr val="FF0000"/>
                </a:solidFill>
                <a:effectLst/>
                <a:uLnTx/>
                <a:uFillTx/>
                <a:latin typeface="Verdana"/>
                <a:ea typeface="+mn-ea"/>
                <a:cs typeface="+mn-cs"/>
              </a:rPr>
              <a:t>nd</a:t>
            </a:r>
            <a:endParaRPr kumimoji="0" lang="en-US" sz="1800" b="0" i="0" u="none" strike="noStrike" kern="1200" cap="none" spc="0" normalizeH="0" baseline="0" noProof="0" dirty="0">
              <a:ln>
                <a:noFill/>
              </a:ln>
              <a:solidFill>
                <a:srgbClr val="FF0000"/>
              </a:solidFill>
              <a:effectLst/>
              <a:uLnTx/>
              <a:uFillTx/>
              <a:latin typeface="Verdana"/>
              <a:ea typeface="+mn-ea"/>
              <a:cs typeface="+mn-cs"/>
            </a:endParaRPr>
          </a:p>
        </p:txBody>
      </p:sp>
      <p:sp>
        <p:nvSpPr>
          <p:cNvPr id="7" name="TextBox 6">
            <a:extLst>
              <a:ext uri="{FF2B5EF4-FFF2-40B4-BE49-F238E27FC236}">
                <a16:creationId xmlns:a16="http://schemas.microsoft.com/office/drawing/2014/main" id="{B35EF93F-7816-A831-822D-37EA9552D97F}"/>
              </a:ext>
            </a:extLst>
          </p:cNvPr>
          <p:cNvSpPr txBox="1"/>
          <p:nvPr/>
        </p:nvSpPr>
        <p:spPr>
          <a:xfrm>
            <a:off x="2840063" y="279379"/>
            <a:ext cx="6478291"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2023, S&amp;P500 Financials Net Income by State.</a:t>
            </a:r>
          </a:p>
        </p:txBody>
      </p:sp>
      <p:sp>
        <p:nvSpPr>
          <p:cNvPr id="8" name="TextBox 7">
            <a:extLst>
              <a:ext uri="{FF2B5EF4-FFF2-40B4-BE49-F238E27FC236}">
                <a16:creationId xmlns:a16="http://schemas.microsoft.com/office/drawing/2014/main" id="{E20DB4A7-01FD-C273-538E-06E9C759CEF5}"/>
              </a:ext>
            </a:extLst>
          </p:cNvPr>
          <p:cNvSpPr txBox="1"/>
          <p:nvPr/>
        </p:nvSpPr>
        <p:spPr>
          <a:xfrm>
            <a:off x="-19373" y="6554788"/>
            <a:ext cx="6098582" cy="338554"/>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mn-ea"/>
                <a:cs typeface="+mn-cs"/>
              </a:rPr>
              <a:t>Data source: </a:t>
            </a:r>
            <a:r>
              <a:rPr kumimoji="0" lang="en-US" sz="1600" b="0" i="0" u="none" strike="noStrike" kern="1200" cap="none" spc="0" normalizeH="0" baseline="0" noProof="0" dirty="0">
                <a:ln>
                  <a:noFill/>
                </a:ln>
                <a:solidFill>
                  <a:srgbClr val="000000"/>
                </a:solidFill>
                <a:effectLst/>
                <a:uLnTx/>
                <a:uFillTx/>
                <a:latin typeface="Arial" charset="0"/>
                <a:ea typeface="+mn-ea"/>
                <a:cs typeface="+mn-cs"/>
                <a:hlinkClick r:id="rId4"/>
              </a:rPr>
              <a:t>https://www.scdata.ai/project/30332</a:t>
            </a:r>
            <a:r>
              <a:rPr kumimoji="0" lang="en-US" sz="1600" b="0" i="0" u="none" strike="noStrike" kern="1200" cap="none" spc="0" normalizeH="0" baseline="0" noProof="0" dirty="0">
                <a:ln>
                  <a:noFill/>
                </a:ln>
                <a:solidFill>
                  <a:srgbClr val="000000"/>
                </a:solidFill>
                <a:effectLst/>
                <a:uLnTx/>
                <a:uFillTx/>
                <a:latin typeface="Arial" charset="0"/>
                <a:ea typeface="+mn-ea"/>
                <a:cs typeface="+mn-cs"/>
              </a:rPr>
              <a:t> </a:t>
            </a:r>
          </a:p>
        </p:txBody>
      </p:sp>
      <p:sp>
        <p:nvSpPr>
          <p:cNvPr id="3" name="Rectangle 2">
            <a:extLst>
              <a:ext uri="{FF2B5EF4-FFF2-40B4-BE49-F238E27FC236}">
                <a16:creationId xmlns:a16="http://schemas.microsoft.com/office/drawing/2014/main" id="{2AB02B38-3730-4E0B-A0E2-A6D7F7BB828C}"/>
              </a:ext>
            </a:extLst>
          </p:cNvPr>
          <p:cNvSpPr/>
          <p:nvPr/>
        </p:nvSpPr>
        <p:spPr>
          <a:xfrm>
            <a:off x="9995206" y="1688676"/>
            <a:ext cx="1729048" cy="27232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a:ea typeface="+mn-ea"/>
              <a:cs typeface="+mn-cs"/>
            </a:endParaRPr>
          </a:p>
        </p:txBody>
      </p:sp>
    </p:spTree>
    <p:extLst>
      <p:ext uri="{BB962C8B-B14F-4D97-AF65-F5344CB8AC3E}">
        <p14:creationId xmlns:p14="http://schemas.microsoft.com/office/powerpoint/2010/main" val="22832668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map of the united states&#10;&#10;Description automatically generated">
            <a:extLst>
              <a:ext uri="{FF2B5EF4-FFF2-40B4-BE49-F238E27FC236}">
                <a16:creationId xmlns:a16="http://schemas.microsoft.com/office/drawing/2014/main" id="{86E62C2C-998B-4110-937A-2DF4DC7857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4877"/>
            <a:ext cx="12192000" cy="5608246"/>
          </a:xfrm>
          <a:prstGeom prst="rect">
            <a:avLst/>
          </a:prstGeom>
        </p:spPr>
      </p:pic>
      <p:sp>
        <p:nvSpPr>
          <p:cNvPr id="2" name="Slide Number Placeholder 1"/>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F4845B2-18FB-44CF-8C4F-855D6AAB42F2}" type="slidenum">
              <a:rPr kumimoji="0" lang="en-US" sz="18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4" name="Rectangle 3"/>
          <p:cNvSpPr/>
          <p:nvPr/>
        </p:nvSpPr>
        <p:spPr>
          <a:xfrm>
            <a:off x="9176263" y="3710377"/>
            <a:ext cx="2547991" cy="14589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Verdana"/>
                <a:ea typeface="+mn-ea"/>
                <a:cs typeface="+mn-cs"/>
              </a:rPr>
              <a:t>Want to work in Healthcare? Clearly NJ, better than MN and </a:t>
            </a:r>
            <a:r>
              <a:rPr lang="en-US" dirty="0">
                <a:solidFill>
                  <a:srgbClr val="FF0000"/>
                </a:solidFill>
                <a:latin typeface="Verdana"/>
              </a:rPr>
              <a:t>CA.</a:t>
            </a:r>
            <a:endParaRPr kumimoji="0" lang="en-US" sz="1800" b="0" i="0" u="none" strike="noStrike" kern="1200" cap="none" spc="0" normalizeH="0" baseline="0" noProof="0" dirty="0">
              <a:ln>
                <a:noFill/>
              </a:ln>
              <a:solidFill>
                <a:srgbClr val="FF0000"/>
              </a:solidFill>
              <a:effectLst/>
              <a:uLnTx/>
              <a:uFillTx/>
              <a:latin typeface="Verdana"/>
              <a:ea typeface="+mn-ea"/>
              <a:cs typeface="+mn-cs"/>
            </a:endParaRPr>
          </a:p>
        </p:txBody>
      </p:sp>
      <p:sp>
        <p:nvSpPr>
          <p:cNvPr id="7" name="TextBox 6">
            <a:extLst>
              <a:ext uri="{FF2B5EF4-FFF2-40B4-BE49-F238E27FC236}">
                <a16:creationId xmlns:a16="http://schemas.microsoft.com/office/drawing/2014/main" id="{45B1CB16-E804-345F-A78B-1B156C5DA3E7}"/>
              </a:ext>
            </a:extLst>
          </p:cNvPr>
          <p:cNvSpPr txBox="1"/>
          <p:nvPr/>
        </p:nvSpPr>
        <p:spPr>
          <a:xfrm>
            <a:off x="2856854" y="398441"/>
            <a:ext cx="6478291"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2023, S&amp;P500 Healthcare Net Income by State.</a:t>
            </a:r>
          </a:p>
        </p:txBody>
      </p:sp>
      <p:sp>
        <p:nvSpPr>
          <p:cNvPr id="8" name="TextBox 7">
            <a:extLst>
              <a:ext uri="{FF2B5EF4-FFF2-40B4-BE49-F238E27FC236}">
                <a16:creationId xmlns:a16="http://schemas.microsoft.com/office/drawing/2014/main" id="{0D633422-0003-EAB8-3193-FFC1032960DC}"/>
              </a:ext>
            </a:extLst>
          </p:cNvPr>
          <p:cNvSpPr txBox="1"/>
          <p:nvPr/>
        </p:nvSpPr>
        <p:spPr>
          <a:xfrm>
            <a:off x="-19373" y="6554788"/>
            <a:ext cx="6098582" cy="338554"/>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mn-ea"/>
                <a:cs typeface="+mn-cs"/>
              </a:rPr>
              <a:t>Data source: </a:t>
            </a:r>
            <a:r>
              <a:rPr kumimoji="0" lang="en-US" sz="1600" b="0" i="0" u="none" strike="noStrike" kern="1200" cap="none" spc="0" normalizeH="0" baseline="0" noProof="0" dirty="0">
                <a:ln>
                  <a:noFill/>
                </a:ln>
                <a:solidFill>
                  <a:srgbClr val="000000"/>
                </a:solidFill>
                <a:effectLst/>
                <a:uLnTx/>
                <a:uFillTx/>
                <a:latin typeface="Arial" charset="0"/>
                <a:ea typeface="+mn-ea"/>
                <a:cs typeface="+mn-cs"/>
                <a:hlinkClick r:id="rId4"/>
              </a:rPr>
              <a:t>https://www.scdata.ai/project/30332</a:t>
            </a:r>
            <a:r>
              <a:rPr kumimoji="0" lang="en-US" sz="1600" b="0" i="0" u="none" strike="noStrike" kern="1200" cap="none" spc="0" normalizeH="0" baseline="0" noProof="0" dirty="0">
                <a:ln>
                  <a:noFill/>
                </a:ln>
                <a:solidFill>
                  <a:srgbClr val="000000"/>
                </a:solidFill>
                <a:effectLst/>
                <a:uLnTx/>
                <a:uFillTx/>
                <a:latin typeface="Arial" charset="0"/>
                <a:ea typeface="+mn-ea"/>
                <a:cs typeface="+mn-cs"/>
              </a:rPr>
              <a:t> </a:t>
            </a:r>
          </a:p>
        </p:txBody>
      </p:sp>
      <p:sp>
        <p:nvSpPr>
          <p:cNvPr id="3" name="Rectangle 2">
            <a:extLst>
              <a:ext uri="{FF2B5EF4-FFF2-40B4-BE49-F238E27FC236}">
                <a16:creationId xmlns:a16="http://schemas.microsoft.com/office/drawing/2014/main" id="{0F6D0101-38D5-F171-FD4C-CD59A3114917}"/>
              </a:ext>
            </a:extLst>
          </p:cNvPr>
          <p:cNvSpPr/>
          <p:nvPr/>
        </p:nvSpPr>
        <p:spPr>
          <a:xfrm>
            <a:off x="9995206" y="1688676"/>
            <a:ext cx="1729048" cy="27232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a:ea typeface="+mn-ea"/>
              <a:cs typeface="+mn-cs"/>
            </a:endParaRPr>
          </a:p>
        </p:txBody>
      </p:sp>
    </p:spTree>
    <p:extLst>
      <p:ext uri="{BB962C8B-B14F-4D97-AF65-F5344CB8AC3E}">
        <p14:creationId xmlns:p14="http://schemas.microsoft.com/office/powerpoint/2010/main" val="30909650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map of the united states&#10;&#10;Description automatically generated">
            <a:extLst>
              <a:ext uri="{FF2B5EF4-FFF2-40B4-BE49-F238E27FC236}">
                <a16:creationId xmlns:a16="http://schemas.microsoft.com/office/drawing/2014/main" id="{B2F92ACF-D1DE-92CB-CC0A-0B6162C56D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4877"/>
            <a:ext cx="12192000" cy="5608246"/>
          </a:xfrm>
          <a:prstGeom prst="rect">
            <a:avLst/>
          </a:prstGeom>
        </p:spPr>
      </p:pic>
      <p:sp>
        <p:nvSpPr>
          <p:cNvPr id="2" name="Slide Number Placeholder 1"/>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F4845B2-18FB-44CF-8C4F-855D6AAB42F2}" type="slidenum">
              <a:rPr kumimoji="0" lang="en-US" sz="18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4" name="Rectangle 3"/>
          <p:cNvSpPr/>
          <p:nvPr/>
        </p:nvSpPr>
        <p:spPr>
          <a:xfrm>
            <a:off x="9176263" y="3710377"/>
            <a:ext cx="2547991" cy="14589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Verdana"/>
                <a:ea typeface="+mn-ea"/>
                <a:cs typeface="+mn-cs"/>
              </a:rPr>
              <a:t>Want to work in Industrials? Clearly </a:t>
            </a:r>
            <a:r>
              <a:rPr lang="en-US" dirty="0">
                <a:solidFill>
                  <a:srgbClr val="FF0000"/>
                </a:solidFill>
                <a:latin typeface="Verdana"/>
              </a:rPr>
              <a:t>IL or TX</a:t>
            </a:r>
            <a:r>
              <a:rPr kumimoji="0" lang="en-US" sz="1800" b="0" i="0" u="none" strike="noStrike" kern="1200" cap="none" spc="0" normalizeH="0" baseline="0" noProof="0" dirty="0">
                <a:ln>
                  <a:noFill/>
                </a:ln>
                <a:solidFill>
                  <a:srgbClr val="FF0000"/>
                </a:solidFill>
                <a:effectLst/>
                <a:uLnTx/>
                <a:uFillTx/>
                <a:latin typeface="Verdana"/>
                <a:ea typeface="+mn-ea"/>
                <a:cs typeface="+mn-cs"/>
              </a:rPr>
              <a:t>, better than Ohio and Georgia</a:t>
            </a:r>
            <a:r>
              <a:rPr lang="en-US" dirty="0">
                <a:solidFill>
                  <a:srgbClr val="FF0000"/>
                </a:solidFill>
                <a:latin typeface="Verdana"/>
              </a:rPr>
              <a:t>.</a:t>
            </a:r>
            <a:endParaRPr kumimoji="0" lang="en-US" sz="1800" b="0" i="0" u="none" strike="noStrike" kern="1200" cap="none" spc="0" normalizeH="0" baseline="0" noProof="0" dirty="0">
              <a:ln>
                <a:noFill/>
              </a:ln>
              <a:solidFill>
                <a:srgbClr val="FF0000"/>
              </a:solidFill>
              <a:effectLst/>
              <a:uLnTx/>
              <a:uFillTx/>
              <a:latin typeface="Verdana"/>
              <a:ea typeface="+mn-ea"/>
              <a:cs typeface="+mn-cs"/>
            </a:endParaRPr>
          </a:p>
        </p:txBody>
      </p:sp>
      <p:sp>
        <p:nvSpPr>
          <p:cNvPr id="7" name="TextBox 6">
            <a:extLst>
              <a:ext uri="{FF2B5EF4-FFF2-40B4-BE49-F238E27FC236}">
                <a16:creationId xmlns:a16="http://schemas.microsoft.com/office/drawing/2014/main" id="{45B1CB16-E804-345F-A78B-1B156C5DA3E7}"/>
              </a:ext>
            </a:extLst>
          </p:cNvPr>
          <p:cNvSpPr txBox="1"/>
          <p:nvPr/>
        </p:nvSpPr>
        <p:spPr>
          <a:xfrm>
            <a:off x="2856854" y="398441"/>
            <a:ext cx="6478291"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2023, S&amp;P500 Industrials Net Income by State.</a:t>
            </a:r>
          </a:p>
        </p:txBody>
      </p:sp>
      <p:sp>
        <p:nvSpPr>
          <p:cNvPr id="8" name="TextBox 7">
            <a:extLst>
              <a:ext uri="{FF2B5EF4-FFF2-40B4-BE49-F238E27FC236}">
                <a16:creationId xmlns:a16="http://schemas.microsoft.com/office/drawing/2014/main" id="{0D633422-0003-EAB8-3193-FFC1032960DC}"/>
              </a:ext>
            </a:extLst>
          </p:cNvPr>
          <p:cNvSpPr txBox="1"/>
          <p:nvPr/>
        </p:nvSpPr>
        <p:spPr>
          <a:xfrm>
            <a:off x="-19373" y="6554788"/>
            <a:ext cx="6098582" cy="338554"/>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mn-ea"/>
                <a:cs typeface="+mn-cs"/>
              </a:rPr>
              <a:t>Data source: </a:t>
            </a:r>
            <a:r>
              <a:rPr kumimoji="0" lang="en-US" sz="1600" b="0" i="0" u="none" strike="noStrike" kern="1200" cap="none" spc="0" normalizeH="0" baseline="0" noProof="0" dirty="0">
                <a:ln>
                  <a:noFill/>
                </a:ln>
                <a:solidFill>
                  <a:srgbClr val="000000"/>
                </a:solidFill>
                <a:effectLst/>
                <a:uLnTx/>
                <a:uFillTx/>
                <a:latin typeface="Arial" charset="0"/>
                <a:ea typeface="+mn-ea"/>
                <a:cs typeface="+mn-cs"/>
                <a:hlinkClick r:id="rId4"/>
              </a:rPr>
              <a:t>https://www.scdata.ai/project/30332</a:t>
            </a:r>
            <a:r>
              <a:rPr kumimoji="0" lang="en-US" sz="1600" b="0" i="0" u="none" strike="noStrike" kern="1200" cap="none" spc="0" normalizeH="0" baseline="0" noProof="0" dirty="0">
                <a:ln>
                  <a:noFill/>
                </a:ln>
                <a:solidFill>
                  <a:srgbClr val="000000"/>
                </a:solidFill>
                <a:effectLst/>
                <a:uLnTx/>
                <a:uFillTx/>
                <a:latin typeface="Arial" charset="0"/>
                <a:ea typeface="+mn-ea"/>
                <a:cs typeface="+mn-cs"/>
              </a:rPr>
              <a:t> </a:t>
            </a:r>
          </a:p>
        </p:txBody>
      </p:sp>
      <p:sp>
        <p:nvSpPr>
          <p:cNvPr id="3" name="Rectangle 2">
            <a:extLst>
              <a:ext uri="{FF2B5EF4-FFF2-40B4-BE49-F238E27FC236}">
                <a16:creationId xmlns:a16="http://schemas.microsoft.com/office/drawing/2014/main" id="{0F6D0101-38D5-F171-FD4C-CD59A3114917}"/>
              </a:ext>
            </a:extLst>
          </p:cNvPr>
          <p:cNvSpPr/>
          <p:nvPr/>
        </p:nvSpPr>
        <p:spPr>
          <a:xfrm>
            <a:off x="9995206" y="1688676"/>
            <a:ext cx="1729048" cy="27232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a:ea typeface="+mn-ea"/>
              <a:cs typeface="+mn-cs"/>
            </a:endParaRPr>
          </a:p>
        </p:txBody>
      </p:sp>
    </p:spTree>
    <p:extLst>
      <p:ext uri="{BB962C8B-B14F-4D97-AF65-F5344CB8AC3E}">
        <p14:creationId xmlns:p14="http://schemas.microsoft.com/office/powerpoint/2010/main" val="36273214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Navigation</a:t>
            </a:r>
          </a:p>
        </p:txBody>
      </p:sp>
      <p:sp>
        <p:nvSpPr>
          <p:cNvPr id="3" name="Content Placeholder 2"/>
          <p:cNvSpPr>
            <a:spLocks noGrp="1"/>
          </p:cNvSpPr>
          <p:nvPr>
            <p:ph sz="half" idx="1"/>
          </p:nvPr>
        </p:nvSpPr>
        <p:spPr/>
        <p:txBody>
          <a:bodyPr/>
          <a:lstStyle/>
          <a:p>
            <a:pPr>
              <a:lnSpc>
                <a:spcPct val="120000"/>
              </a:lnSpc>
            </a:pPr>
            <a:r>
              <a:rPr lang="en-US" dirty="0">
                <a:latin typeface="Calibri" panose="020F0502020204030204" pitchFamily="34" charset="0"/>
              </a:rPr>
              <a:t>Define dream job</a:t>
            </a:r>
          </a:p>
          <a:p>
            <a:pPr>
              <a:lnSpc>
                <a:spcPct val="120000"/>
              </a:lnSpc>
            </a:pPr>
            <a:r>
              <a:rPr lang="en-US" dirty="0">
                <a:latin typeface="Calibri" panose="020F0502020204030204" pitchFamily="34" charset="0"/>
              </a:rPr>
              <a:t>SP500 Companies</a:t>
            </a:r>
          </a:p>
          <a:p>
            <a:pPr>
              <a:lnSpc>
                <a:spcPct val="120000"/>
              </a:lnSpc>
            </a:pPr>
            <a:r>
              <a:rPr lang="en-US" dirty="0">
                <a:latin typeface="Calibri" panose="020F0502020204030204" pitchFamily="34" charset="0"/>
              </a:rPr>
              <a:t>Regional Analysis – Business Geographic Information System (BGIS)</a:t>
            </a:r>
          </a:p>
          <a:p>
            <a:pPr>
              <a:lnSpc>
                <a:spcPct val="120000"/>
              </a:lnSpc>
            </a:pPr>
            <a:r>
              <a:rPr lang="en-US" dirty="0">
                <a:latin typeface="Calibri" panose="020F0502020204030204" pitchFamily="34" charset="0"/>
              </a:rPr>
              <a:t>Industry Analysis</a:t>
            </a:r>
          </a:p>
          <a:p>
            <a:pPr>
              <a:lnSpc>
                <a:spcPct val="120000"/>
              </a:lnSpc>
            </a:pPr>
            <a:r>
              <a:rPr lang="en-US" dirty="0">
                <a:latin typeface="Calibri" panose="020F0502020204030204" pitchFamily="34" charset="0"/>
              </a:rPr>
              <a:t>Company Analysis</a:t>
            </a:r>
          </a:p>
          <a:p>
            <a:pPr lvl="1">
              <a:lnSpc>
                <a:spcPct val="120000"/>
              </a:lnSpc>
            </a:pPr>
            <a:endParaRPr lang="en-US" sz="2800" dirty="0">
              <a:latin typeface="Calibri" panose="020F0502020204030204" pitchFamily="34" charset="0"/>
            </a:endParaRPr>
          </a:p>
        </p:txBody>
      </p:sp>
      <p:pic>
        <p:nvPicPr>
          <p:cNvPr id="5" name="Content Placeholder 6"/>
          <p:cNvPicPr>
            <a:picLocks noGrp="1" noChangeAspect="1"/>
          </p:cNvPicPr>
          <p:nvPr>
            <p:ph sz="half" idx="2"/>
          </p:nvPr>
        </p:nvPicPr>
        <p:blipFill>
          <a:blip r:embed="rId4"/>
          <a:stretch>
            <a:fillRect/>
          </a:stretch>
        </p:blipFill>
        <p:spPr>
          <a:xfrm>
            <a:off x="6045200" y="1866900"/>
            <a:ext cx="5384800" cy="4038600"/>
          </a:xfrm>
          <a:prstGeom prst="rect">
            <a:avLst/>
          </a:prstGeom>
        </p:spPr>
      </p:pic>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B407F30-F4E2-4E46-BD51-D1C62AE7392F}" type="slidenum">
              <a:rPr kumimoji="0" lang="en-US" sz="18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Tree>
    <p:custDataLst>
      <p:tags r:id="rId1"/>
    </p:custDataLst>
    <p:extLst>
      <p:ext uri="{BB962C8B-B14F-4D97-AF65-F5344CB8AC3E}">
        <p14:creationId xmlns:p14="http://schemas.microsoft.com/office/powerpoint/2010/main" val="3474531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63084" y="4406902"/>
            <a:ext cx="6463876" cy="1362075"/>
          </a:xfrm>
        </p:spPr>
        <p:txBody>
          <a:bodyPr/>
          <a:lstStyle/>
          <a:p>
            <a:r>
              <a:rPr lang="en-US" dirty="0"/>
              <a:t>Industry Analysis</a:t>
            </a:r>
          </a:p>
        </p:txBody>
      </p:sp>
      <p:sp>
        <p:nvSpPr>
          <p:cNvPr id="6" name="Text Placeholder 5"/>
          <p:cNvSpPr>
            <a:spLocks noGrp="1"/>
          </p:cNvSpPr>
          <p:nvPr>
            <p:ph type="body" idx="1"/>
          </p:nvPr>
        </p:nvSpPr>
        <p:spPr>
          <a:xfrm>
            <a:off x="963084" y="1355075"/>
            <a:ext cx="8765707" cy="3051828"/>
          </a:xfrm>
        </p:spPr>
        <p:txBody>
          <a:bodyPr/>
          <a:lstStyle/>
          <a:p>
            <a:r>
              <a:rPr lang="en-US" altLang="zh-CN" dirty="0"/>
              <a:t>Which industry to enter?</a:t>
            </a:r>
          </a:p>
          <a:p>
            <a:endParaRPr lang="en-US" altLang="zh-CN" dirty="0"/>
          </a:p>
          <a:p>
            <a:r>
              <a:rPr lang="en-US" altLang="zh-CN" dirty="0"/>
              <a:t>(1) The highest profitability (high salary), highest growth (career path), and lowest financial risk (best job security)?</a:t>
            </a:r>
          </a:p>
          <a:p>
            <a:endParaRPr lang="en-US" altLang="zh-CN" dirty="0"/>
          </a:p>
          <a:p>
            <a:r>
              <a:rPr lang="en-US" dirty="0">
                <a:effectLst/>
              </a:rPr>
              <a:t>(2) The largest and steadily increasing workforce?</a:t>
            </a:r>
            <a:endParaRPr lang="en-US" altLang="zh-CN" sz="2400" dirty="0"/>
          </a:p>
          <a:p>
            <a:endParaRPr lang="en-US" altLang="zh-CN" dirty="0"/>
          </a:p>
        </p:txBody>
      </p:sp>
      <p:pic>
        <p:nvPicPr>
          <p:cNvPr id="7" name="Picture 6"/>
          <p:cNvPicPr>
            <a:picLocks noChangeAspect="1"/>
          </p:cNvPicPr>
          <p:nvPr/>
        </p:nvPicPr>
        <p:blipFill>
          <a:blip r:embed="rId3"/>
          <a:stretch>
            <a:fillRect/>
          </a:stretch>
        </p:blipFill>
        <p:spPr>
          <a:xfrm>
            <a:off x="9531458" y="20055"/>
            <a:ext cx="2660541" cy="6833818"/>
          </a:xfrm>
          <a:prstGeom prst="rect">
            <a:avLst/>
          </a:prstGeom>
        </p:spPr>
      </p:pic>
      <p:sp>
        <p:nvSpPr>
          <p:cNvPr id="2" name="Slide Number Placeholder 1"/>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2162C8-76E3-4BAE-9851-25C00ECAC03C}" type="slidenum">
              <a:rPr kumimoji="0" lang="en-US" sz="18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213109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 shot of a graph&#10;&#10;Description automatically generated">
            <a:extLst>
              <a:ext uri="{FF2B5EF4-FFF2-40B4-BE49-F238E27FC236}">
                <a16:creationId xmlns:a16="http://schemas.microsoft.com/office/drawing/2014/main" id="{E4051EC7-3ABB-5A1B-7355-EB5929BC05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4877"/>
            <a:ext cx="12192000" cy="5608246"/>
          </a:xfrm>
          <a:prstGeom prst="rect">
            <a:avLst/>
          </a:prstGeom>
        </p:spPr>
      </p:pic>
      <p:sp>
        <p:nvSpPr>
          <p:cNvPr id="5" name="Title 4">
            <a:extLst>
              <a:ext uri="{FF2B5EF4-FFF2-40B4-BE49-F238E27FC236}">
                <a16:creationId xmlns:a16="http://schemas.microsoft.com/office/drawing/2014/main" id="{77F0328E-2139-4F66-5883-3E90BFC5C550}"/>
              </a:ext>
            </a:extLst>
          </p:cNvPr>
          <p:cNvSpPr>
            <a:spLocks noGrp="1"/>
          </p:cNvSpPr>
          <p:nvPr>
            <p:ph type="title"/>
          </p:nvPr>
        </p:nvSpPr>
        <p:spPr>
          <a:xfrm>
            <a:off x="609600" y="137318"/>
            <a:ext cx="10972800" cy="808037"/>
          </a:xfrm>
        </p:spPr>
        <p:txBody>
          <a:bodyPr/>
          <a:lstStyle/>
          <a:p>
            <a:pPr algn="ctr"/>
            <a:r>
              <a:rPr lang="en-US" dirty="0"/>
              <a:t>Different Companies Have Different Profitability</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2162C8-76E3-4BAE-9851-25C00ECAC03C}" type="slidenum">
              <a:rPr kumimoji="0" lang="en-US" sz="18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8" name="Rounded Rectangular Callout 2">
            <a:extLst>
              <a:ext uri="{FF2B5EF4-FFF2-40B4-BE49-F238E27FC236}">
                <a16:creationId xmlns:a16="http://schemas.microsoft.com/office/drawing/2014/main" id="{44BD0AAC-909C-F87B-2DB1-3192EABF64E7}"/>
              </a:ext>
            </a:extLst>
          </p:cNvPr>
          <p:cNvSpPr/>
          <p:nvPr/>
        </p:nvSpPr>
        <p:spPr>
          <a:xfrm>
            <a:off x="2247441" y="1498294"/>
            <a:ext cx="2005070" cy="937302"/>
          </a:xfrm>
          <a:prstGeom prst="wedgeRoundRectCallout">
            <a:avLst>
              <a:gd name="adj1" fmla="val 47519"/>
              <a:gd name="adj2" fmla="val 77501"/>
              <a:gd name="adj3" fmla="val 16667"/>
            </a:avLst>
          </a:prstGeom>
          <a:noFill/>
          <a:ln>
            <a:solidFill>
              <a:srgbClr val="8A54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700" b="0" i="0" u="none" strike="noStrike" kern="1200" cap="none" spc="0" normalizeH="0" baseline="0" noProof="0" dirty="0">
                <a:ln>
                  <a:noFill/>
                </a:ln>
                <a:solidFill>
                  <a:srgbClr val="8A5454"/>
                </a:solidFill>
                <a:effectLst/>
                <a:uLnTx/>
                <a:uFillTx/>
                <a:latin typeface="Verdana"/>
                <a:ea typeface="+mn-ea"/>
                <a:cs typeface="+mn-cs"/>
              </a:rPr>
              <a:t>Microsoft spent $123B and made $212B</a:t>
            </a:r>
          </a:p>
        </p:txBody>
      </p:sp>
      <p:sp>
        <p:nvSpPr>
          <p:cNvPr id="9" name="Rounded Rectangular Callout 2">
            <a:extLst>
              <a:ext uri="{FF2B5EF4-FFF2-40B4-BE49-F238E27FC236}">
                <a16:creationId xmlns:a16="http://schemas.microsoft.com/office/drawing/2014/main" id="{8C576C26-1150-303F-FD31-DCDE64239D92}"/>
              </a:ext>
            </a:extLst>
          </p:cNvPr>
          <p:cNvSpPr/>
          <p:nvPr/>
        </p:nvSpPr>
        <p:spPr>
          <a:xfrm>
            <a:off x="4634397" y="3880023"/>
            <a:ext cx="1766404" cy="956382"/>
          </a:xfrm>
          <a:prstGeom prst="wedgeRoundRectCallout">
            <a:avLst>
              <a:gd name="adj1" fmla="val -89209"/>
              <a:gd name="adj2" fmla="val -57105"/>
              <a:gd name="adj3" fmla="val 16667"/>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700" b="0" i="0" u="none" strike="noStrike" kern="1200" cap="none" spc="0" normalizeH="0" baseline="0" noProof="0" dirty="0">
                <a:ln>
                  <a:noFill/>
                </a:ln>
                <a:solidFill>
                  <a:srgbClr val="0070C0"/>
                </a:solidFill>
                <a:effectLst/>
                <a:uLnTx/>
                <a:uFillTx/>
                <a:latin typeface="Verdana"/>
                <a:ea typeface="+mn-ea"/>
                <a:cs typeface="+mn-cs"/>
              </a:rPr>
              <a:t>Target spent $105B and made $109B</a:t>
            </a:r>
          </a:p>
        </p:txBody>
      </p:sp>
      <p:sp>
        <p:nvSpPr>
          <p:cNvPr id="10" name="TextBox 9">
            <a:extLst>
              <a:ext uri="{FF2B5EF4-FFF2-40B4-BE49-F238E27FC236}">
                <a16:creationId xmlns:a16="http://schemas.microsoft.com/office/drawing/2014/main" id="{89B909A6-2514-17D6-7151-97139C2919BE}"/>
              </a:ext>
            </a:extLst>
          </p:cNvPr>
          <p:cNvSpPr txBox="1"/>
          <p:nvPr/>
        </p:nvSpPr>
        <p:spPr>
          <a:xfrm>
            <a:off x="2856853" y="6131997"/>
            <a:ext cx="6478291"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Total revenue vs. Total cost. 2023, S&amp;P500 companies.</a:t>
            </a:r>
          </a:p>
        </p:txBody>
      </p:sp>
      <p:sp>
        <p:nvSpPr>
          <p:cNvPr id="12" name="TextBox 11">
            <a:extLst>
              <a:ext uri="{FF2B5EF4-FFF2-40B4-BE49-F238E27FC236}">
                <a16:creationId xmlns:a16="http://schemas.microsoft.com/office/drawing/2014/main" id="{CCF9AC30-4367-F83B-31B2-8C7062497783}"/>
              </a:ext>
            </a:extLst>
          </p:cNvPr>
          <p:cNvSpPr txBox="1"/>
          <p:nvPr/>
        </p:nvSpPr>
        <p:spPr>
          <a:xfrm>
            <a:off x="-19373" y="6554788"/>
            <a:ext cx="6098582" cy="338554"/>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mn-ea"/>
                <a:cs typeface="+mn-cs"/>
              </a:rPr>
              <a:t>Data source: </a:t>
            </a:r>
            <a:r>
              <a:rPr kumimoji="0" lang="en-US" sz="1600" b="0" i="0" u="none" strike="noStrike" kern="1200" cap="none" spc="0" normalizeH="0" baseline="0" noProof="0" dirty="0">
                <a:ln>
                  <a:noFill/>
                </a:ln>
                <a:solidFill>
                  <a:srgbClr val="000000"/>
                </a:solidFill>
                <a:effectLst/>
                <a:uLnTx/>
                <a:uFillTx/>
                <a:latin typeface="Arial" charset="0"/>
                <a:ea typeface="+mn-ea"/>
                <a:cs typeface="+mn-cs"/>
                <a:hlinkClick r:id="rId4"/>
              </a:rPr>
              <a:t>https://www.scdata.ai/project/30332</a:t>
            </a:r>
            <a:r>
              <a:rPr kumimoji="0" lang="en-US" sz="1600" b="0" i="0" u="none" strike="noStrike" kern="1200" cap="none" spc="0" normalizeH="0" baseline="0" noProof="0" dirty="0">
                <a:ln>
                  <a:noFill/>
                </a:ln>
                <a:solidFill>
                  <a:srgbClr val="000000"/>
                </a:solidFill>
                <a:effectLst/>
                <a:uLnTx/>
                <a:uFillTx/>
                <a:latin typeface="Arial" charset="0"/>
                <a:ea typeface="+mn-ea"/>
                <a:cs typeface="+mn-cs"/>
              </a:rPr>
              <a:t> </a:t>
            </a:r>
          </a:p>
        </p:txBody>
      </p:sp>
    </p:spTree>
    <p:extLst>
      <p:ext uri="{BB962C8B-B14F-4D97-AF65-F5344CB8AC3E}">
        <p14:creationId xmlns:p14="http://schemas.microsoft.com/office/powerpoint/2010/main" val="352354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041CE5-94E6-EFBA-3B40-2DC2A1461105}"/>
              </a:ext>
            </a:extLst>
          </p:cNvPr>
          <p:cNvSpPr>
            <a:spLocks noGrp="1"/>
          </p:cNvSpPr>
          <p:nvPr>
            <p:ph type="title"/>
          </p:nvPr>
        </p:nvSpPr>
        <p:spPr>
          <a:xfrm>
            <a:off x="609600" y="339533"/>
            <a:ext cx="10972800" cy="808037"/>
          </a:xfrm>
        </p:spPr>
        <p:txBody>
          <a:bodyPr wrap="square" anchor="ctr">
            <a:normAutofit/>
          </a:bodyPr>
          <a:lstStyle/>
          <a:p>
            <a:pPr algn="ctr"/>
            <a:r>
              <a:rPr lang="en-US" dirty="0"/>
              <a:t>Scalable (Easy) vs. Unscalable (Hard) Money</a:t>
            </a:r>
          </a:p>
        </p:txBody>
      </p:sp>
      <p:pic>
        <p:nvPicPr>
          <p:cNvPr id="1026" name="Picture 2" descr="Just how big exactly is 1 billion in comparison to 1 million? - Quora">
            <a:extLst>
              <a:ext uri="{FF2B5EF4-FFF2-40B4-BE49-F238E27FC236}">
                <a16:creationId xmlns:a16="http://schemas.microsoft.com/office/drawing/2014/main" id="{40D66DBE-9B03-44D0-998E-BA0E87F6C21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609600" y="2029162"/>
            <a:ext cx="10972800" cy="4087368"/>
          </a:xfrm>
          <a:prstGeom prst="rect">
            <a:avLst/>
          </a:prstGeom>
          <a:solidFill>
            <a:srgbClr val="FFFFFF"/>
          </a:solidFill>
        </p:spPr>
      </p:pic>
      <p:pic>
        <p:nvPicPr>
          <p:cNvPr id="9" name="Picture 8">
            <a:extLst>
              <a:ext uri="{FF2B5EF4-FFF2-40B4-BE49-F238E27FC236}">
                <a16:creationId xmlns:a16="http://schemas.microsoft.com/office/drawing/2014/main" id="{B3897968-68E7-365D-0A40-11966582971C}"/>
              </a:ext>
            </a:extLst>
          </p:cNvPr>
          <p:cNvPicPr>
            <a:picLocks noChangeAspect="1"/>
          </p:cNvPicPr>
          <p:nvPr/>
        </p:nvPicPr>
        <p:blipFill>
          <a:blip r:embed="rId4"/>
          <a:stretch>
            <a:fillRect/>
          </a:stretch>
        </p:blipFill>
        <p:spPr>
          <a:xfrm flipH="1">
            <a:off x="2192232" y="4315519"/>
            <a:ext cx="653067" cy="456639"/>
          </a:xfrm>
          <a:prstGeom prst="rect">
            <a:avLst/>
          </a:prstGeom>
        </p:spPr>
      </p:pic>
      <p:sp>
        <p:nvSpPr>
          <p:cNvPr id="10" name="Rectangle 9">
            <a:extLst>
              <a:ext uri="{FF2B5EF4-FFF2-40B4-BE49-F238E27FC236}">
                <a16:creationId xmlns:a16="http://schemas.microsoft.com/office/drawing/2014/main" id="{593EFCE1-5031-B04B-9383-E003AF50838D}"/>
              </a:ext>
            </a:extLst>
          </p:cNvPr>
          <p:cNvSpPr/>
          <p:nvPr/>
        </p:nvSpPr>
        <p:spPr>
          <a:xfrm>
            <a:off x="847493" y="5508700"/>
            <a:ext cx="2765502" cy="60783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Verdana"/>
                <a:ea typeface="+mn-ea"/>
                <a:cs typeface="+mn-cs"/>
              </a:rPr>
              <a:t>1 brick</a:t>
            </a:r>
          </a:p>
        </p:txBody>
      </p:sp>
      <p:sp>
        <p:nvSpPr>
          <p:cNvPr id="11" name="Rectangle 10">
            <a:extLst>
              <a:ext uri="{FF2B5EF4-FFF2-40B4-BE49-F238E27FC236}">
                <a16:creationId xmlns:a16="http://schemas.microsoft.com/office/drawing/2014/main" id="{434367AA-1227-DDE1-9A6D-74056A88B69F}"/>
              </a:ext>
            </a:extLst>
          </p:cNvPr>
          <p:cNvSpPr/>
          <p:nvPr/>
        </p:nvSpPr>
        <p:spPr>
          <a:xfrm>
            <a:off x="6463990" y="5508700"/>
            <a:ext cx="2765502" cy="60783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Verdana"/>
                <a:ea typeface="+mn-ea"/>
                <a:cs typeface="+mn-cs"/>
              </a:rPr>
              <a:t>1 million bricks</a:t>
            </a:r>
          </a:p>
        </p:txBody>
      </p:sp>
      <p:sp>
        <p:nvSpPr>
          <p:cNvPr id="18" name="Rectangle 17">
            <a:extLst>
              <a:ext uri="{FF2B5EF4-FFF2-40B4-BE49-F238E27FC236}">
                <a16:creationId xmlns:a16="http://schemas.microsoft.com/office/drawing/2014/main" id="{82227566-E823-9584-C933-3C5B5705632F}"/>
              </a:ext>
            </a:extLst>
          </p:cNvPr>
          <p:cNvSpPr/>
          <p:nvPr/>
        </p:nvSpPr>
        <p:spPr>
          <a:xfrm>
            <a:off x="788875" y="1538733"/>
            <a:ext cx="1055134" cy="49042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 person</a:t>
            </a:r>
          </a:p>
        </p:txBody>
      </p:sp>
      <p:grpSp>
        <p:nvGrpSpPr>
          <p:cNvPr id="20" name="Group 19">
            <a:extLst>
              <a:ext uri="{FF2B5EF4-FFF2-40B4-BE49-F238E27FC236}">
                <a16:creationId xmlns:a16="http://schemas.microsoft.com/office/drawing/2014/main" id="{CE3EFD40-F5ED-AA68-E3CB-FB8C7678507F}"/>
              </a:ext>
            </a:extLst>
          </p:cNvPr>
          <p:cNvGrpSpPr/>
          <p:nvPr/>
        </p:nvGrpSpPr>
        <p:grpSpPr>
          <a:xfrm>
            <a:off x="5485596" y="1513558"/>
            <a:ext cx="3231337" cy="2339982"/>
            <a:chOff x="5485596" y="1402048"/>
            <a:chExt cx="3231337" cy="2339982"/>
          </a:xfrm>
        </p:grpSpPr>
        <p:pic>
          <p:nvPicPr>
            <p:cNvPr id="13" name="Picture 12" descr="A mannequin wearing a red shirt and blue pants&#10;&#10;Description automatically generated">
              <a:extLst>
                <a:ext uri="{FF2B5EF4-FFF2-40B4-BE49-F238E27FC236}">
                  <a16:creationId xmlns:a16="http://schemas.microsoft.com/office/drawing/2014/main" id="{2E2BE85D-F020-34DB-9753-06A55896DB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85596" y="1772602"/>
              <a:ext cx="699665" cy="1969428"/>
            </a:xfrm>
            <a:prstGeom prst="rect">
              <a:avLst/>
            </a:prstGeom>
          </p:spPr>
        </p:pic>
        <p:pic>
          <p:nvPicPr>
            <p:cNvPr id="14" name="Picture 13" descr="A mannequin wearing a red shirt and blue pants&#10;&#10;Description automatically generated">
              <a:extLst>
                <a:ext uri="{FF2B5EF4-FFF2-40B4-BE49-F238E27FC236}">
                  <a16:creationId xmlns:a16="http://schemas.microsoft.com/office/drawing/2014/main" id="{3008FF72-9FE8-E5A8-316C-630B065B23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6837" y="1591850"/>
              <a:ext cx="520072" cy="1463907"/>
            </a:xfrm>
            <a:prstGeom prst="rect">
              <a:avLst/>
            </a:prstGeom>
          </p:spPr>
        </p:pic>
        <p:pic>
          <p:nvPicPr>
            <p:cNvPr id="15" name="Picture 14" descr="A mannequin wearing a red shirt and blue pants&#10;&#10;Description automatically generated">
              <a:extLst>
                <a:ext uri="{FF2B5EF4-FFF2-40B4-BE49-F238E27FC236}">
                  <a16:creationId xmlns:a16="http://schemas.microsoft.com/office/drawing/2014/main" id="{0351632B-223E-FA51-D8DE-21CA5262DC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36541" y="1499006"/>
              <a:ext cx="414047" cy="1165466"/>
            </a:xfrm>
            <a:prstGeom prst="rect">
              <a:avLst/>
            </a:prstGeom>
          </p:spPr>
        </p:pic>
        <p:pic>
          <p:nvPicPr>
            <p:cNvPr id="16" name="Picture 15" descr="A mannequin wearing a red shirt and blue pants&#10;&#10;Description automatically generated">
              <a:extLst>
                <a:ext uri="{FF2B5EF4-FFF2-40B4-BE49-F238E27FC236}">
                  <a16:creationId xmlns:a16="http://schemas.microsoft.com/office/drawing/2014/main" id="{85A4D7F4-4F5D-A682-20B3-2CF728C4F2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6164" y="1427223"/>
              <a:ext cx="373267" cy="1050677"/>
            </a:xfrm>
            <a:prstGeom prst="rect">
              <a:avLst/>
            </a:prstGeom>
          </p:spPr>
        </p:pic>
        <p:pic>
          <p:nvPicPr>
            <p:cNvPr id="17" name="Picture 16" descr="A mannequin wearing a red shirt and blue pants&#10;&#10;Description automatically generated">
              <a:extLst>
                <a:ext uri="{FF2B5EF4-FFF2-40B4-BE49-F238E27FC236}">
                  <a16:creationId xmlns:a16="http://schemas.microsoft.com/office/drawing/2014/main" id="{E5AC71D0-9191-E079-DE12-226E6A4A61B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14105" y="1427224"/>
              <a:ext cx="287066" cy="808037"/>
            </a:xfrm>
            <a:prstGeom prst="rect">
              <a:avLst/>
            </a:prstGeom>
          </p:spPr>
        </p:pic>
        <p:pic>
          <p:nvPicPr>
            <p:cNvPr id="19" name="Picture 18" descr="A mannequin wearing a red shirt and blue pants&#10;&#10;Description automatically generated">
              <a:extLst>
                <a:ext uri="{FF2B5EF4-FFF2-40B4-BE49-F238E27FC236}">
                  <a16:creationId xmlns:a16="http://schemas.microsoft.com/office/drawing/2014/main" id="{70871B09-6C41-9F75-6F72-D9A782E5327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15844" y="1402048"/>
              <a:ext cx="201089" cy="566029"/>
            </a:xfrm>
            <a:prstGeom prst="rect">
              <a:avLst/>
            </a:prstGeom>
          </p:spPr>
        </p:pic>
      </p:grpSp>
      <p:sp>
        <p:nvSpPr>
          <p:cNvPr id="21" name="Rectangle 20">
            <a:extLst>
              <a:ext uri="{FF2B5EF4-FFF2-40B4-BE49-F238E27FC236}">
                <a16:creationId xmlns:a16="http://schemas.microsoft.com/office/drawing/2014/main" id="{FE20FF63-0FD9-8E0E-1543-3CFE10E44563}"/>
              </a:ext>
            </a:extLst>
          </p:cNvPr>
          <p:cNvSpPr/>
          <p:nvPr/>
        </p:nvSpPr>
        <p:spPr>
          <a:xfrm>
            <a:off x="4315646" y="1536624"/>
            <a:ext cx="1055134" cy="49042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 person</a:t>
            </a:r>
          </a:p>
        </p:txBody>
      </p:sp>
      <p:sp>
        <p:nvSpPr>
          <p:cNvPr id="22" name="Rectangle 21">
            <a:extLst>
              <a:ext uri="{FF2B5EF4-FFF2-40B4-BE49-F238E27FC236}">
                <a16:creationId xmlns:a16="http://schemas.microsoft.com/office/drawing/2014/main" id="{D35AD051-F1FD-BE55-7900-3BFE654A0490}"/>
              </a:ext>
            </a:extLst>
          </p:cNvPr>
          <p:cNvSpPr/>
          <p:nvPr/>
        </p:nvSpPr>
        <p:spPr>
          <a:xfrm>
            <a:off x="8917584" y="1512885"/>
            <a:ext cx="1055134" cy="49042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 million persons</a:t>
            </a:r>
          </a:p>
        </p:txBody>
      </p:sp>
    </p:spTree>
    <p:extLst>
      <p:ext uri="{BB962C8B-B14F-4D97-AF65-F5344CB8AC3E}">
        <p14:creationId xmlns:p14="http://schemas.microsoft.com/office/powerpoint/2010/main" val="3224864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B8B0B30-D7CE-0C6D-0860-A816930AEB39}"/>
              </a:ext>
            </a:extLst>
          </p:cNvPr>
          <p:cNvSpPr>
            <a:spLocks noGrp="1"/>
          </p:cNvSpPr>
          <p:nvPr>
            <p:ph type="body" idx="1"/>
          </p:nvPr>
        </p:nvSpPr>
        <p:spPr>
          <a:xfrm>
            <a:off x="609602" y="731837"/>
            <a:ext cx="5386917" cy="639762"/>
          </a:xfrm>
        </p:spPr>
        <p:txBody>
          <a:bodyPr/>
          <a:lstStyle/>
          <a:p>
            <a:pPr algn="ctr"/>
            <a:r>
              <a:rPr lang="en-US" dirty="0"/>
              <a:t>Scalable (Easy $)</a:t>
            </a:r>
          </a:p>
        </p:txBody>
      </p:sp>
      <p:sp>
        <p:nvSpPr>
          <p:cNvPr id="3" name="Text Placeholder 2">
            <a:extLst>
              <a:ext uri="{FF2B5EF4-FFF2-40B4-BE49-F238E27FC236}">
                <a16:creationId xmlns:a16="http://schemas.microsoft.com/office/drawing/2014/main" id="{66E17645-C089-BCBE-D0CE-752806237EB6}"/>
              </a:ext>
            </a:extLst>
          </p:cNvPr>
          <p:cNvSpPr>
            <a:spLocks noGrp="1"/>
          </p:cNvSpPr>
          <p:nvPr>
            <p:ph type="body" sz="quarter" idx="3"/>
          </p:nvPr>
        </p:nvSpPr>
        <p:spPr>
          <a:xfrm>
            <a:off x="6193369" y="731837"/>
            <a:ext cx="5389033" cy="639762"/>
          </a:xfrm>
        </p:spPr>
        <p:txBody>
          <a:bodyPr/>
          <a:lstStyle/>
          <a:p>
            <a:pPr algn="ctr"/>
            <a:r>
              <a:rPr lang="en-US" dirty="0"/>
              <a:t>Unscalable (Hard $)</a:t>
            </a:r>
          </a:p>
        </p:txBody>
      </p:sp>
      <p:pic>
        <p:nvPicPr>
          <p:cNvPr id="3074" name="Picture 2" descr="Artificial intelligence (AI) | Definition, Examples, Types, Applications,  Companies, &amp; Facts | Britannica">
            <a:extLst>
              <a:ext uri="{FF2B5EF4-FFF2-40B4-BE49-F238E27FC236}">
                <a16:creationId xmlns:a16="http://schemas.microsoft.com/office/drawing/2014/main" id="{FDAE14DD-A0CF-F621-B562-C45F46076B1C}"/>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1087703" y="1505880"/>
            <a:ext cx="4430713" cy="443071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he 38 Essential Restaurants in San Diego">
            <a:extLst>
              <a:ext uri="{FF2B5EF4-FFF2-40B4-BE49-F238E27FC236}">
                <a16:creationId xmlns:a16="http://schemas.microsoft.com/office/drawing/2014/main" id="{9F3A7605-77A3-BEE0-7C0A-08AA5D0F2293}"/>
              </a:ext>
            </a:extLst>
          </p:cNvPr>
          <p:cNvPicPr>
            <a:picLocks noGrp="1" noChangeAspect="1" noChangeArrowheads="1"/>
          </p:cNvPicPr>
          <p:nvPr>
            <p:ph sz="quarter" idx="4"/>
          </p:nvPr>
        </p:nvPicPr>
        <p:blipFill>
          <a:blip r:embed="rId4" cstate="print">
            <a:extLst>
              <a:ext uri="{28A0092B-C50C-407E-A947-70E740481C1C}">
                <a14:useLocalDpi xmlns:a14="http://schemas.microsoft.com/office/drawing/2010/main" val="0"/>
              </a:ext>
            </a:extLst>
          </a:blip>
          <a:srcRect/>
          <a:stretch>
            <a:fillRect/>
          </a:stretch>
        </p:blipFill>
        <p:spPr bwMode="auto">
          <a:xfrm>
            <a:off x="6192838" y="2019830"/>
            <a:ext cx="5389562" cy="35930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50600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with different colored lines&#10;&#10;Description automatically generated">
            <a:extLst>
              <a:ext uri="{FF2B5EF4-FFF2-40B4-BE49-F238E27FC236}">
                <a16:creationId xmlns:a16="http://schemas.microsoft.com/office/drawing/2014/main" id="{3CB32419-57F0-E5F4-D89A-4E7A6983D8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24877"/>
            <a:ext cx="12192000" cy="5608246"/>
          </a:xfrm>
          <a:prstGeom prst="rect">
            <a:avLst/>
          </a:prstGeom>
        </p:spPr>
      </p:pic>
      <p:sp>
        <p:nvSpPr>
          <p:cNvPr id="11" name="Title 10">
            <a:extLst>
              <a:ext uri="{FF2B5EF4-FFF2-40B4-BE49-F238E27FC236}">
                <a16:creationId xmlns:a16="http://schemas.microsoft.com/office/drawing/2014/main" id="{52A685AA-FAC3-BA67-8FB4-A62C078C8B86}"/>
              </a:ext>
            </a:extLst>
          </p:cNvPr>
          <p:cNvSpPr>
            <a:spLocks noGrp="1"/>
          </p:cNvSpPr>
          <p:nvPr>
            <p:ph type="title"/>
          </p:nvPr>
        </p:nvSpPr>
        <p:spPr>
          <a:xfrm>
            <a:off x="686718" y="220858"/>
            <a:ext cx="10972800" cy="808037"/>
          </a:xfrm>
        </p:spPr>
        <p:txBody>
          <a:bodyPr/>
          <a:lstStyle/>
          <a:p>
            <a:pPr algn="ctr"/>
            <a:r>
              <a:rPr lang="en-US" dirty="0"/>
              <a:t>Different Scalability (Profit / Cost) for Different Industries! </a:t>
            </a:r>
          </a:p>
        </p:txBody>
      </p:sp>
      <p:sp>
        <p:nvSpPr>
          <p:cNvPr id="5" name="Slide Number Placeholder 4"/>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2162C8-76E3-4BAE-9851-25C00ECAC03C}" type="slidenum">
              <a:rPr kumimoji="0" lang="en-US" sz="18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7" name="Rounded Rectangular Callout 2">
            <a:extLst>
              <a:ext uri="{FF2B5EF4-FFF2-40B4-BE49-F238E27FC236}">
                <a16:creationId xmlns:a16="http://schemas.microsoft.com/office/drawing/2014/main" id="{2B20BEE6-2E19-B289-47E7-EFE42C438C3F}"/>
              </a:ext>
            </a:extLst>
          </p:cNvPr>
          <p:cNvSpPr/>
          <p:nvPr/>
        </p:nvSpPr>
        <p:spPr>
          <a:xfrm>
            <a:off x="6542525" y="1443521"/>
            <a:ext cx="1863345" cy="728420"/>
          </a:xfrm>
          <a:prstGeom prst="wedgeRoundRectCallout">
            <a:avLst>
              <a:gd name="adj1" fmla="val -92696"/>
              <a:gd name="adj2" fmla="val -17508"/>
              <a:gd name="adj3"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700" b="0" i="0" u="none" strike="noStrike" kern="1200" cap="none" spc="0" normalizeH="0" baseline="0" noProof="0" dirty="0">
                <a:ln>
                  <a:noFill/>
                </a:ln>
                <a:solidFill>
                  <a:srgbClr val="FF0000"/>
                </a:solidFill>
                <a:effectLst/>
                <a:uLnTx/>
                <a:uFillTx/>
                <a:latin typeface="Verdana"/>
                <a:ea typeface="+mn-ea"/>
                <a:cs typeface="+mn-cs"/>
              </a:rPr>
              <a:t>Easy $: IT and financials</a:t>
            </a:r>
          </a:p>
        </p:txBody>
      </p:sp>
      <p:sp>
        <p:nvSpPr>
          <p:cNvPr id="8" name="Rounded Rectangular Callout 2">
            <a:extLst>
              <a:ext uri="{FF2B5EF4-FFF2-40B4-BE49-F238E27FC236}">
                <a16:creationId xmlns:a16="http://schemas.microsoft.com/office/drawing/2014/main" id="{684E1D16-C35D-F0D0-5229-56C949DF7B53}"/>
              </a:ext>
            </a:extLst>
          </p:cNvPr>
          <p:cNvSpPr/>
          <p:nvPr/>
        </p:nvSpPr>
        <p:spPr>
          <a:xfrm>
            <a:off x="10551762" y="4239471"/>
            <a:ext cx="1445608" cy="938457"/>
          </a:xfrm>
          <a:prstGeom prst="wedgeRoundRectCallout">
            <a:avLst>
              <a:gd name="adj1" fmla="val -99573"/>
              <a:gd name="adj2" fmla="val -19873"/>
              <a:gd name="adj3"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700" b="0" i="0" u="none" strike="noStrike" kern="1200" cap="none" spc="0" normalizeH="0" baseline="0" noProof="0" dirty="0">
                <a:ln>
                  <a:noFill/>
                </a:ln>
                <a:solidFill>
                  <a:srgbClr val="FF0000"/>
                </a:solidFill>
                <a:effectLst/>
                <a:uLnTx/>
                <a:uFillTx/>
                <a:latin typeface="Verdana"/>
                <a:ea typeface="+mn-ea"/>
                <a:cs typeface="+mn-cs"/>
              </a:rPr>
              <a:t>Hard $: Consumer Staples</a:t>
            </a:r>
          </a:p>
        </p:txBody>
      </p:sp>
      <p:sp>
        <p:nvSpPr>
          <p:cNvPr id="9" name="TextBox 8">
            <a:extLst>
              <a:ext uri="{FF2B5EF4-FFF2-40B4-BE49-F238E27FC236}">
                <a16:creationId xmlns:a16="http://schemas.microsoft.com/office/drawing/2014/main" id="{100D4E07-909D-AFF9-BDD3-57B2367172D2}"/>
              </a:ext>
            </a:extLst>
          </p:cNvPr>
          <p:cNvSpPr txBox="1"/>
          <p:nvPr/>
        </p:nvSpPr>
        <p:spPr>
          <a:xfrm>
            <a:off x="2433234" y="6026110"/>
            <a:ext cx="6478291"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Net Income vs. Total Cost. 2023, S&amp;P500 companies.</a:t>
            </a:r>
          </a:p>
        </p:txBody>
      </p:sp>
      <p:sp>
        <p:nvSpPr>
          <p:cNvPr id="10" name="TextBox 9">
            <a:extLst>
              <a:ext uri="{FF2B5EF4-FFF2-40B4-BE49-F238E27FC236}">
                <a16:creationId xmlns:a16="http://schemas.microsoft.com/office/drawing/2014/main" id="{8844485E-76D5-0B41-85A6-24FD32F46662}"/>
              </a:ext>
            </a:extLst>
          </p:cNvPr>
          <p:cNvSpPr txBox="1"/>
          <p:nvPr/>
        </p:nvSpPr>
        <p:spPr>
          <a:xfrm>
            <a:off x="-19373" y="6554788"/>
            <a:ext cx="6098582" cy="338554"/>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mn-ea"/>
                <a:cs typeface="+mn-cs"/>
              </a:rPr>
              <a:t>Data source: </a:t>
            </a:r>
            <a:r>
              <a:rPr kumimoji="0" lang="en-US" sz="1600" b="0" i="0" u="none" strike="noStrike" kern="1200" cap="none" spc="0" normalizeH="0" baseline="0" noProof="0" dirty="0">
                <a:ln>
                  <a:noFill/>
                </a:ln>
                <a:solidFill>
                  <a:srgbClr val="000000"/>
                </a:solidFill>
                <a:effectLst/>
                <a:uLnTx/>
                <a:uFillTx/>
                <a:latin typeface="Arial" charset="0"/>
                <a:ea typeface="+mn-ea"/>
                <a:cs typeface="+mn-cs"/>
                <a:hlinkClick r:id="rId5"/>
              </a:rPr>
              <a:t>https://www.scdata.ai/project/30332</a:t>
            </a:r>
            <a:r>
              <a:rPr kumimoji="0" lang="en-US" sz="1600" b="0" i="0" u="none" strike="noStrike" kern="1200" cap="none" spc="0" normalizeH="0" baseline="0" noProof="0" dirty="0">
                <a:ln>
                  <a:noFill/>
                </a:ln>
                <a:solidFill>
                  <a:srgbClr val="000000"/>
                </a:solidFill>
                <a:effectLst/>
                <a:uLnTx/>
                <a:uFillTx/>
                <a:latin typeface="Arial" charset="0"/>
                <a:ea typeface="+mn-ea"/>
                <a:cs typeface="+mn-cs"/>
              </a:rPr>
              <a:t> </a:t>
            </a:r>
          </a:p>
        </p:txBody>
      </p:sp>
    </p:spTree>
    <p:custDataLst>
      <p:tags r:id="rId1"/>
    </p:custDataLst>
    <p:extLst>
      <p:ext uri="{BB962C8B-B14F-4D97-AF65-F5344CB8AC3E}">
        <p14:creationId xmlns:p14="http://schemas.microsoft.com/office/powerpoint/2010/main" val="3561637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aph on a black background&#10;&#10;Description automatically generated">
            <a:extLst>
              <a:ext uri="{FF2B5EF4-FFF2-40B4-BE49-F238E27FC236}">
                <a16:creationId xmlns:a16="http://schemas.microsoft.com/office/drawing/2014/main" id="{36F8FB95-D188-0878-3080-E7FF20D7E8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4877"/>
            <a:ext cx="12192000" cy="5608246"/>
          </a:xfrm>
          <a:prstGeom prst="rect">
            <a:avLst/>
          </a:prstGeom>
        </p:spPr>
      </p:pic>
      <p:sp>
        <p:nvSpPr>
          <p:cNvPr id="4" name="TextBox 3">
            <a:extLst>
              <a:ext uri="{FF2B5EF4-FFF2-40B4-BE49-F238E27FC236}">
                <a16:creationId xmlns:a16="http://schemas.microsoft.com/office/drawing/2014/main" id="{173342E4-6FFA-DEC2-4E97-FCE0AF67FB9A}"/>
              </a:ext>
            </a:extLst>
          </p:cNvPr>
          <p:cNvSpPr txBox="1"/>
          <p:nvPr/>
        </p:nvSpPr>
        <p:spPr>
          <a:xfrm>
            <a:off x="2433234" y="6026110"/>
            <a:ext cx="6478291"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Net income vs. Total Assets. 2023, S&amp;P500 companies.</a:t>
            </a:r>
          </a:p>
        </p:txBody>
      </p:sp>
      <p:sp>
        <p:nvSpPr>
          <p:cNvPr id="6" name="Rounded Rectangular Callout 2">
            <a:extLst>
              <a:ext uri="{FF2B5EF4-FFF2-40B4-BE49-F238E27FC236}">
                <a16:creationId xmlns:a16="http://schemas.microsoft.com/office/drawing/2014/main" id="{B3B3F25C-02BE-BA7A-ACD7-7B865CDCA0F2}"/>
              </a:ext>
            </a:extLst>
          </p:cNvPr>
          <p:cNvSpPr/>
          <p:nvPr/>
        </p:nvSpPr>
        <p:spPr>
          <a:xfrm>
            <a:off x="2677401" y="1930997"/>
            <a:ext cx="1490425" cy="463072"/>
          </a:xfrm>
          <a:prstGeom prst="wedgeRoundRectCallout">
            <a:avLst>
              <a:gd name="adj1" fmla="val -94919"/>
              <a:gd name="adj2" fmla="val -7380"/>
              <a:gd name="adj3"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700" b="0" i="0" u="none" strike="noStrike" kern="1200" cap="none" spc="0" normalizeH="0" baseline="0" noProof="0" dirty="0">
                <a:ln>
                  <a:noFill/>
                </a:ln>
                <a:solidFill>
                  <a:srgbClr val="FF0000"/>
                </a:solidFill>
                <a:effectLst/>
                <a:uLnTx/>
                <a:uFillTx/>
                <a:latin typeface="Verdana"/>
                <a:ea typeface="+mn-ea"/>
                <a:cs typeface="+mn-cs"/>
              </a:rPr>
              <a:t>Easy $: IT</a:t>
            </a:r>
          </a:p>
        </p:txBody>
      </p:sp>
      <p:sp>
        <p:nvSpPr>
          <p:cNvPr id="7" name="Rounded Rectangular Callout 2">
            <a:extLst>
              <a:ext uri="{FF2B5EF4-FFF2-40B4-BE49-F238E27FC236}">
                <a16:creationId xmlns:a16="http://schemas.microsoft.com/office/drawing/2014/main" id="{6E2C2C8E-2AA3-3F74-E9B6-E40E4ED9752C}"/>
              </a:ext>
            </a:extLst>
          </p:cNvPr>
          <p:cNvSpPr/>
          <p:nvPr/>
        </p:nvSpPr>
        <p:spPr>
          <a:xfrm>
            <a:off x="8911525" y="4031462"/>
            <a:ext cx="1519207" cy="728420"/>
          </a:xfrm>
          <a:prstGeom prst="wedgeRoundRectCallout">
            <a:avLst>
              <a:gd name="adj1" fmla="val -61450"/>
              <a:gd name="adj2" fmla="val -108824"/>
              <a:gd name="adj3"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700" dirty="0">
                <a:solidFill>
                  <a:srgbClr val="FF0000"/>
                </a:solidFill>
                <a:latin typeface="Verdana"/>
              </a:rPr>
              <a:t>Hard $: Financials</a:t>
            </a:r>
            <a:endParaRPr kumimoji="0" lang="en-US" sz="1700" b="0" i="0" u="none" strike="noStrike" kern="1200" cap="none" spc="0" normalizeH="0" baseline="0" noProof="0" dirty="0">
              <a:ln>
                <a:noFill/>
              </a:ln>
              <a:solidFill>
                <a:srgbClr val="FF0000"/>
              </a:solidFill>
              <a:effectLst/>
              <a:uLnTx/>
              <a:uFillTx/>
              <a:latin typeface="Verdana"/>
              <a:ea typeface="+mn-ea"/>
              <a:cs typeface="+mn-cs"/>
            </a:endParaRPr>
          </a:p>
        </p:txBody>
      </p:sp>
      <p:sp>
        <p:nvSpPr>
          <p:cNvPr id="9" name="Title 8">
            <a:extLst>
              <a:ext uri="{FF2B5EF4-FFF2-40B4-BE49-F238E27FC236}">
                <a16:creationId xmlns:a16="http://schemas.microsoft.com/office/drawing/2014/main" id="{A6443588-FB29-807F-3AF3-875066A1153A}"/>
              </a:ext>
            </a:extLst>
          </p:cNvPr>
          <p:cNvSpPr>
            <a:spLocks noGrp="1"/>
          </p:cNvSpPr>
          <p:nvPr>
            <p:ph type="title"/>
          </p:nvPr>
        </p:nvSpPr>
        <p:spPr>
          <a:xfrm>
            <a:off x="609600" y="118790"/>
            <a:ext cx="10972800" cy="808037"/>
          </a:xfrm>
        </p:spPr>
        <p:txBody>
          <a:bodyPr/>
          <a:lstStyle/>
          <a:p>
            <a:pPr algn="ctr"/>
            <a:r>
              <a:rPr lang="en-US" dirty="0"/>
              <a:t>Different Scalability (Profit / Assets) for Different Industries </a:t>
            </a:r>
          </a:p>
        </p:txBody>
      </p:sp>
    </p:spTree>
    <p:extLst>
      <p:ext uri="{BB962C8B-B14F-4D97-AF65-F5344CB8AC3E}">
        <p14:creationId xmlns:p14="http://schemas.microsoft.com/office/powerpoint/2010/main" val="1532315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aph on a computer screen&#10;&#10;Description automatically generated">
            <a:extLst>
              <a:ext uri="{FF2B5EF4-FFF2-40B4-BE49-F238E27FC236}">
                <a16:creationId xmlns:a16="http://schemas.microsoft.com/office/drawing/2014/main" id="{94A3E981-312E-533C-2D1B-35A735EDAF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767"/>
            <a:ext cx="12192000" cy="6822466"/>
          </a:xfrm>
          <a:prstGeom prst="rect">
            <a:avLst/>
          </a:prstGeom>
        </p:spPr>
      </p:pic>
      <mc:AlternateContent xmlns:mc="http://schemas.openxmlformats.org/markup-compatibility/2006" xmlns:a14="http://schemas.microsoft.com/office/drawing/2010/main">
        <mc:Choice Requires="a14">
          <p:sp>
            <p:nvSpPr>
              <p:cNvPr id="8" name="Title 7">
                <a:extLst>
                  <a:ext uri="{FF2B5EF4-FFF2-40B4-BE49-F238E27FC236}">
                    <a16:creationId xmlns:a16="http://schemas.microsoft.com/office/drawing/2014/main" id="{C7672611-64D7-B0F4-86D2-ADC6823E84BC}"/>
                  </a:ext>
                </a:extLst>
              </p:cNvPr>
              <p:cNvSpPr>
                <a:spLocks noGrp="1"/>
              </p:cNvSpPr>
              <p:nvPr>
                <p:ph type="title"/>
              </p:nvPr>
            </p:nvSpPr>
            <p:spPr>
              <a:xfrm>
                <a:off x="609600" y="65087"/>
                <a:ext cx="10972800" cy="808037"/>
              </a:xfrm>
            </p:spPr>
            <p:txBody>
              <a:bodyPr/>
              <a:lstStyle/>
              <a:p>
                <a:pPr algn="ctr"/>
                <a:r>
                  <a:rPr lang="en-US" dirty="0"/>
                  <a:t>Workforce </a:t>
                </a:r>
                <a14:m>
                  <m:oMath xmlns:m="http://schemas.openxmlformats.org/officeDocument/2006/math">
                    <m:r>
                      <a:rPr lang="en-US" sz="2800" b="1" i="1" smtClean="0">
                        <a:latin typeface="Cambria Math" panose="02040503050406030204" pitchFamily="18" charset="0"/>
                      </a:rPr>
                      <m:t>≠</m:t>
                    </m:r>
                  </m:oMath>
                </a14:m>
                <a:r>
                  <a:rPr lang="en-US" dirty="0"/>
                  <a:t> Valuation</a:t>
                </a:r>
              </a:p>
            </p:txBody>
          </p:sp>
        </mc:Choice>
        <mc:Fallback xmlns="">
          <p:sp>
            <p:nvSpPr>
              <p:cNvPr id="8" name="Title 7">
                <a:extLst>
                  <a:ext uri="{FF2B5EF4-FFF2-40B4-BE49-F238E27FC236}">
                    <a16:creationId xmlns:a16="http://schemas.microsoft.com/office/drawing/2014/main" id="{C7672611-64D7-B0F4-86D2-ADC6823E84BC}"/>
                  </a:ext>
                </a:extLst>
              </p:cNvPr>
              <p:cNvSpPr>
                <a:spLocks noGrp="1" noRot="1" noChangeAspect="1" noMove="1" noResize="1" noEditPoints="1" noAdjustHandles="1" noChangeArrowheads="1" noChangeShapeType="1" noTextEdit="1"/>
              </p:cNvSpPr>
              <p:nvPr>
                <p:ph type="title"/>
              </p:nvPr>
            </p:nvSpPr>
            <p:spPr>
              <a:xfrm>
                <a:off x="609600" y="65087"/>
                <a:ext cx="10972800" cy="808037"/>
              </a:xfrm>
              <a:blipFill>
                <a:blip r:embed="rId4"/>
                <a:stretch>
                  <a:fillRect/>
                </a:stretch>
              </a:blipFill>
            </p:spPr>
            <p:txBody>
              <a:bodyPr/>
              <a:lstStyle/>
              <a:p>
                <a:r>
                  <a:rPr lang="en-US">
                    <a:noFill/>
                  </a:rPr>
                  <a:t> </a:t>
                </a:r>
              </a:p>
            </p:txBody>
          </p:sp>
        </mc:Fallback>
      </mc:AlternateContent>
      <p:sp>
        <p:nvSpPr>
          <p:cNvPr id="2" name="Slide Number Placeholder 1">
            <a:extLst>
              <a:ext uri="{FF2B5EF4-FFF2-40B4-BE49-F238E27FC236}">
                <a16:creationId xmlns:a16="http://schemas.microsoft.com/office/drawing/2014/main" id="{FCB66CBC-8013-02DA-97C0-17D0F181B526}"/>
              </a:ext>
            </a:extLst>
          </p:cNvPr>
          <p:cNvSpPr>
            <a:spLocks noGrp="1"/>
          </p:cNvSpPr>
          <p:nvPr>
            <p:ph type="sldNum" sz="quarter" idx="10"/>
          </p:nvPr>
        </p:nvSpPr>
        <p:spPr/>
        <p:txBody>
          <a:bodyPr/>
          <a:lstStyle/>
          <a:p>
            <a:fld id="{4F4845B2-18FB-44CF-8C4F-855D6AAB42F2}" type="slidenum">
              <a:rPr lang="en-US" smtClean="0"/>
              <a:pPr/>
              <a:t>26</a:t>
            </a:fld>
            <a:endParaRPr lang="en-US" dirty="0"/>
          </a:p>
        </p:txBody>
      </p:sp>
    </p:spTree>
    <p:extLst>
      <p:ext uri="{BB962C8B-B14F-4D97-AF65-F5344CB8AC3E}">
        <p14:creationId xmlns:p14="http://schemas.microsoft.com/office/powerpoint/2010/main" val="38753618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EF509-4ACB-F771-986D-50BA25E7FFD3}"/>
              </a:ext>
            </a:extLst>
          </p:cNvPr>
          <p:cNvSpPr>
            <a:spLocks noGrp="1"/>
          </p:cNvSpPr>
          <p:nvPr>
            <p:ph type="title"/>
          </p:nvPr>
        </p:nvSpPr>
        <p:spPr>
          <a:xfrm>
            <a:off x="609600" y="998936"/>
            <a:ext cx="2972844" cy="4462412"/>
          </a:xfrm>
        </p:spPr>
        <p:txBody>
          <a:bodyPr/>
          <a:lstStyle/>
          <a:p>
            <a:pPr algn="ctr">
              <a:lnSpc>
                <a:spcPct val="150000"/>
              </a:lnSpc>
            </a:pPr>
            <a:r>
              <a:rPr lang="en-US" dirty="0"/>
              <a:t>See …</a:t>
            </a:r>
            <a:br>
              <a:rPr lang="en-US" dirty="0"/>
            </a:br>
            <a:r>
              <a:rPr lang="en-US" dirty="0"/>
              <a:t>for </a:t>
            </a:r>
            <a:br>
              <a:rPr lang="en-US" dirty="0"/>
            </a:br>
            <a:r>
              <a:rPr lang="en-US" dirty="0"/>
              <a:t>“What Drive Stock Market Performance”.</a:t>
            </a:r>
          </a:p>
        </p:txBody>
      </p:sp>
      <p:sp>
        <p:nvSpPr>
          <p:cNvPr id="3" name="Slide Number Placeholder 2">
            <a:extLst>
              <a:ext uri="{FF2B5EF4-FFF2-40B4-BE49-F238E27FC236}">
                <a16:creationId xmlns:a16="http://schemas.microsoft.com/office/drawing/2014/main" id="{2355B51D-6CF0-8C84-FC71-625FB2A982BE}"/>
              </a:ext>
            </a:extLst>
          </p:cNvPr>
          <p:cNvSpPr>
            <a:spLocks noGrp="1"/>
          </p:cNvSpPr>
          <p:nvPr>
            <p:ph type="sldNum" sz="quarter" idx="10"/>
          </p:nvPr>
        </p:nvSpPr>
        <p:spPr/>
        <p:txBody>
          <a:bodyPr/>
          <a:lstStyle/>
          <a:p>
            <a:fld id="{711EF455-90CE-4031-9F38-F26BEF991E72}" type="slidenum">
              <a:rPr lang="en-US" smtClean="0"/>
              <a:pPr/>
              <a:t>27</a:t>
            </a:fld>
            <a:endParaRPr lang="en-US" dirty="0"/>
          </a:p>
        </p:txBody>
      </p:sp>
      <p:pic>
        <p:nvPicPr>
          <p:cNvPr id="4" name="Picture 3">
            <a:extLst>
              <a:ext uri="{FF2B5EF4-FFF2-40B4-BE49-F238E27FC236}">
                <a16:creationId xmlns:a16="http://schemas.microsoft.com/office/drawing/2014/main" id="{CC9A5774-241C-4D69-C3F3-D259153B5469}"/>
              </a:ext>
            </a:extLst>
          </p:cNvPr>
          <p:cNvPicPr>
            <a:picLocks noChangeAspect="1"/>
          </p:cNvPicPr>
          <p:nvPr/>
        </p:nvPicPr>
        <p:blipFill>
          <a:blip r:embed="rId3"/>
          <a:stretch>
            <a:fillRect/>
          </a:stretch>
        </p:blipFill>
        <p:spPr>
          <a:xfrm>
            <a:off x="4659852" y="663880"/>
            <a:ext cx="6236518" cy="5266552"/>
          </a:xfrm>
          <a:prstGeom prst="rect">
            <a:avLst/>
          </a:prstGeom>
        </p:spPr>
      </p:pic>
      <p:sp>
        <p:nvSpPr>
          <p:cNvPr id="5" name="TextBox 4">
            <a:extLst>
              <a:ext uri="{FF2B5EF4-FFF2-40B4-BE49-F238E27FC236}">
                <a16:creationId xmlns:a16="http://schemas.microsoft.com/office/drawing/2014/main" id="{AB6696E0-FD9F-3043-B5B6-C8A6F516267F}"/>
              </a:ext>
            </a:extLst>
          </p:cNvPr>
          <p:cNvSpPr txBox="1"/>
          <p:nvPr/>
        </p:nvSpPr>
        <p:spPr>
          <a:xfrm>
            <a:off x="5820193" y="998936"/>
            <a:ext cx="3915835" cy="461665"/>
          </a:xfrm>
          <a:prstGeom prst="rect">
            <a:avLst/>
          </a:prstGeom>
          <a:noFill/>
        </p:spPr>
        <p:txBody>
          <a:bodyPr wrap="square">
            <a:spAutoFit/>
          </a:bodyPr>
          <a:lstStyle/>
          <a:p>
            <a:pPr algn="ctr"/>
            <a:r>
              <a:rPr lang="en-US" sz="2400" b="1" dirty="0"/>
              <a:t>Competitive Intelligence</a:t>
            </a:r>
          </a:p>
        </p:txBody>
      </p:sp>
      <p:cxnSp>
        <p:nvCxnSpPr>
          <p:cNvPr id="6" name="Straight Arrow Connector 5">
            <a:extLst>
              <a:ext uri="{FF2B5EF4-FFF2-40B4-BE49-F238E27FC236}">
                <a16:creationId xmlns:a16="http://schemas.microsoft.com/office/drawing/2014/main" id="{BB2562D5-7D07-2C30-1CCB-C606DC153DC4}"/>
              </a:ext>
            </a:extLst>
          </p:cNvPr>
          <p:cNvCxnSpPr>
            <a:cxnSpLocks/>
            <a:endCxn id="5" idx="1"/>
          </p:cNvCxnSpPr>
          <p:nvPr/>
        </p:nvCxnSpPr>
        <p:spPr>
          <a:xfrm flipV="1">
            <a:off x="2718148" y="1229769"/>
            <a:ext cx="3102045" cy="921286"/>
          </a:xfrm>
          <a:prstGeom prst="straightConnector1">
            <a:avLst/>
          </a:prstGeom>
          <a:ln w="34925">
            <a:solidFill>
              <a:srgbClr val="FF0000"/>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167466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DB4A3-FE30-AF5A-A4FF-A532CD79CFC8}"/>
              </a:ext>
            </a:extLst>
          </p:cNvPr>
          <p:cNvSpPr>
            <a:spLocks noGrp="1"/>
          </p:cNvSpPr>
          <p:nvPr>
            <p:ph type="title"/>
          </p:nvPr>
        </p:nvSpPr>
        <p:spPr>
          <a:xfrm>
            <a:off x="609599" y="542543"/>
            <a:ext cx="10972800" cy="808037"/>
          </a:xfrm>
        </p:spPr>
        <p:txBody>
          <a:bodyPr/>
          <a:lstStyle/>
          <a:p>
            <a:pPr algn="ctr"/>
            <a:r>
              <a:rPr lang="en-US" dirty="0"/>
              <a:t>“Data science 4 Buffett Value Investing”</a:t>
            </a:r>
          </a:p>
        </p:txBody>
      </p:sp>
      <p:pic>
        <p:nvPicPr>
          <p:cNvPr id="4" name="Picture 3" descr="A person in a suit and glasses&#10;&#10;Description automatically generated">
            <a:extLst>
              <a:ext uri="{FF2B5EF4-FFF2-40B4-BE49-F238E27FC236}">
                <a16:creationId xmlns:a16="http://schemas.microsoft.com/office/drawing/2014/main" id="{30E48C6C-6C92-6E07-1FD2-BBD2709F29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6122" y="1341186"/>
            <a:ext cx="8119756" cy="4175627"/>
          </a:xfrm>
          <a:prstGeom prst="rect">
            <a:avLst/>
          </a:prstGeom>
        </p:spPr>
      </p:pic>
      <p:sp>
        <p:nvSpPr>
          <p:cNvPr id="5" name="TextBox 4">
            <a:extLst>
              <a:ext uri="{FF2B5EF4-FFF2-40B4-BE49-F238E27FC236}">
                <a16:creationId xmlns:a16="http://schemas.microsoft.com/office/drawing/2014/main" id="{0A2A0B90-5E4B-A7F6-8C5C-EC95BC540E87}"/>
              </a:ext>
            </a:extLst>
          </p:cNvPr>
          <p:cNvSpPr txBox="1"/>
          <p:nvPr/>
        </p:nvSpPr>
        <p:spPr>
          <a:xfrm>
            <a:off x="878908" y="5724395"/>
            <a:ext cx="10434181"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mn-ea"/>
                <a:cs typeface="+mn-cs"/>
                <a:hlinkClick r:id="rId4"/>
              </a:rPr>
              <a:t>https://www.udemy.com/course/data-science-4-buffett-value-investing</a:t>
            </a:r>
            <a:r>
              <a:rPr lang="en-US" sz="2400" dirty="0">
                <a:solidFill>
                  <a:srgbClr val="000000"/>
                </a:solidFill>
              </a:rPr>
              <a:t> </a:t>
            </a: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1082695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IT vs industrials</a:t>
            </a:r>
          </a:p>
        </p:txBody>
      </p:sp>
      <p:sp>
        <p:nvSpPr>
          <p:cNvPr id="6" name="Text Placeholder 5"/>
          <p:cNvSpPr>
            <a:spLocks noGrp="1"/>
          </p:cNvSpPr>
          <p:nvPr>
            <p:ph type="body" idx="1"/>
          </p:nvPr>
        </p:nvSpPr>
        <p:spPr/>
        <p:txBody>
          <a:bodyPr/>
          <a:lstStyle/>
          <a:p>
            <a:r>
              <a:rPr lang="en-US" dirty="0"/>
              <a:t>(1) Profitability (Salary), Growth (Career Growth) and Risk (Job Security)</a:t>
            </a:r>
          </a:p>
          <a:p>
            <a:endParaRPr lang="en-US" dirty="0"/>
          </a:p>
          <a:p>
            <a:r>
              <a:rPr lang="en-US" dirty="0"/>
              <a:t>(2) # of Jobs and stock valuation</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2162C8-76E3-4BAE-9851-25C00ECAC03C}" type="slidenum">
              <a:rPr kumimoji="0" lang="en-US" sz="18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7" name="Picture 6"/>
          <p:cNvPicPr>
            <a:picLocks noChangeAspect="1"/>
          </p:cNvPicPr>
          <p:nvPr/>
        </p:nvPicPr>
        <p:blipFill>
          <a:blip r:embed="rId3"/>
          <a:stretch>
            <a:fillRect/>
          </a:stretch>
        </p:blipFill>
        <p:spPr>
          <a:xfrm>
            <a:off x="9899644" y="965771"/>
            <a:ext cx="2292355" cy="5888102"/>
          </a:xfrm>
          <a:prstGeom prst="rect">
            <a:avLst/>
          </a:prstGeom>
        </p:spPr>
      </p:pic>
    </p:spTree>
    <p:extLst>
      <p:ext uri="{BB962C8B-B14F-4D97-AF65-F5344CB8AC3E}">
        <p14:creationId xmlns:p14="http://schemas.microsoft.com/office/powerpoint/2010/main" val="16537192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Defining Dream Jobs</a:t>
            </a:r>
          </a:p>
        </p:txBody>
      </p:sp>
      <p:sp>
        <p:nvSpPr>
          <p:cNvPr id="6" name="Content Placeholder 5"/>
          <p:cNvSpPr>
            <a:spLocks noGrp="1"/>
          </p:cNvSpPr>
          <p:nvPr>
            <p:ph idx="1"/>
          </p:nvPr>
        </p:nvSpPr>
        <p:spPr>
          <a:xfrm>
            <a:off x="609600" y="1866900"/>
            <a:ext cx="10972800" cy="1096637"/>
          </a:xfrm>
        </p:spPr>
        <p:txBody>
          <a:bodyPr/>
          <a:lstStyle/>
          <a:p>
            <a:r>
              <a:rPr lang="en-US" sz="2800" dirty="0">
                <a:latin typeface="Calibri" panose="020F0502020204030204" pitchFamily="34" charset="0"/>
              </a:rPr>
              <a:t>A dream job: Something you like to do and makes you tons of $!</a:t>
            </a:r>
          </a:p>
          <a:p>
            <a:r>
              <a:rPr lang="en-US" sz="2800" dirty="0">
                <a:latin typeface="Calibri" panose="020F0502020204030204" pitchFamily="34" charset="0"/>
              </a:rPr>
              <a:t>Lower effort but higher pay, growth opportunities, job security </a:t>
            </a:r>
          </a:p>
        </p:txBody>
      </p:sp>
      <p:sp>
        <p:nvSpPr>
          <p:cNvPr id="5" name="Slide Number Placeholder 4"/>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B407F30-F4E2-4E46-BD51-D1C62AE7392F}" type="slidenum">
              <a:rPr kumimoji="0" lang="en-US" sz="18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grpSp>
        <p:nvGrpSpPr>
          <p:cNvPr id="14" name="Group 13"/>
          <p:cNvGrpSpPr/>
          <p:nvPr/>
        </p:nvGrpSpPr>
        <p:grpSpPr>
          <a:xfrm>
            <a:off x="1615273" y="3283024"/>
            <a:ext cx="2137272" cy="2379136"/>
            <a:chOff x="1615273" y="3283024"/>
            <a:chExt cx="2137272" cy="2379136"/>
          </a:xfrm>
        </p:grpSpPr>
        <p:sp>
          <p:nvSpPr>
            <p:cNvPr id="7" name="Rounded Rectangle 6"/>
            <p:cNvSpPr/>
            <p:nvPr/>
          </p:nvSpPr>
          <p:spPr>
            <a:xfrm>
              <a:off x="1615273" y="3283024"/>
              <a:ext cx="2137272" cy="94745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Verdana"/>
                  <a:ea typeface="+mn-ea"/>
                  <a:cs typeface="+mn-cs"/>
                </a:rPr>
                <a:t>Region</a:t>
              </a:r>
              <a:r>
                <a:rPr kumimoji="0" lang="en-US" sz="1800" b="0" i="0" u="none" strike="noStrike" kern="1200" cap="none" spc="0" normalizeH="0" baseline="0" noProof="0" dirty="0">
                  <a:ln>
                    <a:noFill/>
                  </a:ln>
                  <a:solidFill>
                    <a:srgbClr val="FF0000"/>
                  </a:solidFill>
                  <a:effectLst/>
                  <a:uLnTx/>
                  <a:uFillTx/>
                  <a:latin typeface="Verdana"/>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Verdana"/>
                  <a:ea typeface="+mn-ea"/>
                  <a:cs typeface="+mn-cs"/>
                </a:rPr>
                <a:t>(where to locate)</a:t>
              </a:r>
            </a:p>
          </p:txBody>
        </p:sp>
        <p:sp>
          <p:nvSpPr>
            <p:cNvPr id="11" name="TextBox 10"/>
            <p:cNvSpPr txBox="1"/>
            <p:nvPr/>
          </p:nvSpPr>
          <p:spPr>
            <a:xfrm>
              <a:off x="1615273" y="4461831"/>
              <a:ext cx="2137272" cy="120032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Economically prosperous regions have many job opportunities</a:t>
              </a:r>
            </a:p>
          </p:txBody>
        </p:sp>
      </p:grpSp>
      <p:grpSp>
        <p:nvGrpSpPr>
          <p:cNvPr id="15" name="Group 14"/>
          <p:cNvGrpSpPr/>
          <p:nvPr/>
        </p:nvGrpSpPr>
        <p:grpSpPr>
          <a:xfrm>
            <a:off x="5006632" y="3283024"/>
            <a:ext cx="2137272" cy="2379136"/>
            <a:chOff x="5006632" y="3283024"/>
            <a:chExt cx="2137272" cy="2379136"/>
          </a:xfrm>
        </p:grpSpPr>
        <p:sp>
          <p:nvSpPr>
            <p:cNvPr id="8" name="Rounded Rectangle 7"/>
            <p:cNvSpPr/>
            <p:nvPr/>
          </p:nvSpPr>
          <p:spPr>
            <a:xfrm>
              <a:off x="5006632" y="3283024"/>
              <a:ext cx="2137272" cy="94745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Verdana"/>
                  <a:ea typeface="+mn-ea"/>
                  <a:cs typeface="+mn-cs"/>
                </a:rPr>
                <a:t>Industry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Verdana"/>
                  <a:ea typeface="+mn-ea"/>
                  <a:cs typeface="+mn-cs"/>
                </a:rPr>
                <a:t>(which industry to enter)</a:t>
              </a:r>
            </a:p>
          </p:txBody>
        </p:sp>
        <p:sp>
          <p:nvSpPr>
            <p:cNvPr id="12" name="TextBox 11"/>
            <p:cNvSpPr txBox="1"/>
            <p:nvPr/>
          </p:nvSpPr>
          <p:spPr>
            <a:xfrm>
              <a:off x="5006632" y="4461831"/>
              <a:ext cx="2137272" cy="120032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If your industry does not have a future, neither will you.</a:t>
              </a:r>
            </a:p>
          </p:txBody>
        </p:sp>
      </p:grpSp>
      <p:grpSp>
        <p:nvGrpSpPr>
          <p:cNvPr id="16" name="Group 15"/>
          <p:cNvGrpSpPr/>
          <p:nvPr/>
        </p:nvGrpSpPr>
        <p:grpSpPr>
          <a:xfrm>
            <a:off x="8397991" y="3283023"/>
            <a:ext cx="2207046" cy="2102138"/>
            <a:chOff x="8397991" y="3283023"/>
            <a:chExt cx="2207046" cy="2102138"/>
          </a:xfrm>
        </p:grpSpPr>
        <p:sp>
          <p:nvSpPr>
            <p:cNvPr id="9" name="Rounded Rectangle 8"/>
            <p:cNvSpPr/>
            <p:nvPr/>
          </p:nvSpPr>
          <p:spPr>
            <a:xfrm>
              <a:off x="8397991" y="3283023"/>
              <a:ext cx="2207046" cy="94745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Verdana"/>
                  <a:ea typeface="+mn-ea"/>
                  <a:cs typeface="+mn-cs"/>
                </a:rPr>
                <a:t>Company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Verdana"/>
                  <a:ea typeface="+mn-ea"/>
                  <a:cs typeface="+mn-cs"/>
                </a:rPr>
                <a:t>(which company to work for)</a:t>
              </a:r>
            </a:p>
          </p:txBody>
        </p:sp>
        <p:sp>
          <p:nvSpPr>
            <p:cNvPr id="13" name="TextBox 12"/>
            <p:cNvSpPr txBox="1"/>
            <p:nvPr/>
          </p:nvSpPr>
          <p:spPr>
            <a:xfrm>
              <a:off x="8460201" y="4461831"/>
              <a:ext cx="2114014" cy="92333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Profitability,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growth, risk / financial health</a:t>
              </a:r>
            </a:p>
          </p:txBody>
        </p:sp>
      </p:grpSp>
    </p:spTree>
    <p:custDataLst>
      <p:tags r:id="rId1"/>
    </p:custDataLst>
    <p:extLst>
      <p:ext uri="{BB962C8B-B14F-4D97-AF65-F5344CB8AC3E}">
        <p14:creationId xmlns:p14="http://schemas.microsoft.com/office/powerpoint/2010/main" val="4138323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0DA64DAF-CE9C-A259-0AE3-F631A8278E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4877"/>
            <a:ext cx="12192000" cy="5608246"/>
          </a:xfrm>
          <a:prstGeom prst="rect">
            <a:avLst/>
          </a:prstGeom>
        </p:spPr>
      </p:pic>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2162C8-76E3-4BAE-9851-25C00ECAC03C}" type="slidenum">
              <a:rPr kumimoji="0" lang="en-US" sz="18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7" name="Rectangle 6"/>
          <p:cNvSpPr/>
          <p:nvPr/>
        </p:nvSpPr>
        <p:spPr>
          <a:xfrm>
            <a:off x="3103014" y="264889"/>
            <a:ext cx="5985971" cy="62892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Verdana"/>
                <a:ea typeface="+mn-ea"/>
                <a:cs typeface="+mn-cs"/>
              </a:rPr>
              <a:t>IT firms are more profitable than industrials firms</a:t>
            </a:r>
          </a:p>
        </p:txBody>
      </p:sp>
      <p:sp>
        <p:nvSpPr>
          <p:cNvPr id="9" name="TextBox 8">
            <a:extLst>
              <a:ext uri="{FF2B5EF4-FFF2-40B4-BE49-F238E27FC236}">
                <a16:creationId xmlns:a16="http://schemas.microsoft.com/office/drawing/2014/main" id="{129B333A-80F6-C1F2-9457-94A2BCFBB6E9}"/>
              </a:ext>
            </a:extLst>
          </p:cNvPr>
          <p:cNvSpPr txBox="1"/>
          <p:nvPr/>
        </p:nvSpPr>
        <p:spPr>
          <a:xfrm>
            <a:off x="2433234" y="6026110"/>
            <a:ext cx="6478291"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Trend of Profitability, US Industrial and IT S&amp;P500 companies.</a:t>
            </a:r>
          </a:p>
        </p:txBody>
      </p:sp>
      <p:sp>
        <p:nvSpPr>
          <p:cNvPr id="10" name="TextBox 9">
            <a:extLst>
              <a:ext uri="{FF2B5EF4-FFF2-40B4-BE49-F238E27FC236}">
                <a16:creationId xmlns:a16="http://schemas.microsoft.com/office/drawing/2014/main" id="{77382D19-AB45-26E8-66A1-AFA5A5DF4946}"/>
              </a:ext>
            </a:extLst>
          </p:cNvPr>
          <p:cNvSpPr txBox="1"/>
          <p:nvPr/>
        </p:nvSpPr>
        <p:spPr>
          <a:xfrm>
            <a:off x="-19373" y="6554788"/>
            <a:ext cx="6098582" cy="338554"/>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mn-ea"/>
                <a:cs typeface="+mn-cs"/>
              </a:rPr>
              <a:t>Data source: </a:t>
            </a:r>
            <a:r>
              <a:rPr kumimoji="0" lang="en-US" sz="1600" b="0" i="0" u="none" strike="noStrike" kern="1200" cap="none" spc="0" normalizeH="0" baseline="0" noProof="0" dirty="0">
                <a:ln>
                  <a:noFill/>
                </a:ln>
                <a:solidFill>
                  <a:srgbClr val="000000"/>
                </a:solidFill>
                <a:effectLst/>
                <a:uLnTx/>
                <a:uFillTx/>
                <a:latin typeface="Arial" charset="0"/>
                <a:ea typeface="+mn-ea"/>
                <a:cs typeface="+mn-cs"/>
                <a:hlinkClick r:id="rId4"/>
              </a:rPr>
              <a:t>https://www.scdata.ai/project/30332</a:t>
            </a:r>
            <a:r>
              <a:rPr kumimoji="0" lang="en-US" sz="1600" b="0" i="0" u="none" strike="noStrike" kern="1200" cap="none" spc="0" normalizeH="0" baseline="0" noProof="0" dirty="0">
                <a:ln>
                  <a:noFill/>
                </a:ln>
                <a:solidFill>
                  <a:srgbClr val="000000"/>
                </a:solidFill>
                <a:effectLst/>
                <a:uLnTx/>
                <a:uFillTx/>
                <a:latin typeface="Arial" charset="0"/>
                <a:ea typeface="+mn-ea"/>
                <a:cs typeface="+mn-cs"/>
              </a:rPr>
              <a:t> </a:t>
            </a:r>
          </a:p>
        </p:txBody>
      </p:sp>
    </p:spTree>
    <p:extLst>
      <p:ext uri="{BB962C8B-B14F-4D97-AF65-F5344CB8AC3E}">
        <p14:creationId xmlns:p14="http://schemas.microsoft.com/office/powerpoint/2010/main" val="3843080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 screen&#10;&#10;Description automatically generated">
            <a:extLst>
              <a:ext uri="{FF2B5EF4-FFF2-40B4-BE49-F238E27FC236}">
                <a16:creationId xmlns:a16="http://schemas.microsoft.com/office/drawing/2014/main" id="{F166B745-0B89-D4C9-BFF0-D1118614E5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4877"/>
            <a:ext cx="12192000" cy="5608246"/>
          </a:xfrm>
          <a:prstGeom prst="rect">
            <a:avLst/>
          </a:prstGeom>
        </p:spPr>
      </p:pic>
      <p:sp>
        <p:nvSpPr>
          <p:cNvPr id="5" name="Slide Number Placeholder 4"/>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2162C8-76E3-4BAE-9851-25C00ECAC03C}" type="slidenum">
              <a:rPr kumimoji="0" lang="en-US" sz="18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7" name="Rectangle 6"/>
          <p:cNvSpPr/>
          <p:nvPr/>
        </p:nvSpPr>
        <p:spPr>
          <a:xfrm>
            <a:off x="1965701" y="315206"/>
            <a:ext cx="8260597" cy="43332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Verdana"/>
                <a:ea typeface="+mn-ea"/>
                <a:cs typeface="+mn-cs"/>
              </a:rPr>
              <a:t>IT firms grew faster in revenue and profits than industrials firms</a:t>
            </a:r>
          </a:p>
        </p:txBody>
      </p:sp>
      <p:sp>
        <p:nvSpPr>
          <p:cNvPr id="9" name="TextBox 8">
            <a:extLst>
              <a:ext uri="{FF2B5EF4-FFF2-40B4-BE49-F238E27FC236}">
                <a16:creationId xmlns:a16="http://schemas.microsoft.com/office/drawing/2014/main" id="{EF8B7D3C-FFB0-F675-9693-7C134F3E016D}"/>
              </a:ext>
            </a:extLst>
          </p:cNvPr>
          <p:cNvSpPr txBox="1"/>
          <p:nvPr/>
        </p:nvSpPr>
        <p:spPr>
          <a:xfrm>
            <a:off x="2433234" y="6026110"/>
            <a:ext cx="6478291"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Trend of Growth, US Industrial and IT S&amp;P500 companies.</a:t>
            </a:r>
          </a:p>
        </p:txBody>
      </p:sp>
      <p:sp>
        <p:nvSpPr>
          <p:cNvPr id="10" name="TextBox 9">
            <a:extLst>
              <a:ext uri="{FF2B5EF4-FFF2-40B4-BE49-F238E27FC236}">
                <a16:creationId xmlns:a16="http://schemas.microsoft.com/office/drawing/2014/main" id="{DA96C5B3-CE68-E08E-9503-60933C3473B7}"/>
              </a:ext>
            </a:extLst>
          </p:cNvPr>
          <p:cNvSpPr txBox="1"/>
          <p:nvPr/>
        </p:nvSpPr>
        <p:spPr>
          <a:xfrm>
            <a:off x="-19373" y="6554788"/>
            <a:ext cx="6098582" cy="338554"/>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mn-ea"/>
                <a:cs typeface="+mn-cs"/>
              </a:rPr>
              <a:t>Data source: </a:t>
            </a:r>
            <a:r>
              <a:rPr kumimoji="0" lang="en-US" sz="1600" b="0" i="0" u="none" strike="noStrike" kern="1200" cap="none" spc="0" normalizeH="0" baseline="0" noProof="0" dirty="0">
                <a:ln>
                  <a:noFill/>
                </a:ln>
                <a:solidFill>
                  <a:srgbClr val="000000"/>
                </a:solidFill>
                <a:effectLst/>
                <a:uLnTx/>
                <a:uFillTx/>
                <a:latin typeface="Arial" charset="0"/>
                <a:ea typeface="+mn-ea"/>
                <a:cs typeface="+mn-cs"/>
                <a:hlinkClick r:id="rId4"/>
              </a:rPr>
              <a:t>https://www.scdata.ai/project/30332</a:t>
            </a:r>
            <a:r>
              <a:rPr kumimoji="0" lang="en-US" sz="1600" b="0" i="0" u="none" strike="noStrike" kern="1200" cap="none" spc="0" normalizeH="0" baseline="0" noProof="0" dirty="0">
                <a:ln>
                  <a:noFill/>
                </a:ln>
                <a:solidFill>
                  <a:srgbClr val="000000"/>
                </a:solidFill>
                <a:effectLst/>
                <a:uLnTx/>
                <a:uFillTx/>
                <a:latin typeface="Arial" charset="0"/>
                <a:ea typeface="+mn-ea"/>
                <a:cs typeface="+mn-cs"/>
              </a:rPr>
              <a:t> </a:t>
            </a:r>
          </a:p>
        </p:txBody>
      </p:sp>
    </p:spTree>
    <p:extLst>
      <p:ext uri="{BB962C8B-B14F-4D97-AF65-F5344CB8AC3E}">
        <p14:creationId xmlns:p14="http://schemas.microsoft.com/office/powerpoint/2010/main" val="23907147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computer screen&#10;&#10;Description automatically generated">
            <a:extLst>
              <a:ext uri="{FF2B5EF4-FFF2-40B4-BE49-F238E27FC236}">
                <a16:creationId xmlns:a16="http://schemas.microsoft.com/office/drawing/2014/main" id="{30BDEC33-41CC-D412-D557-90FC4DDC71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24877"/>
            <a:ext cx="12192000" cy="5608246"/>
          </a:xfrm>
          <a:prstGeom prst="rect">
            <a:avLst/>
          </a:prstGeom>
        </p:spPr>
      </p:pic>
      <p:sp>
        <p:nvSpPr>
          <p:cNvPr id="5" name="Slide Number Placeholder 4"/>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2162C8-76E3-4BAE-9851-25C00ECAC03C}" type="slidenum">
              <a:rPr kumimoji="0" lang="en-US" sz="18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0" name="TextBox 9">
            <a:extLst>
              <a:ext uri="{FF2B5EF4-FFF2-40B4-BE49-F238E27FC236}">
                <a16:creationId xmlns:a16="http://schemas.microsoft.com/office/drawing/2014/main" id="{DA49E0A1-BF27-A161-EFA0-2AE7A841319F}"/>
              </a:ext>
            </a:extLst>
          </p:cNvPr>
          <p:cNvSpPr txBox="1"/>
          <p:nvPr/>
        </p:nvSpPr>
        <p:spPr>
          <a:xfrm>
            <a:off x="2477146" y="6131997"/>
            <a:ext cx="7237708"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Trend of Financial Health, US Industrial and IT S&amp;P500 companies.</a:t>
            </a:r>
          </a:p>
        </p:txBody>
      </p:sp>
      <p:sp>
        <p:nvSpPr>
          <p:cNvPr id="11" name="TextBox 10">
            <a:extLst>
              <a:ext uri="{FF2B5EF4-FFF2-40B4-BE49-F238E27FC236}">
                <a16:creationId xmlns:a16="http://schemas.microsoft.com/office/drawing/2014/main" id="{E92B9F28-54AB-B3E8-031B-2E428AC297FD}"/>
              </a:ext>
            </a:extLst>
          </p:cNvPr>
          <p:cNvSpPr txBox="1"/>
          <p:nvPr/>
        </p:nvSpPr>
        <p:spPr>
          <a:xfrm>
            <a:off x="-19373" y="6554788"/>
            <a:ext cx="6098582" cy="338554"/>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mn-ea"/>
                <a:cs typeface="+mn-cs"/>
              </a:rPr>
              <a:t>Data source: </a:t>
            </a:r>
            <a:r>
              <a:rPr kumimoji="0" lang="en-US" sz="1600" b="0" i="0" u="none" strike="noStrike" kern="1200" cap="none" spc="0" normalizeH="0" baseline="0" noProof="0" dirty="0">
                <a:ln>
                  <a:noFill/>
                </a:ln>
                <a:solidFill>
                  <a:srgbClr val="000000"/>
                </a:solidFill>
                <a:effectLst/>
                <a:uLnTx/>
                <a:uFillTx/>
                <a:latin typeface="Arial" charset="0"/>
                <a:ea typeface="+mn-ea"/>
                <a:cs typeface="+mn-cs"/>
                <a:hlinkClick r:id="rId5"/>
              </a:rPr>
              <a:t>https://www.scdata.ai/project/30332</a:t>
            </a:r>
            <a:r>
              <a:rPr kumimoji="0" lang="en-US" sz="1600" b="0" i="0" u="none" strike="noStrike" kern="1200" cap="none" spc="0" normalizeH="0" baseline="0" noProof="0" dirty="0">
                <a:ln>
                  <a:noFill/>
                </a:ln>
                <a:solidFill>
                  <a:srgbClr val="000000"/>
                </a:solidFill>
                <a:effectLst/>
                <a:uLnTx/>
                <a:uFillTx/>
                <a:latin typeface="Arial" charset="0"/>
                <a:ea typeface="+mn-ea"/>
                <a:cs typeface="+mn-cs"/>
              </a:rPr>
              <a:t> </a:t>
            </a:r>
          </a:p>
        </p:txBody>
      </p:sp>
      <p:sp>
        <p:nvSpPr>
          <p:cNvPr id="2" name="Rounded Rectangular Callout 2">
            <a:extLst>
              <a:ext uri="{FF2B5EF4-FFF2-40B4-BE49-F238E27FC236}">
                <a16:creationId xmlns:a16="http://schemas.microsoft.com/office/drawing/2014/main" id="{4015528B-1886-6499-59EC-1CD08D8FCE06}"/>
              </a:ext>
            </a:extLst>
          </p:cNvPr>
          <p:cNvSpPr/>
          <p:nvPr/>
        </p:nvSpPr>
        <p:spPr>
          <a:xfrm>
            <a:off x="2004646" y="303212"/>
            <a:ext cx="2655277" cy="836449"/>
          </a:xfrm>
          <a:prstGeom prst="wedgeRoundRectCallout">
            <a:avLst>
              <a:gd name="adj1" fmla="val 19117"/>
              <a:gd name="adj2" fmla="val 87507"/>
              <a:gd name="adj3"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700" b="0" i="0" u="none" strike="noStrike" kern="1200" cap="none" spc="0" normalizeH="0" baseline="0" noProof="0" dirty="0">
                <a:ln>
                  <a:noFill/>
                </a:ln>
                <a:solidFill>
                  <a:srgbClr val="FF0000"/>
                </a:solidFill>
                <a:effectLst/>
                <a:uLnTx/>
                <a:uFillTx/>
                <a:latin typeface="Verdana"/>
                <a:ea typeface="+mn-ea"/>
                <a:cs typeface="+mn-cs"/>
              </a:rPr>
              <a:t>IT firms have a lower short-term risk.</a:t>
            </a:r>
          </a:p>
        </p:txBody>
      </p:sp>
      <p:sp>
        <p:nvSpPr>
          <p:cNvPr id="3" name="Rounded Rectangular Callout 2">
            <a:extLst>
              <a:ext uri="{FF2B5EF4-FFF2-40B4-BE49-F238E27FC236}">
                <a16:creationId xmlns:a16="http://schemas.microsoft.com/office/drawing/2014/main" id="{F53F4975-4AF5-CB81-9EE4-36C71B759E31}"/>
              </a:ext>
            </a:extLst>
          </p:cNvPr>
          <p:cNvSpPr/>
          <p:nvPr/>
        </p:nvSpPr>
        <p:spPr>
          <a:xfrm>
            <a:off x="7098323" y="299349"/>
            <a:ext cx="2655277" cy="836449"/>
          </a:xfrm>
          <a:prstGeom prst="wedgeRoundRectCallout">
            <a:avLst>
              <a:gd name="adj1" fmla="val 17130"/>
              <a:gd name="adj2" fmla="val 79098"/>
              <a:gd name="adj3"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700" b="0" i="0" u="none" strike="noStrike" kern="1200" cap="none" spc="0" normalizeH="0" baseline="0" noProof="0" dirty="0">
                <a:ln>
                  <a:noFill/>
                </a:ln>
                <a:solidFill>
                  <a:srgbClr val="FF0000"/>
                </a:solidFill>
                <a:effectLst/>
                <a:uLnTx/>
                <a:uFillTx/>
                <a:latin typeface="Verdana"/>
                <a:ea typeface="+mn-ea"/>
                <a:cs typeface="+mn-cs"/>
              </a:rPr>
              <a:t>IT firms have a lower liability asset ratio.</a:t>
            </a:r>
          </a:p>
        </p:txBody>
      </p:sp>
      <p:sp>
        <p:nvSpPr>
          <p:cNvPr id="4" name="Rounded Rectangular Callout 2">
            <a:extLst>
              <a:ext uri="{FF2B5EF4-FFF2-40B4-BE49-F238E27FC236}">
                <a16:creationId xmlns:a16="http://schemas.microsoft.com/office/drawing/2014/main" id="{1653D339-869F-E740-C2EE-0A5692753077}"/>
              </a:ext>
            </a:extLst>
          </p:cNvPr>
          <p:cNvSpPr/>
          <p:nvPr/>
        </p:nvSpPr>
        <p:spPr>
          <a:xfrm>
            <a:off x="8973411" y="2481172"/>
            <a:ext cx="2373177" cy="1152725"/>
          </a:xfrm>
          <a:prstGeom prst="wedgeRoundRectCallout">
            <a:avLst>
              <a:gd name="adj1" fmla="val -17604"/>
              <a:gd name="adj2" fmla="val 60082"/>
              <a:gd name="adj3"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IT firms generated more cash each year and in total</a:t>
            </a:r>
            <a:r>
              <a:rPr kumimoji="0" lang="en-US" sz="1700" b="0" i="0" u="none" strike="noStrike" kern="1200" cap="none" spc="0" normalizeH="0" baseline="0" noProof="0" dirty="0">
                <a:ln>
                  <a:noFill/>
                </a:ln>
                <a:solidFill>
                  <a:srgbClr val="FF0000"/>
                </a:solidFill>
                <a:effectLst/>
                <a:uLnTx/>
                <a:uFillTx/>
                <a:latin typeface="Verdana"/>
                <a:ea typeface="+mn-ea"/>
                <a:cs typeface="+mn-cs"/>
              </a:rPr>
              <a:t>.</a:t>
            </a:r>
          </a:p>
        </p:txBody>
      </p:sp>
    </p:spTree>
    <p:custDataLst>
      <p:tags r:id="rId1"/>
    </p:custDataLst>
    <p:extLst>
      <p:ext uri="{BB962C8B-B14F-4D97-AF65-F5344CB8AC3E}">
        <p14:creationId xmlns:p14="http://schemas.microsoft.com/office/powerpoint/2010/main" val="1785682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AE8B108-6ADB-9B16-907B-0AC071D643F8}"/>
              </a:ext>
            </a:extLst>
          </p:cNvPr>
          <p:cNvSpPr>
            <a:spLocks noGrp="1"/>
          </p:cNvSpPr>
          <p:nvPr>
            <p:ph type="sldNum" sz="quarter" idx="10"/>
          </p:nvPr>
        </p:nvSpPr>
        <p:spPr/>
        <p:txBody>
          <a:bodyPr/>
          <a:lstStyle/>
          <a:p>
            <a:fld id="{4F4845B2-18FB-44CF-8C4F-855D6AAB42F2}" type="slidenum">
              <a:rPr lang="en-US" smtClean="0"/>
              <a:pPr/>
              <a:t>33</a:t>
            </a:fld>
            <a:endParaRPr lang="en-US" dirty="0"/>
          </a:p>
        </p:txBody>
      </p:sp>
      <p:pic>
        <p:nvPicPr>
          <p:cNvPr id="4" name="Picture 3" descr="A screen shot of a computer&#10;&#10;Description automatically generated">
            <a:extLst>
              <a:ext uri="{FF2B5EF4-FFF2-40B4-BE49-F238E27FC236}">
                <a16:creationId xmlns:a16="http://schemas.microsoft.com/office/drawing/2014/main" id="{45C57599-C0E3-1458-7B3C-1B7474DC56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4877"/>
            <a:ext cx="12192000" cy="5608246"/>
          </a:xfrm>
          <a:prstGeom prst="rect">
            <a:avLst/>
          </a:prstGeom>
        </p:spPr>
      </p:pic>
      <p:sp>
        <p:nvSpPr>
          <p:cNvPr id="5" name="Rounded Rectangular Callout 2">
            <a:extLst>
              <a:ext uri="{FF2B5EF4-FFF2-40B4-BE49-F238E27FC236}">
                <a16:creationId xmlns:a16="http://schemas.microsoft.com/office/drawing/2014/main" id="{0FAD4E70-193D-2591-A2CE-17AFB4FC51F1}"/>
              </a:ext>
            </a:extLst>
          </p:cNvPr>
          <p:cNvSpPr/>
          <p:nvPr/>
        </p:nvSpPr>
        <p:spPr>
          <a:xfrm>
            <a:off x="4572482" y="428472"/>
            <a:ext cx="2655277" cy="836449"/>
          </a:xfrm>
          <a:prstGeom prst="wedgeRoundRectCallout">
            <a:avLst>
              <a:gd name="adj1" fmla="val 19117"/>
              <a:gd name="adj2" fmla="val 106975"/>
              <a:gd name="adj3" fmla="val 16667"/>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700" b="0" i="0" u="none" strike="noStrike" kern="1200" cap="none" spc="0" normalizeH="0" baseline="0" noProof="0" dirty="0">
                <a:ln>
                  <a:noFill/>
                </a:ln>
                <a:solidFill>
                  <a:srgbClr val="0070C0"/>
                </a:solidFill>
                <a:effectLst/>
                <a:uLnTx/>
                <a:uFillTx/>
                <a:latin typeface="Verdana"/>
                <a:ea typeface="+mn-ea"/>
                <a:cs typeface="+mn-cs"/>
              </a:rPr>
              <a:t>Industrial firms hire more people than</a:t>
            </a:r>
            <a:r>
              <a:rPr kumimoji="0" lang="en-US" sz="1700" b="0" i="0" u="none" strike="noStrike" kern="1200" cap="none" spc="0" normalizeH="0" noProof="0" dirty="0">
                <a:ln>
                  <a:noFill/>
                </a:ln>
                <a:solidFill>
                  <a:srgbClr val="0070C0"/>
                </a:solidFill>
                <a:effectLst/>
                <a:uLnTx/>
                <a:uFillTx/>
                <a:latin typeface="Verdana"/>
                <a:ea typeface="+mn-ea"/>
                <a:cs typeface="+mn-cs"/>
              </a:rPr>
              <a:t> IT</a:t>
            </a:r>
            <a:endParaRPr kumimoji="0" lang="en-US" sz="1700" b="0" i="0" u="none" strike="noStrike" kern="1200" cap="none" spc="0" normalizeH="0" baseline="0" noProof="0" dirty="0">
              <a:ln>
                <a:noFill/>
              </a:ln>
              <a:solidFill>
                <a:srgbClr val="0070C0"/>
              </a:solidFill>
              <a:effectLst/>
              <a:uLnTx/>
              <a:uFillTx/>
              <a:latin typeface="Verdana"/>
              <a:ea typeface="+mn-ea"/>
              <a:cs typeface="+mn-cs"/>
            </a:endParaRPr>
          </a:p>
        </p:txBody>
      </p:sp>
      <p:sp>
        <p:nvSpPr>
          <p:cNvPr id="6" name="Rounded Rectangular Callout 2">
            <a:extLst>
              <a:ext uri="{FF2B5EF4-FFF2-40B4-BE49-F238E27FC236}">
                <a16:creationId xmlns:a16="http://schemas.microsoft.com/office/drawing/2014/main" id="{2E95BA28-A7F2-DE25-A4A2-E6BC49487D09}"/>
              </a:ext>
            </a:extLst>
          </p:cNvPr>
          <p:cNvSpPr/>
          <p:nvPr/>
        </p:nvSpPr>
        <p:spPr>
          <a:xfrm>
            <a:off x="2864526" y="3330797"/>
            <a:ext cx="2158411" cy="836449"/>
          </a:xfrm>
          <a:prstGeom prst="wedgeRoundRectCallout">
            <a:avLst>
              <a:gd name="adj1" fmla="val 28924"/>
              <a:gd name="adj2" fmla="val 82093"/>
              <a:gd name="adj3"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700" b="0" i="0" u="none" strike="noStrike" kern="1200" cap="none" spc="0" normalizeH="0" baseline="0" noProof="0" dirty="0">
                <a:ln>
                  <a:noFill/>
                </a:ln>
                <a:solidFill>
                  <a:srgbClr val="FF0000"/>
                </a:solidFill>
                <a:effectLst/>
                <a:uLnTx/>
                <a:uFillTx/>
                <a:latin typeface="Verdana"/>
                <a:ea typeface="+mn-ea"/>
                <a:cs typeface="+mn-cs"/>
              </a:rPr>
              <a:t>IT firms have higher valuation</a:t>
            </a:r>
          </a:p>
        </p:txBody>
      </p:sp>
      <p:sp>
        <p:nvSpPr>
          <p:cNvPr id="7" name="TextBox 6">
            <a:extLst>
              <a:ext uri="{FF2B5EF4-FFF2-40B4-BE49-F238E27FC236}">
                <a16:creationId xmlns:a16="http://schemas.microsoft.com/office/drawing/2014/main" id="{6F98320A-2C85-89A6-24A2-11A2033817FD}"/>
              </a:ext>
            </a:extLst>
          </p:cNvPr>
          <p:cNvSpPr txBox="1"/>
          <p:nvPr/>
        </p:nvSpPr>
        <p:spPr>
          <a:xfrm>
            <a:off x="1942118" y="6185456"/>
            <a:ext cx="8307764"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Trend of Employees &amp; Valuation, US Industrial and IT S&amp;P500 companies.</a:t>
            </a:r>
          </a:p>
        </p:txBody>
      </p:sp>
      <p:sp>
        <p:nvSpPr>
          <p:cNvPr id="8" name="TextBox 7">
            <a:extLst>
              <a:ext uri="{FF2B5EF4-FFF2-40B4-BE49-F238E27FC236}">
                <a16:creationId xmlns:a16="http://schemas.microsoft.com/office/drawing/2014/main" id="{9EBED93D-429C-6A9C-1E97-6ED34EE7EFFD}"/>
              </a:ext>
            </a:extLst>
          </p:cNvPr>
          <p:cNvSpPr txBox="1"/>
          <p:nvPr/>
        </p:nvSpPr>
        <p:spPr>
          <a:xfrm>
            <a:off x="-19373" y="6554788"/>
            <a:ext cx="6098582" cy="338554"/>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mn-ea"/>
                <a:cs typeface="+mn-cs"/>
              </a:rPr>
              <a:t>Data source: </a:t>
            </a:r>
            <a:r>
              <a:rPr kumimoji="0" lang="en-US" sz="1600" b="0" i="0" u="none" strike="noStrike" kern="1200" cap="none" spc="0" normalizeH="0" baseline="0" noProof="0" dirty="0">
                <a:ln>
                  <a:noFill/>
                </a:ln>
                <a:solidFill>
                  <a:srgbClr val="000000"/>
                </a:solidFill>
                <a:effectLst/>
                <a:uLnTx/>
                <a:uFillTx/>
                <a:latin typeface="Arial" charset="0"/>
                <a:ea typeface="+mn-ea"/>
                <a:cs typeface="+mn-cs"/>
                <a:hlinkClick r:id="rId4"/>
              </a:rPr>
              <a:t>https://www.scdata.ai/project/30332</a:t>
            </a:r>
            <a:r>
              <a:rPr kumimoji="0" lang="en-US" sz="1600" b="0" i="0" u="none" strike="noStrike" kern="1200" cap="none" spc="0" normalizeH="0" baseline="0" noProof="0" dirty="0">
                <a:ln>
                  <a:noFill/>
                </a:ln>
                <a:solidFill>
                  <a:srgbClr val="000000"/>
                </a:solidFill>
                <a:effectLst/>
                <a:uLnTx/>
                <a:uFillTx/>
                <a:latin typeface="Arial" charset="0"/>
                <a:ea typeface="+mn-ea"/>
                <a:cs typeface="+mn-cs"/>
              </a:rPr>
              <a:t> </a:t>
            </a:r>
          </a:p>
        </p:txBody>
      </p:sp>
    </p:spTree>
    <p:extLst>
      <p:ext uri="{BB962C8B-B14F-4D97-AF65-F5344CB8AC3E}">
        <p14:creationId xmlns:p14="http://schemas.microsoft.com/office/powerpoint/2010/main" val="3527054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59D0B-DC52-7617-E10F-9DED57225AFD}"/>
              </a:ext>
            </a:extLst>
          </p:cNvPr>
          <p:cNvSpPr>
            <a:spLocks noGrp="1"/>
          </p:cNvSpPr>
          <p:nvPr>
            <p:ph type="title"/>
          </p:nvPr>
        </p:nvSpPr>
        <p:spPr/>
        <p:txBody>
          <a:bodyPr/>
          <a:lstStyle/>
          <a:p>
            <a:r>
              <a:rPr lang="en-US" sz="2400" dirty="0">
                <a:solidFill>
                  <a:schemeClr val="tx1"/>
                </a:solidFill>
              </a:rPr>
              <a:t>IT vs</a:t>
            </a:r>
            <a:r>
              <a:rPr lang="en-US" dirty="0">
                <a:solidFill>
                  <a:schemeClr val="tx1"/>
                </a:solidFill>
              </a:rPr>
              <a:t>. Industrials, US, S&amp;P500 Companies</a:t>
            </a:r>
          </a:p>
        </p:txBody>
      </p:sp>
      <p:sp>
        <p:nvSpPr>
          <p:cNvPr id="4" name="Content Placeholder 3">
            <a:extLst>
              <a:ext uri="{FF2B5EF4-FFF2-40B4-BE49-F238E27FC236}">
                <a16:creationId xmlns:a16="http://schemas.microsoft.com/office/drawing/2014/main" id="{2062E82D-3209-23C9-C56E-32A1C9188C8F}"/>
              </a:ext>
            </a:extLst>
          </p:cNvPr>
          <p:cNvSpPr>
            <a:spLocks noGrp="1"/>
          </p:cNvSpPr>
          <p:nvPr>
            <p:ph idx="1"/>
          </p:nvPr>
        </p:nvSpPr>
        <p:spPr>
          <a:xfrm>
            <a:off x="609600" y="2129425"/>
            <a:ext cx="10972800" cy="3519813"/>
          </a:xfrm>
        </p:spPr>
        <p:txBody>
          <a:bodyPr/>
          <a:lstStyle/>
          <a:p>
            <a:pPr marL="0" indent="0" algn="ctr">
              <a:lnSpc>
                <a:spcPct val="150000"/>
              </a:lnSpc>
              <a:spcBef>
                <a:spcPts val="1800"/>
              </a:spcBef>
              <a:buNone/>
            </a:pPr>
            <a:r>
              <a:rPr lang="en-US" sz="2800" dirty="0">
                <a:solidFill>
                  <a:srgbClr val="FF0000"/>
                </a:solidFill>
              </a:rPr>
              <a:t>IT outperforms industrials in profitability, growth and risk. </a:t>
            </a:r>
          </a:p>
          <a:p>
            <a:pPr marL="0" indent="0" algn="ctr">
              <a:lnSpc>
                <a:spcPct val="150000"/>
              </a:lnSpc>
              <a:spcBef>
                <a:spcPts val="1800"/>
              </a:spcBef>
              <a:buNone/>
            </a:pPr>
            <a:r>
              <a:rPr lang="en-US" sz="2800" dirty="0">
                <a:solidFill>
                  <a:srgbClr val="FF0000"/>
                </a:solidFill>
              </a:rPr>
              <a:t>A higher pay, better growth and more secure industry to enter.</a:t>
            </a:r>
          </a:p>
          <a:p>
            <a:pPr marL="0" indent="0" algn="ctr">
              <a:lnSpc>
                <a:spcPct val="150000"/>
              </a:lnSpc>
              <a:spcBef>
                <a:spcPts val="1800"/>
              </a:spcBef>
              <a:buNone/>
            </a:pPr>
            <a:r>
              <a:rPr lang="en-US" sz="2800" dirty="0">
                <a:solidFill>
                  <a:srgbClr val="FF0000"/>
                </a:solidFill>
              </a:rPr>
              <a:t>Although IT offers fewer jobs, it has a higher valuation.</a:t>
            </a:r>
          </a:p>
        </p:txBody>
      </p:sp>
    </p:spTree>
    <p:extLst>
      <p:ext uri="{BB962C8B-B14F-4D97-AF65-F5344CB8AC3E}">
        <p14:creationId xmlns:p14="http://schemas.microsoft.com/office/powerpoint/2010/main" val="1639324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63084" y="4406901"/>
            <a:ext cx="7886626" cy="1362075"/>
          </a:xfrm>
        </p:spPr>
        <p:txBody>
          <a:bodyPr/>
          <a:lstStyle/>
          <a:p>
            <a:r>
              <a:rPr lang="en-US" dirty="0"/>
              <a:t>Company Analysis</a:t>
            </a:r>
          </a:p>
        </p:txBody>
      </p:sp>
      <p:sp>
        <p:nvSpPr>
          <p:cNvPr id="6" name="Text Placeholder 5"/>
          <p:cNvSpPr>
            <a:spLocks noGrp="1"/>
          </p:cNvSpPr>
          <p:nvPr>
            <p:ph type="body" idx="1"/>
          </p:nvPr>
        </p:nvSpPr>
        <p:spPr>
          <a:xfrm>
            <a:off x="963084" y="2678906"/>
            <a:ext cx="8744442" cy="1500187"/>
          </a:xfrm>
        </p:spPr>
        <p:txBody>
          <a:bodyPr/>
          <a:lstStyle/>
          <a:p>
            <a:r>
              <a:rPr lang="en-US" altLang="zh-CN" dirty="0"/>
              <a:t>Suppose you choose IT, which company to work for?</a:t>
            </a:r>
          </a:p>
          <a:p>
            <a:endParaRPr lang="en-US" altLang="zh-CN" dirty="0"/>
          </a:p>
          <a:p>
            <a:r>
              <a:rPr lang="en-US" altLang="zh-CN" dirty="0"/>
              <a:t>Which company has the highest profitability, highest growth and lowest financial risk?</a:t>
            </a:r>
          </a:p>
        </p:txBody>
      </p:sp>
      <p:pic>
        <p:nvPicPr>
          <p:cNvPr id="7" name="Picture 6"/>
          <p:cNvPicPr>
            <a:picLocks noChangeAspect="1"/>
          </p:cNvPicPr>
          <p:nvPr/>
        </p:nvPicPr>
        <p:blipFill>
          <a:blip r:embed="rId3"/>
          <a:stretch>
            <a:fillRect/>
          </a:stretch>
        </p:blipFill>
        <p:spPr>
          <a:xfrm>
            <a:off x="9886038" y="934948"/>
            <a:ext cx="2305962" cy="5923052"/>
          </a:xfrm>
          <a:prstGeom prst="rect">
            <a:avLst/>
          </a:prstGeom>
        </p:spPr>
      </p:pic>
      <p:sp>
        <p:nvSpPr>
          <p:cNvPr id="2" name="Slide Number Placeholder 1"/>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2162C8-76E3-4BAE-9851-25C00ECAC03C}" type="slidenum">
              <a:rPr kumimoji="0" lang="en-US" sz="18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2885703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screen shot of a graph&#10;&#10;Description automatically generated">
            <a:extLst>
              <a:ext uri="{FF2B5EF4-FFF2-40B4-BE49-F238E27FC236}">
                <a16:creationId xmlns:a16="http://schemas.microsoft.com/office/drawing/2014/main" id="{DDEBBA50-B5C1-7F52-B1D7-201F725577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24877"/>
            <a:ext cx="12192000" cy="5608246"/>
          </a:xfrm>
          <a:prstGeom prst="rect">
            <a:avLst/>
          </a:prstGeom>
        </p:spPr>
      </p:pic>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2162C8-76E3-4BAE-9851-25C00ECAC03C}" type="slidenum">
              <a:rPr kumimoji="0" lang="en-US" sz="18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9" name="Rectangle 8"/>
          <p:cNvSpPr/>
          <p:nvPr/>
        </p:nvSpPr>
        <p:spPr>
          <a:xfrm>
            <a:off x="1678489" y="107180"/>
            <a:ext cx="9206630" cy="78210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1800" b="0" i="0" u="none" strike="noStrike" kern="1200" cap="none" spc="0" normalizeH="0" baseline="0" noProof="0" dirty="0">
                <a:ln>
                  <a:noFill/>
                </a:ln>
                <a:solidFill>
                  <a:srgbClr val="FF0000"/>
                </a:solidFill>
                <a:effectLst/>
                <a:uLnTx/>
                <a:uFillTx/>
                <a:latin typeface="Verdana"/>
                <a:ea typeface="+mn-ea"/>
                <a:cs typeface="+mn-cs"/>
              </a:rPr>
              <a:t>Profit vs. cost for IT industry: Apple is most profitable</a:t>
            </a:r>
            <a:r>
              <a:rPr lang="en-US" dirty="0">
                <a:solidFill>
                  <a:srgbClr val="FF0000"/>
                </a:solidFill>
              </a:rPr>
              <a:t>. Microsoft, Meta, Visa outperformed the average. </a:t>
            </a:r>
            <a:r>
              <a:rPr kumimoji="0" lang="en-US" sz="1800" b="0" i="0" u="none" strike="noStrike" kern="1200" cap="none" spc="0" normalizeH="0" baseline="0" noProof="0" dirty="0">
                <a:ln>
                  <a:noFill/>
                </a:ln>
                <a:solidFill>
                  <a:srgbClr val="FF0000"/>
                </a:solidFill>
                <a:effectLst/>
                <a:uLnTx/>
                <a:uFillTx/>
                <a:latin typeface="Verdana"/>
                <a:ea typeface="+mn-ea"/>
                <a:cs typeface="+mn-cs"/>
              </a:rPr>
              <a:t>Google, INTC, IBM, HP are below average.</a:t>
            </a:r>
          </a:p>
        </p:txBody>
      </p:sp>
      <p:sp>
        <p:nvSpPr>
          <p:cNvPr id="6" name="TextBox 5">
            <a:extLst>
              <a:ext uri="{FF2B5EF4-FFF2-40B4-BE49-F238E27FC236}">
                <a16:creationId xmlns:a16="http://schemas.microsoft.com/office/drawing/2014/main" id="{511F672F-A967-37B0-6248-D9AB04242F3D}"/>
              </a:ext>
            </a:extLst>
          </p:cNvPr>
          <p:cNvSpPr txBox="1"/>
          <p:nvPr/>
        </p:nvSpPr>
        <p:spPr>
          <a:xfrm>
            <a:off x="2477146" y="6131997"/>
            <a:ext cx="7237708"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Operating Income vs. Total </a:t>
            </a:r>
            <a:r>
              <a:rPr lang="en-US" dirty="0">
                <a:solidFill>
                  <a:srgbClr val="000000"/>
                </a:solidFill>
              </a:rPr>
              <a:t>C</a:t>
            </a:r>
            <a:r>
              <a:rPr kumimoji="0" lang="en-US" sz="1800" b="0" i="0" u="none" strike="noStrike" kern="1200" cap="none" spc="0" normalizeH="0" baseline="0" noProof="0" dirty="0" err="1">
                <a:ln>
                  <a:noFill/>
                </a:ln>
                <a:solidFill>
                  <a:srgbClr val="000000"/>
                </a:solidFill>
                <a:effectLst/>
                <a:uLnTx/>
                <a:uFillTx/>
                <a:latin typeface="Arial" charset="0"/>
                <a:ea typeface="+mn-ea"/>
                <a:cs typeface="+mn-cs"/>
              </a:rPr>
              <a:t>ost</a:t>
            </a:r>
            <a:r>
              <a:rPr kumimoji="0" lang="en-US" sz="1800" b="0" i="0" u="none" strike="noStrike" kern="1200" cap="none" spc="0" normalizeH="0" baseline="0" noProof="0" dirty="0">
                <a:ln>
                  <a:noFill/>
                </a:ln>
                <a:solidFill>
                  <a:srgbClr val="000000"/>
                </a:solidFill>
                <a:effectLst/>
                <a:uLnTx/>
                <a:uFillTx/>
                <a:latin typeface="Arial" charset="0"/>
                <a:ea typeface="+mn-ea"/>
                <a:cs typeface="+mn-cs"/>
              </a:rPr>
              <a:t>, US IT S&amp;P500 companies, 2023</a:t>
            </a:r>
          </a:p>
        </p:txBody>
      </p:sp>
      <p:sp>
        <p:nvSpPr>
          <p:cNvPr id="7" name="TextBox 6">
            <a:extLst>
              <a:ext uri="{FF2B5EF4-FFF2-40B4-BE49-F238E27FC236}">
                <a16:creationId xmlns:a16="http://schemas.microsoft.com/office/drawing/2014/main" id="{6B85ED94-BD70-4F62-1935-FE1D0FA0B3A4}"/>
              </a:ext>
            </a:extLst>
          </p:cNvPr>
          <p:cNvSpPr txBox="1"/>
          <p:nvPr/>
        </p:nvSpPr>
        <p:spPr>
          <a:xfrm>
            <a:off x="-19373" y="6554788"/>
            <a:ext cx="6098582" cy="338554"/>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mn-ea"/>
                <a:cs typeface="+mn-cs"/>
              </a:rPr>
              <a:t>Data source: </a:t>
            </a:r>
            <a:r>
              <a:rPr kumimoji="0" lang="en-US" sz="1600" b="0" i="0" u="none" strike="noStrike" kern="1200" cap="none" spc="0" normalizeH="0" baseline="0" noProof="0" dirty="0">
                <a:ln>
                  <a:noFill/>
                </a:ln>
                <a:solidFill>
                  <a:srgbClr val="000000"/>
                </a:solidFill>
                <a:effectLst/>
                <a:uLnTx/>
                <a:uFillTx/>
                <a:latin typeface="Arial" charset="0"/>
                <a:ea typeface="+mn-ea"/>
                <a:cs typeface="+mn-cs"/>
                <a:hlinkClick r:id="rId5"/>
              </a:rPr>
              <a:t>https://www.scdata.ai/project/30332</a:t>
            </a:r>
            <a:r>
              <a:rPr kumimoji="0" lang="en-US" sz="1600" b="0" i="0" u="none" strike="noStrike" kern="1200" cap="none" spc="0" normalizeH="0" baseline="0" noProof="0" dirty="0">
                <a:ln>
                  <a:noFill/>
                </a:ln>
                <a:solidFill>
                  <a:srgbClr val="000000"/>
                </a:solidFill>
                <a:effectLst/>
                <a:uLnTx/>
                <a:uFillTx/>
                <a:latin typeface="Arial" charset="0"/>
                <a:ea typeface="+mn-ea"/>
                <a:cs typeface="+mn-cs"/>
              </a:rPr>
              <a:t> </a:t>
            </a:r>
          </a:p>
        </p:txBody>
      </p:sp>
      <p:sp>
        <p:nvSpPr>
          <p:cNvPr id="2" name="Hexagon 1">
            <a:extLst>
              <a:ext uri="{FF2B5EF4-FFF2-40B4-BE49-F238E27FC236}">
                <a16:creationId xmlns:a16="http://schemas.microsoft.com/office/drawing/2014/main" id="{EB7C432B-C5C3-8597-14DD-7D219191A47F}"/>
              </a:ext>
            </a:extLst>
          </p:cNvPr>
          <p:cNvSpPr/>
          <p:nvPr/>
        </p:nvSpPr>
        <p:spPr>
          <a:xfrm>
            <a:off x="8536728" y="1058529"/>
            <a:ext cx="738554" cy="623898"/>
          </a:xfrm>
          <a:prstGeom prst="hexagon">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a:ea typeface="+mn-ea"/>
              <a:cs typeface="+mn-cs"/>
            </a:endParaRPr>
          </a:p>
        </p:txBody>
      </p:sp>
      <p:sp>
        <p:nvSpPr>
          <p:cNvPr id="3" name="Hexagon 2">
            <a:extLst>
              <a:ext uri="{FF2B5EF4-FFF2-40B4-BE49-F238E27FC236}">
                <a16:creationId xmlns:a16="http://schemas.microsoft.com/office/drawing/2014/main" id="{87026E39-C4F4-7A29-CFD5-9F3304F403CA}"/>
              </a:ext>
            </a:extLst>
          </p:cNvPr>
          <p:cNvSpPr/>
          <p:nvPr/>
        </p:nvSpPr>
        <p:spPr>
          <a:xfrm>
            <a:off x="3983435" y="1977726"/>
            <a:ext cx="738554" cy="623898"/>
          </a:xfrm>
          <a:prstGeom prst="hexagon">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a:ea typeface="+mn-ea"/>
              <a:cs typeface="+mn-cs"/>
            </a:endParaRPr>
          </a:p>
        </p:txBody>
      </p:sp>
      <p:sp>
        <p:nvSpPr>
          <p:cNvPr id="8" name="Hexagon 7">
            <a:extLst>
              <a:ext uri="{FF2B5EF4-FFF2-40B4-BE49-F238E27FC236}">
                <a16:creationId xmlns:a16="http://schemas.microsoft.com/office/drawing/2014/main" id="{E0747D48-1F11-7128-6DAB-B67690470FE5}"/>
              </a:ext>
            </a:extLst>
          </p:cNvPr>
          <p:cNvSpPr/>
          <p:nvPr/>
        </p:nvSpPr>
        <p:spPr>
          <a:xfrm>
            <a:off x="7063158" y="2098850"/>
            <a:ext cx="738554" cy="623898"/>
          </a:xfrm>
          <a:prstGeom prst="hexagon">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a:ea typeface="+mn-ea"/>
              <a:cs typeface="+mn-cs"/>
            </a:endParaRPr>
          </a:p>
        </p:txBody>
      </p:sp>
      <p:sp>
        <p:nvSpPr>
          <p:cNvPr id="10" name="Hexagon 9">
            <a:extLst>
              <a:ext uri="{FF2B5EF4-FFF2-40B4-BE49-F238E27FC236}">
                <a16:creationId xmlns:a16="http://schemas.microsoft.com/office/drawing/2014/main" id="{E92150C6-FE8B-39D9-766C-A0B3405D54C5}"/>
              </a:ext>
            </a:extLst>
          </p:cNvPr>
          <p:cNvSpPr/>
          <p:nvPr/>
        </p:nvSpPr>
        <p:spPr>
          <a:xfrm>
            <a:off x="2921522" y="3153602"/>
            <a:ext cx="738554" cy="623898"/>
          </a:xfrm>
          <a:prstGeom prst="hexagon">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a:ea typeface="+mn-ea"/>
              <a:cs typeface="+mn-cs"/>
            </a:endParaRPr>
          </a:p>
        </p:txBody>
      </p:sp>
      <p:sp>
        <p:nvSpPr>
          <p:cNvPr id="11" name="Hexagon 10">
            <a:extLst>
              <a:ext uri="{FF2B5EF4-FFF2-40B4-BE49-F238E27FC236}">
                <a16:creationId xmlns:a16="http://schemas.microsoft.com/office/drawing/2014/main" id="{A5A4A0CD-9753-8FB3-DC20-AAEF981F2D89}"/>
              </a:ext>
            </a:extLst>
          </p:cNvPr>
          <p:cNvSpPr/>
          <p:nvPr/>
        </p:nvSpPr>
        <p:spPr>
          <a:xfrm>
            <a:off x="1815375" y="4519867"/>
            <a:ext cx="738554" cy="623898"/>
          </a:xfrm>
          <a:prstGeom prst="hexagon">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a:ea typeface="+mn-ea"/>
              <a:cs typeface="+mn-cs"/>
            </a:endParaRPr>
          </a:p>
        </p:txBody>
      </p:sp>
    </p:spTree>
    <p:custDataLst>
      <p:tags r:id="rId1"/>
    </p:custDataLst>
    <p:extLst>
      <p:ext uri="{BB962C8B-B14F-4D97-AF65-F5344CB8AC3E}">
        <p14:creationId xmlns:p14="http://schemas.microsoft.com/office/powerpoint/2010/main" val="663423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8" grpId="0" animBg="1"/>
      <p:bldP spid="10" grpId="0" animBg="1"/>
      <p:bldP spid="1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 shot of a computer&#10;&#10;Description automatically generated">
            <a:extLst>
              <a:ext uri="{FF2B5EF4-FFF2-40B4-BE49-F238E27FC236}">
                <a16:creationId xmlns:a16="http://schemas.microsoft.com/office/drawing/2014/main" id="{AB5C0ED3-2413-7571-038C-39637C2812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24877"/>
            <a:ext cx="12192000" cy="5608246"/>
          </a:xfrm>
          <a:prstGeom prst="rect">
            <a:avLst/>
          </a:prstGeom>
        </p:spPr>
      </p:pic>
      <p:sp>
        <p:nvSpPr>
          <p:cNvPr id="6" name="Slide Number Placeholder 5"/>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2162C8-76E3-4BAE-9851-25C00ECAC03C}" type="slidenum">
              <a:rPr kumimoji="0" lang="en-US" sz="18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8" name="Rectangle 7"/>
          <p:cNvSpPr/>
          <p:nvPr/>
        </p:nvSpPr>
        <p:spPr>
          <a:xfrm>
            <a:off x="1777562" y="178888"/>
            <a:ext cx="8603293" cy="72489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Verdana"/>
                <a:ea typeface="+mn-ea"/>
                <a:cs typeface="+mn-cs"/>
              </a:rPr>
              <a:t>High revenue &amp; high profit margin companies are more competitive: Apple, Microsoft, Google, </a:t>
            </a:r>
            <a:r>
              <a:rPr lang="en-US" dirty="0">
                <a:solidFill>
                  <a:srgbClr val="FF0000"/>
                </a:solidFill>
                <a:latin typeface="Verdana"/>
              </a:rPr>
              <a:t>Meta</a:t>
            </a:r>
            <a:r>
              <a:rPr kumimoji="0" lang="en-US" sz="1800" b="0" i="0" u="none" strike="noStrike" kern="1200" cap="none" spc="0" normalizeH="0" baseline="0" noProof="0" dirty="0">
                <a:ln>
                  <a:noFill/>
                </a:ln>
                <a:solidFill>
                  <a:srgbClr val="FF0000"/>
                </a:solidFill>
                <a:effectLst/>
                <a:uLnTx/>
                <a:uFillTx/>
                <a:latin typeface="Verdana"/>
                <a:ea typeface="+mn-ea"/>
                <a:cs typeface="+mn-cs"/>
              </a:rPr>
              <a:t> and Visa are the best in their class.</a:t>
            </a:r>
          </a:p>
        </p:txBody>
      </p:sp>
      <p:sp>
        <p:nvSpPr>
          <p:cNvPr id="5" name="Rounded Rectangular Callout 4"/>
          <p:cNvSpPr/>
          <p:nvPr/>
        </p:nvSpPr>
        <p:spPr>
          <a:xfrm>
            <a:off x="5183425" y="3769607"/>
            <a:ext cx="1443400" cy="750014"/>
          </a:xfrm>
          <a:prstGeom prst="wedgeRoundRectCallout">
            <a:avLst>
              <a:gd name="adj1" fmla="val 50160"/>
              <a:gd name="adj2" fmla="val -13331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Profit frontier</a:t>
            </a:r>
          </a:p>
        </p:txBody>
      </p:sp>
      <p:sp>
        <p:nvSpPr>
          <p:cNvPr id="12" name="Freeform: Shape 11">
            <a:extLst>
              <a:ext uri="{FF2B5EF4-FFF2-40B4-BE49-F238E27FC236}">
                <a16:creationId xmlns:a16="http://schemas.microsoft.com/office/drawing/2014/main" id="{F36E47FF-5F00-F80F-852E-61BC017830C6}"/>
              </a:ext>
            </a:extLst>
          </p:cNvPr>
          <p:cNvSpPr/>
          <p:nvPr/>
        </p:nvSpPr>
        <p:spPr>
          <a:xfrm>
            <a:off x="1877206" y="1694426"/>
            <a:ext cx="7837648" cy="1624971"/>
          </a:xfrm>
          <a:custGeom>
            <a:avLst/>
            <a:gdLst>
              <a:gd name="connsiteX0" fmla="*/ 0 w 7392692"/>
              <a:gd name="connsiteY0" fmla="*/ 0 h 1734574"/>
              <a:gd name="connsiteX1" fmla="*/ 666427 w 7392692"/>
              <a:gd name="connsiteY1" fmla="*/ 588936 h 1734574"/>
              <a:gd name="connsiteX2" fmla="*/ 1363851 w 7392692"/>
              <a:gd name="connsiteY2" fmla="*/ 1007390 h 1734574"/>
              <a:gd name="connsiteX3" fmla="*/ 2076773 w 7392692"/>
              <a:gd name="connsiteY3" fmla="*/ 1301858 h 1734574"/>
              <a:gd name="connsiteX4" fmla="*/ 3750590 w 7392692"/>
              <a:gd name="connsiteY4" fmla="*/ 1131376 h 1734574"/>
              <a:gd name="connsiteX5" fmla="*/ 5052448 w 7392692"/>
              <a:gd name="connsiteY5" fmla="*/ 1658319 h 1734574"/>
              <a:gd name="connsiteX6" fmla="*/ 7392692 w 7392692"/>
              <a:gd name="connsiteY6" fmla="*/ 1720312 h 173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92692" h="1734574">
                <a:moveTo>
                  <a:pt x="0" y="0"/>
                </a:moveTo>
                <a:cubicBezTo>
                  <a:pt x="219559" y="210519"/>
                  <a:pt x="439119" y="421038"/>
                  <a:pt x="666427" y="588936"/>
                </a:cubicBezTo>
                <a:cubicBezTo>
                  <a:pt x="893735" y="756834"/>
                  <a:pt x="1128793" y="888570"/>
                  <a:pt x="1363851" y="1007390"/>
                </a:cubicBezTo>
                <a:cubicBezTo>
                  <a:pt x="1598909" y="1126210"/>
                  <a:pt x="1678983" y="1281194"/>
                  <a:pt x="2076773" y="1301858"/>
                </a:cubicBezTo>
                <a:cubicBezTo>
                  <a:pt x="2474563" y="1322522"/>
                  <a:pt x="3254644" y="1071966"/>
                  <a:pt x="3750590" y="1131376"/>
                </a:cubicBezTo>
                <a:cubicBezTo>
                  <a:pt x="4246536" y="1190786"/>
                  <a:pt x="4445431" y="1560163"/>
                  <a:pt x="5052448" y="1658319"/>
                </a:cubicBezTo>
                <a:cubicBezTo>
                  <a:pt x="5659465" y="1756475"/>
                  <a:pt x="6526078" y="1738393"/>
                  <a:pt x="7392692" y="1720312"/>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a:ea typeface="+mn-ea"/>
              <a:cs typeface="+mn-cs"/>
            </a:endParaRPr>
          </a:p>
        </p:txBody>
      </p:sp>
      <p:sp>
        <p:nvSpPr>
          <p:cNvPr id="13" name="TextBox 12">
            <a:extLst>
              <a:ext uri="{FF2B5EF4-FFF2-40B4-BE49-F238E27FC236}">
                <a16:creationId xmlns:a16="http://schemas.microsoft.com/office/drawing/2014/main" id="{7ABD0B3A-882D-8FB4-E894-670BC238CAD4}"/>
              </a:ext>
            </a:extLst>
          </p:cNvPr>
          <p:cNvSpPr txBox="1"/>
          <p:nvPr/>
        </p:nvSpPr>
        <p:spPr>
          <a:xfrm>
            <a:off x="2477146" y="6131997"/>
            <a:ext cx="7237708"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Operating Margin vs. Total </a:t>
            </a:r>
            <a:r>
              <a:rPr lang="en-US" dirty="0">
                <a:solidFill>
                  <a:srgbClr val="000000"/>
                </a:solidFill>
              </a:rPr>
              <a:t>R</a:t>
            </a:r>
            <a:r>
              <a:rPr kumimoji="0" lang="en-US" sz="1800" b="0" i="0" u="none" strike="noStrike" kern="1200" cap="none" spc="0" normalizeH="0" baseline="0" noProof="0" dirty="0" err="1">
                <a:ln>
                  <a:noFill/>
                </a:ln>
                <a:solidFill>
                  <a:srgbClr val="000000"/>
                </a:solidFill>
                <a:effectLst/>
                <a:uLnTx/>
                <a:uFillTx/>
                <a:latin typeface="Arial" charset="0"/>
                <a:ea typeface="+mn-ea"/>
                <a:cs typeface="+mn-cs"/>
              </a:rPr>
              <a:t>evenue</a:t>
            </a:r>
            <a:r>
              <a:rPr kumimoji="0" lang="en-US" sz="1800" b="0" i="0" u="none" strike="noStrike" kern="1200" cap="none" spc="0" normalizeH="0" baseline="0" noProof="0" dirty="0">
                <a:ln>
                  <a:noFill/>
                </a:ln>
                <a:solidFill>
                  <a:srgbClr val="000000"/>
                </a:solidFill>
                <a:effectLst/>
                <a:uLnTx/>
                <a:uFillTx/>
                <a:latin typeface="Arial" charset="0"/>
                <a:ea typeface="+mn-ea"/>
                <a:cs typeface="+mn-cs"/>
              </a:rPr>
              <a:t>, US IT S&amp;P500 companies, 2023</a:t>
            </a:r>
          </a:p>
        </p:txBody>
      </p:sp>
      <p:sp>
        <p:nvSpPr>
          <p:cNvPr id="14" name="TextBox 13">
            <a:extLst>
              <a:ext uri="{FF2B5EF4-FFF2-40B4-BE49-F238E27FC236}">
                <a16:creationId xmlns:a16="http://schemas.microsoft.com/office/drawing/2014/main" id="{D3F3B5AD-A672-4ECC-FE60-C93397143EC6}"/>
              </a:ext>
            </a:extLst>
          </p:cNvPr>
          <p:cNvSpPr txBox="1"/>
          <p:nvPr/>
        </p:nvSpPr>
        <p:spPr>
          <a:xfrm>
            <a:off x="-19373" y="6554788"/>
            <a:ext cx="6098582" cy="338554"/>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mn-ea"/>
                <a:cs typeface="+mn-cs"/>
              </a:rPr>
              <a:t>Data source: </a:t>
            </a:r>
            <a:r>
              <a:rPr kumimoji="0" lang="en-US" sz="1600" b="0" i="0" u="none" strike="noStrike" kern="1200" cap="none" spc="0" normalizeH="0" baseline="0" noProof="0" dirty="0">
                <a:ln>
                  <a:noFill/>
                </a:ln>
                <a:solidFill>
                  <a:srgbClr val="000000"/>
                </a:solidFill>
                <a:effectLst/>
                <a:uLnTx/>
                <a:uFillTx/>
                <a:latin typeface="Arial" charset="0"/>
                <a:ea typeface="+mn-ea"/>
                <a:cs typeface="+mn-cs"/>
                <a:hlinkClick r:id="rId5"/>
              </a:rPr>
              <a:t>https://www.scdata.ai/project/30332</a:t>
            </a:r>
            <a:r>
              <a:rPr kumimoji="0" lang="en-US" sz="1600" b="0" i="0" u="none" strike="noStrike" kern="1200" cap="none" spc="0" normalizeH="0" baseline="0" noProof="0" dirty="0">
                <a:ln>
                  <a:noFill/>
                </a:ln>
                <a:solidFill>
                  <a:srgbClr val="000000"/>
                </a:solidFill>
                <a:effectLst/>
                <a:uLnTx/>
                <a:uFillTx/>
                <a:latin typeface="Arial" charset="0"/>
                <a:ea typeface="+mn-ea"/>
                <a:cs typeface="+mn-cs"/>
              </a:rPr>
              <a:t> </a:t>
            </a:r>
          </a:p>
        </p:txBody>
      </p:sp>
    </p:spTree>
    <p:custDataLst>
      <p:tags r:id="rId1"/>
    </p:custDataLst>
    <p:extLst>
      <p:ext uri="{BB962C8B-B14F-4D97-AF65-F5344CB8AC3E}">
        <p14:creationId xmlns:p14="http://schemas.microsoft.com/office/powerpoint/2010/main" val="3898948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 shot of a computer screen&#10;&#10;Description automatically generated">
            <a:extLst>
              <a:ext uri="{FF2B5EF4-FFF2-40B4-BE49-F238E27FC236}">
                <a16:creationId xmlns:a16="http://schemas.microsoft.com/office/drawing/2014/main" id="{4003CA23-9398-1F7B-7008-EFDD62AE83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73733"/>
            <a:ext cx="12192000" cy="5608246"/>
          </a:xfrm>
          <a:prstGeom prst="rect">
            <a:avLst/>
          </a:prstGeom>
        </p:spPr>
      </p:pic>
      <p:sp>
        <p:nvSpPr>
          <p:cNvPr id="3" name="Slide Number Placeholder 2"/>
          <p:cNvSpPr>
            <a:spLocks noGrp="1"/>
          </p:cNvSpPr>
          <p:nvPr>
            <p:ph type="sldNum" sz="quarter" idx="4294967295"/>
          </p:nvPr>
        </p:nvSpPr>
        <p:spPr>
          <a:xfrm>
            <a:off x="8610600" y="6356350"/>
            <a:ext cx="2743200" cy="365125"/>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12691DA-F289-455F-BD8D-4192E2763EB1}" type="slidenum">
              <a:rPr kumimoji="0" lang="en-US" sz="18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8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12" name="Rectangle 11"/>
          <p:cNvSpPr/>
          <p:nvPr/>
        </p:nvSpPr>
        <p:spPr>
          <a:xfrm>
            <a:off x="4569178" y="992424"/>
            <a:ext cx="1547322" cy="584775"/>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mn-ea"/>
                <a:cs typeface="+mn-cs"/>
              </a:rPr>
              <a:t>High risk and high return</a:t>
            </a:r>
          </a:p>
        </p:txBody>
      </p:sp>
      <p:sp>
        <p:nvSpPr>
          <p:cNvPr id="14" name="Rectangle 13"/>
          <p:cNvSpPr/>
          <p:nvPr/>
        </p:nvSpPr>
        <p:spPr>
          <a:xfrm>
            <a:off x="4569178" y="4082524"/>
            <a:ext cx="1547322" cy="584775"/>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mn-ea"/>
                <a:cs typeface="+mn-cs"/>
              </a:rPr>
              <a:t>High risk and low return</a:t>
            </a:r>
          </a:p>
        </p:txBody>
      </p:sp>
      <p:sp>
        <p:nvSpPr>
          <p:cNvPr id="11" name="Rectangle 10"/>
          <p:cNvSpPr/>
          <p:nvPr/>
        </p:nvSpPr>
        <p:spPr>
          <a:xfrm>
            <a:off x="2127474" y="992424"/>
            <a:ext cx="1548670" cy="584775"/>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mn-ea"/>
                <a:cs typeface="+mn-cs"/>
              </a:rPr>
              <a:t>Low risk and high return</a:t>
            </a:r>
          </a:p>
        </p:txBody>
      </p:sp>
      <p:sp>
        <p:nvSpPr>
          <p:cNvPr id="13" name="Rectangle 12"/>
          <p:cNvSpPr/>
          <p:nvPr/>
        </p:nvSpPr>
        <p:spPr>
          <a:xfrm>
            <a:off x="1943995" y="4144080"/>
            <a:ext cx="1548670" cy="584775"/>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mn-ea"/>
                <a:cs typeface="+mn-cs"/>
              </a:rPr>
              <a:t>Low risk and low return</a:t>
            </a:r>
          </a:p>
        </p:txBody>
      </p:sp>
      <p:cxnSp>
        <p:nvCxnSpPr>
          <p:cNvPr id="6" name="Straight Connector 5"/>
          <p:cNvCxnSpPr/>
          <p:nvPr/>
        </p:nvCxnSpPr>
        <p:spPr>
          <a:xfrm>
            <a:off x="318912" y="3141314"/>
            <a:ext cx="9736476" cy="4"/>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277564" y="1083914"/>
            <a:ext cx="10274" cy="4941870"/>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634091F4-67C1-E3CB-2B54-F576A660EE2C}"/>
              </a:ext>
            </a:extLst>
          </p:cNvPr>
          <p:cNvSpPr txBox="1"/>
          <p:nvPr/>
        </p:nvSpPr>
        <p:spPr>
          <a:xfrm>
            <a:off x="2036649" y="6113051"/>
            <a:ext cx="8159702"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Return on Assets vs. Liability Asset Ratio, US IT S&amp;P500 companies, 2023</a:t>
            </a:r>
          </a:p>
        </p:txBody>
      </p:sp>
      <p:sp>
        <p:nvSpPr>
          <p:cNvPr id="9" name="Rounded Rectangular Callout 2">
            <a:extLst>
              <a:ext uri="{FF2B5EF4-FFF2-40B4-BE49-F238E27FC236}">
                <a16:creationId xmlns:a16="http://schemas.microsoft.com/office/drawing/2014/main" id="{E905FE3E-07A6-1740-5660-C40895A111E3}"/>
              </a:ext>
            </a:extLst>
          </p:cNvPr>
          <p:cNvSpPr/>
          <p:nvPr/>
        </p:nvSpPr>
        <p:spPr>
          <a:xfrm>
            <a:off x="242876" y="758601"/>
            <a:ext cx="2071696" cy="1052419"/>
          </a:xfrm>
          <a:prstGeom prst="wedgeRoundRectCallout">
            <a:avLst>
              <a:gd name="adj1" fmla="val 60132"/>
              <a:gd name="adj2" fmla="val 115931"/>
              <a:gd name="adj3"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700" b="0" i="0" u="none" strike="noStrike" kern="1200" cap="none" spc="0" normalizeH="0" baseline="0" noProof="0" dirty="0">
                <a:ln>
                  <a:noFill/>
                </a:ln>
                <a:solidFill>
                  <a:srgbClr val="FF0000"/>
                </a:solidFill>
                <a:effectLst/>
                <a:uLnTx/>
                <a:uFillTx/>
                <a:latin typeface="Verdana"/>
                <a:ea typeface="+mn-ea"/>
                <a:cs typeface="+mn-cs"/>
              </a:rPr>
              <a:t>Texas instruments, Meta, Adobe, …</a:t>
            </a:r>
          </a:p>
        </p:txBody>
      </p:sp>
      <p:sp>
        <p:nvSpPr>
          <p:cNvPr id="15" name="Rounded Rectangular Callout 2">
            <a:extLst>
              <a:ext uri="{FF2B5EF4-FFF2-40B4-BE49-F238E27FC236}">
                <a16:creationId xmlns:a16="http://schemas.microsoft.com/office/drawing/2014/main" id="{72D850F7-5E67-8BFE-97CC-D532695B49C5}"/>
              </a:ext>
            </a:extLst>
          </p:cNvPr>
          <p:cNvSpPr/>
          <p:nvPr/>
        </p:nvSpPr>
        <p:spPr>
          <a:xfrm>
            <a:off x="107148" y="4705433"/>
            <a:ext cx="1448541" cy="743175"/>
          </a:xfrm>
          <a:prstGeom prst="wedgeRoundRectCallout">
            <a:avLst>
              <a:gd name="adj1" fmla="val 74611"/>
              <a:gd name="adj2" fmla="val -130180"/>
              <a:gd name="adj3"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700" b="0" i="0" u="none" strike="noStrike" kern="1200" cap="none" spc="0" normalizeH="0" baseline="0" noProof="0" dirty="0">
                <a:ln>
                  <a:noFill/>
                </a:ln>
                <a:solidFill>
                  <a:srgbClr val="FF0000"/>
                </a:solidFill>
                <a:effectLst/>
                <a:uLnTx/>
                <a:uFillTx/>
                <a:latin typeface="Verdana"/>
                <a:ea typeface="+mn-ea"/>
                <a:cs typeface="+mn-cs"/>
              </a:rPr>
              <a:t>AMD,  Salesforce, ...</a:t>
            </a:r>
          </a:p>
        </p:txBody>
      </p:sp>
      <p:sp>
        <p:nvSpPr>
          <p:cNvPr id="16" name="Rounded Rectangular Callout 2">
            <a:extLst>
              <a:ext uri="{FF2B5EF4-FFF2-40B4-BE49-F238E27FC236}">
                <a16:creationId xmlns:a16="http://schemas.microsoft.com/office/drawing/2014/main" id="{CB45C340-5C28-3D22-50B0-345ECCA9A460}"/>
              </a:ext>
            </a:extLst>
          </p:cNvPr>
          <p:cNvSpPr/>
          <p:nvPr/>
        </p:nvSpPr>
        <p:spPr>
          <a:xfrm>
            <a:off x="5728107" y="1844423"/>
            <a:ext cx="2133772" cy="865819"/>
          </a:xfrm>
          <a:prstGeom prst="wedgeRoundRectCallout">
            <a:avLst>
              <a:gd name="adj1" fmla="val -112026"/>
              <a:gd name="adj2" fmla="val 24355"/>
              <a:gd name="adj3"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700" b="0" i="0" u="none" strike="noStrike" kern="1200" cap="none" spc="0" normalizeH="0" baseline="0" noProof="0" dirty="0">
                <a:ln>
                  <a:noFill/>
                </a:ln>
                <a:solidFill>
                  <a:srgbClr val="FF0000"/>
                </a:solidFill>
                <a:effectLst/>
                <a:uLnTx/>
                <a:uFillTx/>
                <a:latin typeface="Verdana"/>
                <a:ea typeface="+mn-ea"/>
                <a:cs typeface="+mn-cs"/>
              </a:rPr>
              <a:t>Apple, Maser Card,</a:t>
            </a:r>
            <a:r>
              <a:rPr kumimoji="0" lang="en-US" sz="1700" b="0" i="0" u="none" strike="noStrike" kern="1200" cap="none" spc="0" normalizeH="0" noProof="0" dirty="0">
                <a:ln>
                  <a:noFill/>
                </a:ln>
                <a:solidFill>
                  <a:srgbClr val="FF0000"/>
                </a:solidFill>
                <a:effectLst/>
                <a:uLnTx/>
                <a:uFillTx/>
                <a:latin typeface="Verdana"/>
                <a:ea typeface="+mn-ea"/>
                <a:cs typeface="+mn-cs"/>
              </a:rPr>
              <a:t> Broadcom</a:t>
            </a:r>
            <a:r>
              <a:rPr kumimoji="0" lang="en-US" sz="1700" b="0" i="0" u="none" strike="noStrike" kern="1200" cap="none" spc="0" normalizeH="0" baseline="0" noProof="0" dirty="0">
                <a:ln>
                  <a:noFill/>
                </a:ln>
                <a:solidFill>
                  <a:srgbClr val="FF0000"/>
                </a:solidFill>
                <a:effectLst/>
                <a:uLnTx/>
                <a:uFillTx/>
                <a:latin typeface="Verdana"/>
                <a:ea typeface="+mn-ea"/>
                <a:cs typeface="+mn-cs"/>
              </a:rPr>
              <a:t>, …</a:t>
            </a:r>
          </a:p>
        </p:txBody>
      </p:sp>
      <p:sp>
        <p:nvSpPr>
          <p:cNvPr id="18" name="Rounded Rectangular Callout 2">
            <a:extLst>
              <a:ext uri="{FF2B5EF4-FFF2-40B4-BE49-F238E27FC236}">
                <a16:creationId xmlns:a16="http://schemas.microsoft.com/office/drawing/2014/main" id="{85FACB42-6FDD-E613-A756-E3DBB4225AE8}"/>
              </a:ext>
            </a:extLst>
          </p:cNvPr>
          <p:cNvSpPr/>
          <p:nvPr/>
        </p:nvSpPr>
        <p:spPr>
          <a:xfrm>
            <a:off x="7017670" y="3847381"/>
            <a:ext cx="1729515" cy="768396"/>
          </a:xfrm>
          <a:prstGeom prst="wedgeRoundRectCallout">
            <a:avLst>
              <a:gd name="adj1" fmla="val -87888"/>
              <a:gd name="adj2" fmla="val -22738"/>
              <a:gd name="adj3"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700" b="0" i="0" u="none" strike="noStrike" kern="1200" cap="none" spc="0" normalizeH="0" baseline="0" noProof="0" dirty="0">
                <a:ln>
                  <a:noFill/>
                </a:ln>
                <a:solidFill>
                  <a:srgbClr val="FF0000"/>
                </a:solidFill>
                <a:effectLst/>
                <a:uLnTx/>
                <a:uFillTx/>
                <a:latin typeface="Verdana"/>
                <a:ea typeface="+mn-ea"/>
                <a:cs typeface="+mn-cs"/>
              </a:rPr>
              <a:t>HP, Oracle, IBM, …</a:t>
            </a:r>
          </a:p>
        </p:txBody>
      </p:sp>
      <p:sp>
        <p:nvSpPr>
          <p:cNvPr id="19" name="TextBox 18">
            <a:extLst>
              <a:ext uri="{FF2B5EF4-FFF2-40B4-BE49-F238E27FC236}">
                <a16:creationId xmlns:a16="http://schemas.microsoft.com/office/drawing/2014/main" id="{65D7A538-EF20-F6B7-C2CF-BB0192437088}"/>
              </a:ext>
            </a:extLst>
          </p:cNvPr>
          <p:cNvSpPr txBox="1"/>
          <p:nvPr/>
        </p:nvSpPr>
        <p:spPr>
          <a:xfrm>
            <a:off x="-19373" y="6554788"/>
            <a:ext cx="6098582" cy="338554"/>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mn-ea"/>
                <a:cs typeface="+mn-cs"/>
              </a:rPr>
              <a:t>Data source: </a:t>
            </a:r>
            <a:r>
              <a:rPr kumimoji="0" lang="en-US" sz="1600" b="0" i="0" u="none" strike="noStrike" kern="1200" cap="none" spc="0" normalizeH="0" baseline="0" noProof="0" dirty="0">
                <a:ln>
                  <a:noFill/>
                </a:ln>
                <a:solidFill>
                  <a:srgbClr val="000000"/>
                </a:solidFill>
                <a:effectLst/>
                <a:uLnTx/>
                <a:uFillTx/>
                <a:latin typeface="Arial" charset="0"/>
                <a:ea typeface="+mn-ea"/>
                <a:cs typeface="+mn-cs"/>
                <a:hlinkClick r:id="rId5"/>
              </a:rPr>
              <a:t>https://www.scdata.ai/project/30332</a:t>
            </a:r>
            <a:r>
              <a:rPr kumimoji="0" lang="en-US" sz="1600" b="0" i="0" u="none" strike="noStrike" kern="1200" cap="none" spc="0" normalizeH="0" baseline="0" noProof="0" dirty="0">
                <a:ln>
                  <a:noFill/>
                </a:ln>
                <a:solidFill>
                  <a:srgbClr val="000000"/>
                </a:solidFill>
                <a:effectLst/>
                <a:uLnTx/>
                <a:uFillTx/>
                <a:latin typeface="Arial" charset="0"/>
                <a:ea typeface="+mn-ea"/>
                <a:cs typeface="+mn-cs"/>
              </a:rPr>
              <a:t> </a:t>
            </a:r>
          </a:p>
        </p:txBody>
      </p:sp>
    </p:spTree>
    <p:custDataLst>
      <p:tags r:id="rId1"/>
    </p:custDataLst>
    <p:extLst>
      <p:ext uri="{BB962C8B-B14F-4D97-AF65-F5344CB8AC3E}">
        <p14:creationId xmlns:p14="http://schemas.microsoft.com/office/powerpoint/2010/main" val="3413639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1" grpId="0"/>
      <p:bldP spid="13" grpId="0"/>
      <p:bldP spid="9" grpId="0" animBg="1"/>
      <p:bldP spid="15" grpId="0" animBg="1"/>
      <p:bldP spid="16" grpId="0" animBg="1"/>
      <p:bldP spid="1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Recap</a:t>
            </a:r>
          </a:p>
        </p:txBody>
      </p:sp>
      <p:sp>
        <p:nvSpPr>
          <p:cNvPr id="3" name="Content Placeholder 2"/>
          <p:cNvSpPr>
            <a:spLocks noGrp="1"/>
          </p:cNvSpPr>
          <p:nvPr>
            <p:ph sz="half" idx="1"/>
          </p:nvPr>
        </p:nvSpPr>
        <p:spPr/>
        <p:txBody>
          <a:bodyPr/>
          <a:lstStyle/>
          <a:p>
            <a:r>
              <a:rPr lang="en-US" altLang="zh-CN" sz="3200" dirty="0">
                <a:latin typeface="Calibri" panose="020F0502020204030204" pitchFamily="34" charset="0"/>
              </a:rPr>
              <a:t>Job opportunity analysis is the job intelligence</a:t>
            </a:r>
          </a:p>
          <a:p>
            <a:pPr lvl="1"/>
            <a:r>
              <a:rPr lang="en-US" altLang="zh-CN" sz="2800" dirty="0">
                <a:latin typeface="Calibri" panose="020F0502020204030204" pitchFamily="34" charset="0"/>
              </a:rPr>
              <a:t>Locate strategically </a:t>
            </a:r>
          </a:p>
          <a:p>
            <a:pPr lvl="1"/>
            <a:r>
              <a:rPr lang="en-US" altLang="zh-CN" sz="2800" dirty="0">
                <a:latin typeface="Calibri" panose="020F0502020204030204" pitchFamily="34" charset="0"/>
              </a:rPr>
              <a:t>Enter the right industry </a:t>
            </a:r>
          </a:p>
          <a:p>
            <a:pPr lvl="1"/>
            <a:r>
              <a:rPr lang="en-US" altLang="zh-CN" sz="2800" dirty="0">
                <a:latin typeface="Calibri" panose="020F0502020204030204" pitchFamily="34" charset="0"/>
              </a:rPr>
              <a:t>Work for the right company</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2162C8-76E3-4BAE-9851-25C00ECAC03C}" type="slidenum">
              <a:rPr kumimoji="0" lang="en-US" sz="18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6" name="Content Placeholder 5"/>
          <p:cNvPicPr>
            <a:picLocks noGrp="1" noChangeAspect="1"/>
          </p:cNvPicPr>
          <p:nvPr>
            <p:ph sz="half" idx="2"/>
          </p:nvPr>
        </p:nvPicPr>
        <p:blipFill>
          <a:blip r:embed="rId4"/>
          <a:stretch>
            <a:fillRect/>
          </a:stretch>
        </p:blipFill>
        <p:spPr>
          <a:xfrm>
            <a:off x="6853496" y="2269027"/>
            <a:ext cx="4073007" cy="3540733"/>
          </a:xfrm>
          <a:prstGeom prst="rect">
            <a:avLst/>
          </a:prstGeom>
        </p:spPr>
      </p:pic>
      <p:sp>
        <p:nvSpPr>
          <p:cNvPr id="8" name="Rectangle 7"/>
          <p:cNvSpPr/>
          <p:nvPr/>
        </p:nvSpPr>
        <p:spPr>
          <a:xfrm>
            <a:off x="956929" y="4633993"/>
            <a:ext cx="5037471" cy="141034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Verdana"/>
                <a:ea typeface="+mn-ea"/>
                <a:cs typeface="+mn-cs"/>
              </a:rPr>
              <a:t>Plenty of opportunities, higher pay &amp; lower effort, career growth, job security </a:t>
            </a:r>
            <a:r>
              <a:rPr kumimoji="0" lang="en-US" sz="2000" b="0" i="0" u="none" strike="noStrike" kern="1200" cap="none" spc="0" normalizeH="0" baseline="0" noProof="0" dirty="0">
                <a:ln>
                  <a:noFill/>
                </a:ln>
                <a:solidFill>
                  <a:srgbClr val="FF0000"/>
                </a:solidFill>
                <a:effectLst/>
                <a:uLnTx/>
                <a:uFillTx/>
                <a:latin typeface="Verdana"/>
                <a:ea typeface="+mn-ea"/>
                <a:cs typeface="+mn-cs"/>
                <a:sym typeface="Wingdings" panose="05000000000000000000" pitchFamily="2" charset="2"/>
              </a:rPr>
              <a:t> Dream Job!</a:t>
            </a:r>
            <a:endParaRPr kumimoji="0" lang="en-US" sz="2000" b="0" i="0" u="none" strike="noStrike" kern="1200" cap="none" spc="0" normalizeH="0" baseline="0" noProof="0" dirty="0">
              <a:ln>
                <a:noFill/>
              </a:ln>
              <a:solidFill>
                <a:srgbClr val="FF0000"/>
              </a:solidFill>
              <a:effectLst/>
              <a:uLnTx/>
              <a:uFillTx/>
              <a:latin typeface="Verdana"/>
              <a:ea typeface="+mn-ea"/>
              <a:cs typeface="+mn-cs"/>
            </a:endParaRPr>
          </a:p>
        </p:txBody>
      </p:sp>
    </p:spTree>
    <p:custDataLst>
      <p:tags r:id="rId1"/>
    </p:custDataLst>
    <p:extLst>
      <p:ext uri="{BB962C8B-B14F-4D97-AF65-F5344CB8AC3E}">
        <p14:creationId xmlns:p14="http://schemas.microsoft.com/office/powerpoint/2010/main" val="3716168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S&amp;P500 Companies</a:t>
            </a:r>
          </a:p>
        </p:txBody>
      </p:sp>
      <p:sp>
        <p:nvSpPr>
          <p:cNvPr id="3" name="Content Placeholder 2"/>
          <p:cNvSpPr>
            <a:spLocks noGrp="1"/>
          </p:cNvSpPr>
          <p:nvPr>
            <p:ph sz="half" idx="1"/>
          </p:nvPr>
        </p:nvSpPr>
        <p:spPr/>
        <p:txBody>
          <a:bodyPr/>
          <a:lstStyle/>
          <a:p>
            <a:r>
              <a:rPr lang="en-US" dirty="0">
                <a:latin typeface="Calibri" panose="020F0502020204030204" pitchFamily="34" charset="0"/>
              </a:rPr>
              <a:t>Representative in their industry sectors</a:t>
            </a:r>
          </a:p>
          <a:p>
            <a:endParaRPr lang="en-US" dirty="0">
              <a:latin typeface="Calibri" panose="020F0502020204030204" pitchFamily="34" charset="0"/>
            </a:endParaRPr>
          </a:p>
          <a:p>
            <a:r>
              <a:rPr lang="en-US" dirty="0">
                <a:latin typeface="Calibri" panose="020F0502020204030204" pitchFamily="34" charset="0"/>
              </a:rPr>
              <a:t>Well known companies that many people like to work for </a:t>
            </a:r>
          </a:p>
          <a:p>
            <a:endParaRPr lang="en-US" dirty="0">
              <a:latin typeface="Calibri" panose="020F0502020204030204" pitchFamily="34" charset="0"/>
            </a:endParaRPr>
          </a:p>
          <a:p>
            <a:r>
              <a:rPr lang="en-US" dirty="0">
                <a:latin typeface="Calibri" panose="020F0502020204030204" pitchFamily="34" charset="0"/>
              </a:rPr>
              <a:t>Manageable amount of data not overwhelming</a:t>
            </a:r>
          </a:p>
        </p:txBody>
      </p:sp>
      <p:sp>
        <p:nvSpPr>
          <p:cNvPr id="5" name="Slide Number Placeholder 4"/>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B407F30-F4E2-4E46-BD51-D1C62AE7392F}" type="slidenum">
              <a:rPr kumimoji="0" lang="en-US" sz="18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1026" name="Picture 2" descr="Image result for sp500 logos"/>
          <p:cNvPicPr>
            <a:picLocks noGrp="1" noChangeAspect="1" noChangeArrowheads="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bwMode="auto">
          <a:xfrm>
            <a:off x="6197600" y="1866900"/>
            <a:ext cx="5384800" cy="41609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163472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Homework – Find Your Dream Job</a:t>
            </a:r>
          </a:p>
        </p:txBody>
      </p:sp>
      <p:sp>
        <p:nvSpPr>
          <p:cNvPr id="3" name="Content Placeholder 2"/>
          <p:cNvSpPr>
            <a:spLocks noGrp="1"/>
          </p:cNvSpPr>
          <p:nvPr>
            <p:ph idx="1"/>
          </p:nvPr>
        </p:nvSpPr>
        <p:spPr/>
        <p:txBody>
          <a:bodyPr/>
          <a:lstStyle/>
          <a:p>
            <a:r>
              <a:rPr lang="en-US" sz="2800" dirty="0">
                <a:latin typeface="Calibri" panose="020F0502020204030204" pitchFamily="34" charset="0"/>
              </a:rPr>
              <a:t>As a job seeker and career builder, please find regions, industries and companies that you like to work for:</a:t>
            </a:r>
          </a:p>
          <a:p>
            <a:pPr lvl="1"/>
            <a:r>
              <a:rPr lang="en-US" dirty="0">
                <a:latin typeface="Calibri" panose="020F0502020204030204" pitchFamily="34" charset="0"/>
              </a:rPr>
              <a:t>Search for the regions of prosperity and your favorite industries.</a:t>
            </a:r>
          </a:p>
          <a:p>
            <a:pPr lvl="1"/>
            <a:r>
              <a:rPr lang="en-US" dirty="0">
                <a:latin typeface="Calibri" panose="020F0502020204030204" pitchFamily="34" charset="0"/>
              </a:rPr>
              <a:t>Compare your favorite industry to “Industrials” on profitability, growth and risk (financial health), and comment on which industry you like to enter based on the findings.</a:t>
            </a:r>
          </a:p>
          <a:p>
            <a:pPr lvl="1"/>
            <a:r>
              <a:rPr lang="en-US" dirty="0">
                <a:latin typeface="Calibri" panose="020F0502020204030204" pitchFamily="34" charset="0"/>
              </a:rPr>
              <a:t>In your favorite industry, find the best performing companies on the profit frontier and compare their ROA and risk (liability / asset ratio).</a:t>
            </a:r>
          </a:p>
          <a:p>
            <a:r>
              <a:rPr lang="en-US" dirty="0">
                <a:latin typeface="Calibri" panose="020F0502020204030204" pitchFamily="34" charset="0"/>
                <a:cs typeface="Calibri" panose="020F0502020204030204" pitchFamily="34" charset="0"/>
              </a:rPr>
              <a:t>Example:</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hlinkClick r:id="rId3"/>
              </a:rPr>
              <a:t> https://www.scdata.ai/project/30332</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rPr>
              <a:t>User guide: </a:t>
            </a:r>
            <a:r>
              <a:rPr lang="en-US" dirty="0">
                <a:latin typeface="Calibri" panose="020F0502020204030204" pitchFamily="34" charset="0"/>
                <a:hlinkClick r:id="rId4"/>
              </a:rPr>
              <a:t>https://www.scdata.ai/project/965</a:t>
            </a:r>
            <a:r>
              <a:rPr lang="en-US" dirty="0">
                <a:latin typeface="Calibri" panose="020F0502020204030204" pitchFamily="34" charset="0"/>
              </a:rPr>
              <a:t> </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2162C8-76E3-4BAE-9851-25C00ECAC03C}" type="slidenum">
              <a:rPr kumimoji="0" lang="en-US" sz="18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3206887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0"/>
            <a:ext cx="12192000" cy="6857999"/>
          </a:xfrm>
          <a:prstGeom prst="rect">
            <a:avLst/>
          </a:prstGeom>
        </p:spPr>
      </p:pic>
      <p:sp>
        <p:nvSpPr>
          <p:cNvPr id="3" name="TextBox 2"/>
          <p:cNvSpPr txBox="1"/>
          <p:nvPr/>
        </p:nvSpPr>
        <p:spPr>
          <a:xfrm>
            <a:off x="4001729" y="5938684"/>
            <a:ext cx="264487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solidFill>
                <a:effectLst/>
                <a:uLnTx/>
                <a:uFillTx/>
                <a:latin typeface="Calibri" panose="020F0502020204030204"/>
                <a:ea typeface="+mn-ea"/>
                <a:cs typeface="+mn-cs"/>
              </a:rPr>
              <a:t>中美主要企业</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p:cNvSpPr txBox="1"/>
          <p:nvPr/>
        </p:nvSpPr>
        <p:spPr>
          <a:xfrm>
            <a:off x="157316" y="0"/>
            <a:ext cx="3132294" cy="369332"/>
          </a:xfrm>
          <a:prstGeom prst="rect">
            <a:avLst/>
          </a:prstGeom>
          <a:solidFill>
            <a:schemeClr val="bg1"/>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Revenue by Industries</a:t>
            </a:r>
          </a:p>
        </p:txBody>
      </p:sp>
      <p:sp>
        <p:nvSpPr>
          <p:cNvPr id="5" name="TextBox 4"/>
          <p:cNvSpPr txBox="1"/>
          <p:nvPr/>
        </p:nvSpPr>
        <p:spPr>
          <a:xfrm>
            <a:off x="1002323" y="5938684"/>
            <a:ext cx="8876602" cy="369332"/>
          </a:xfrm>
          <a:prstGeom prst="rect">
            <a:avLst/>
          </a:prstGeom>
          <a:solidFill>
            <a:schemeClr val="bg1"/>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China all publicly traded companies                                   US SP500 Companies</a:t>
            </a:r>
          </a:p>
        </p:txBody>
      </p:sp>
      <p:sp>
        <p:nvSpPr>
          <p:cNvPr id="6" name="Slide Number Placeholder 5"/>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DB89086-BEA4-4AC3-90AE-64C67C1447DB}"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2" name="TextBox 1"/>
          <p:cNvSpPr txBox="1"/>
          <p:nvPr/>
        </p:nvSpPr>
        <p:spPr>
          <a:xfrm>
            <a:off x="2854258" y="68262"/>
            <a:ext cx="6171207" cy="369332"/>
          </a:xfrm>
          <a:prstGeom prst="rect">
            <a:avLst/>
          </a:prstGeom>
          <a:solidFill>
            <a:schemeClr val="bg1"/>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charset="0"/>
                <a:ea typeface="+mn-ea"/>
                <a:cs typeface="+mn-cs"/>
              </a:rPr>
              <a:t>SP500 companies &gt; all Chinese public firms in revenue!</a:t>
            </a:r>
          </a:p>
        </p:txBody>
      </p:sp>
    </p:spTree>
    <p:extLst>
      <p:ext uri="{BB962C8B-B14F-4D97-AF65-F5344CB8AC3E}">
        <p14:creationId xmlns:p14="http://schemas.microsoft.com/office/powerpoint/2010/main" val="19751840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0"/>
            <a:ext cx="12192000" cy="6857999"/>
          </a:xfrm>
          <a:prstGeom prst="rect">
            <a:avLst/>
          </a:prstGeom>
        </p:spPr>
      </p:pic>
      <p:sp>
        <p:nvSpPr>
          <p:cNvPr id="4" name="TextBox 3"/>
          <p:cNvSpPr txBox="1"/>
          <p:nvPr/>
        </p:nvSpPr>
        <p:spPr>
          <a:xfrm>
            <a:off x="126385" y="0"/>
            <a:ext cx="3408552" cy="646331"/>
          </a:xfrm>
          <a:prstGeom prst="rect">
            <a:avLst/>
          </a:prstGeom>
          <a:solidFill>
            <a:schemeClr val="bg1"/>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Operating Income by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Industries</a:t>
            </a:r>
          </a:p>
        </p:txBody>
      </p:sp>
      <p:sp>
        <p:nvSpPr>
          <p:cNvPr id="6" name="Slide Number Placeholder 5"/>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DB89086-BEA4-4AC3-90AE-64C67C1447DB}"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8" name="TextBox 7"/>
          <p:cNvSpPr txBox="1"/>
          <p:nvPr/>
        </p:nvSpPr>
        <p:spPr>
          <a:xfrm>
            <a:off x="2854258" y="68262"/>
            <a:ext cx="6171207" cy="369332"/>
          </a:xfrm>
          <a:prstGeom prst="rect">
            <a:avLst/>
          </a:prstGeom>
          <a:solidFill>
            <a:schemeClr val="bg1"/>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charset="0"/>
                <a:ea typeface="+mn-ea"/>
                <a:cs typeface="+mn-cs"/>
              </a:rPr>
              <a:t>SP500 companies &gt; all Chinese public firms in profit!</a:t>
            </a:r>
          </a:p>
        </p:txBody>
      </p:sp>
      <p:sp>
        <p:nvSpPr>
          <p:cNvPr id="2" name="TextBox 1">
            <a:extLst>
              <a:ext uri="{FF2B5EF4-FFF2-40B4-BE49-F238E27FC236}">
                <a16:creationId xmlns:a16="http://schemas.microsoft.com/office/drawing/2014/main" id="{2476C76E-B964-F408-6022-F95C1B20C8AF}"/>
              </a:ext>
            </a:extLst>
          </p:cNvPr>
          <p:cNvSpPr txBox="1"/>
          <p:nvPr/>
        </p:nvSpPr>
        <p:spPr>
          <a:xfrm>
            <a:off x="1002323" y="5938684"/>
            <a:ext cx="8876602" cy="369332"/>
          </a:xfrm>
          <a:prstGeom prst="rect">
            <a:avLst/>
          </a:prstGeom>
          <a:solidFill>
            <a:schemeClr val="bg1"/>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China all publicly traded companies                                   US SP500 Companies</a:t>
            </a:r>
          </a:p>
        </p:txBody>
      </p:sp>
    </p:spTree>
    <p:extLst>
      <p:ext uri="{BB962C8B-B14F-4D97-AF65-F5344CB8AC3E}">
        <p14:creationId xmlns:p14="http://schemas.microsoft.com/office/powerpoint/2010/main" val="5227273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63084" y="4406901"/>
            <a:ext cx="8109796" cy="1362075"/>
          </a:xfrm>
        </p:spPr>
        <p:txBody>
          <a:bodyPr/>
          <a:lstStyle/>
          <a:p>
            <a:r>
              <a:rPr lang="en-US" dirty="0"/>
              <a:t>Economically most prosperous regions</a:t>
            </a:r>
          </a:p>
        </p:txBody>
      </p:sp>
      <p:sp>
        <p:nvSpPr>
          <p:cNvPr id="5" name="Text Placeholder 4"/>
          <p:cNvSpPr>
            <a:spLocks noGrp="1"/>
          </p:cNvSpPr>
          <p:nvPr>
            <p:ph type="body" idx="1"/>
          </p:nvPr>
        </p:nvSpPr>
        <p:spPr>
          <a:xfrm>
            <a:off x="963084" y="2906715"/>
            <a:ext cx="8377561" cy="1500187"/>
          </a:xfrm>
        </p:spPr>
        <p:txBody>
          <a:bodyPr/>
          <a:lstStyle/>
          <a:p>
            <a:r>
              <a:rPr lang="en-US" dirty="0"/>
              <a:t>BGIS: Where are the economically most prosperous regions? </a:t>
            </a:r>
          </a:p>
          <a:p>
            <a:endParaRPr lang="en-US" dirty="0"/>
          </a:p>
        </p:txBody>
      </p:sp>
      <p:pic>
        <p:nvPicPr>
          <p:cNvPr id="6" name="Picture 5"/>
          <p:cNvPicPr>
            <a:picLocks noChangeAspect="1"/>
          </p:cNvPicPr>
          <p:nvPr/>
        </p:nvPicPr>
        <p:blipFill>
          <a:blip r:embed="rId3"/>
          <a:stretch>
            <a:fillRect/>
          </a:stretch>
        </p:blipFill>
        <p:spPr>
          <a:xfrm>
            <a:off x="9531458" y="4673"/>
            <a:ext cx="2660542" cy="6858464"/>
          </a:xfrm>
          <a:prstGeom prst="rect">
            <a:avLst/>
          </a:prstGeom>
        </p:spPr>
      </p:pic>
      <p:sp>
        <p:nvSpPr>
          <p:cNvPr id="2" name="Slide Number Placeholder 1"/>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2162C8-76E3-4BAE-9851-25C00ECAC03C}" type="slidenum">
              <a:rPr kumimoji="0" lang="en-US" sz="18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5148017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map of the united states&#10;&#10;Description automatically generated">
            <a:extLst>
              <a:ext uri="{FF2B5EF4-FFF2-40B4-BE49-F238E27FC236}">
                <a16:creationId xmlns:a16="http://schemas.microsoft.com/office/drawing/2014/main" id="{843FA18D-B2A2-563E-A875-C9081F2B77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24877"/>
            <a:ext cx="12192000" cy="5608246"/>
          </a:xfrm>
          <a:prstGeom prst="rect">
            <a:avLst/>
          </a:prstGeom>
        </p:spPr>
      </p:pic>
      <p:sp>
        <p:nvSpPr>
          <p:cNvPr id="2" name="Slide Number Placeholder 1"/>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F4845B2-18FB-44CF-8C4F-855D6AAB42F2}" type="slidenum">
              <a:rPr kumimoji="0" lang="en-US" sz="18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4" name="Rectangle 3"/>
          <p:cNvSpPr/>
          <p:nvPr/>
        </p:nvSpPr>
        <p:spPr>
          <a:xfrm>
            <a:off x="9408752" y="3982065"/>
            <a:ext cx="2547991" cy="1845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Verdana"/>
                <a:ea typeface="+mn-ea"/>
                <a:cs typeface="+mn-cs"/>
              </a:rPr>
              <a:t>California, Texas, New York</a:t>
            </a:r>
            <a:r>
              <a:rPr lang="en-US" dirty="0">
                <a:solidFill>
                  <a:srgbClr val="FF0000"/>
                </a:solidFill>
                <a:latin typeface="Verdana"/>
              </a:rPr>
              <a:t> </a:t>
            </a:r>
            <a:r>
              <a:rPr kumimoji="0" lang="en-US" sz="1800" b="0" i="0" u="none" strike="noStrike" kern="1200" cap="none" spc="0" normalizeH="0" baseline="0" noProof="0" dirty="0">
                <a:ln>
                  <a:noFill/>
                </a:ln>
                <a:solidFill>
                  <a:srgbClr val="FF0000"/>
                </a:solidFill>
                <a:effectLst/>
                <a:uLnTx/>
                <a:uFillTx/>
                <a:latin typeface="Verdana"/>
                <a:ea typeface="+mn-ea"/>
                <a:cs typeface="+mn-cs"/>
              </a:rPr>
              <a:t>and Illinois have the most SP500 firms! Most prosperous regions in the US </a:t>
            </a:r>
          </a:p>
        </p:txBody>
      </p:sp>
      <p:sp>
        <p:nvSpPr>
          <p:cNvPr id="7" name="TextBox 6">
            <a:extLst>
              <a:ext uri="{FF2B5EF4-FFF2-40B4-BE49-F238E27FC236}">
                <a16:creationId xmlns:a16="http://schemas.microsoft.com/office/drawing/2014/main" id="{F4E62816-61A3-48B9-19A5-C95F817ACD92}"/>
              </a:ext>
            </a:extLst>
          </p:cNvPr>
          <p:cNvSpPr txBox="1"/>
          <p:nvPr/>
        </p:nvSpPr>
        <p:spPr>
          <a:xfrm>
            <a:off x="2427365" y="271068"/>
            <a:ext cx="6478291"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2023, S&amp;P500 Companies by State.</a:t>
            </a:r>
          </a:p>
        </p:txBody>
      </p:sp>
      <p:sp>
        <p:nvSpPr>
          <p:cNvPr id="8" name="Rectangle 7">
            <a:extLst>
              <a:ext uri="{FF2B5EF4-FFF2-40B4-BE49-F238E27FC236}">
                <a16:creationId xmlns:a16="http://schemas.microsoft.com/office/drawing/2014/main" id="{983E04FF-DCC5-91FE-5DAC-EB8E4F2B0EBF}"/>
              </a:ext>
            </a:extLst>
          </p:cNvPr>
          <p:cNvSpPr/>
          <p:nvPr/>
        </p:nvSpPr>
        <p:spPr>
          <a:xfrm>
            <a:off x="9894043" y="1027011"/>
            <a:ext cx="1905023"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a:ea typeface="+mn-ea"/>
              <a:cs typeface="+mn-cs"/>
            </a:endParaRPr>
          </a:p>
        </p:txBody>
      </p:sp>
      <p:sp>
        <p:nvSpPr>
          <p:cNvPr id="10" name="TextBox 9">
            <a:extLst>
              <a:ext uri="{FF2B5EF4-FFF2-40B4-BE49-F238E27FC236}">
                <a16:creationId xmlns:a16="http://schemas.microsoft.com/office/drawing/2014/main" id="{FE421983-E3E8-80B5-7333-A4B753475FDD}"/>
              </a:ext>
            </a:extLst>
          </p:cNvPr>
          <p:cNvSpPr txBox="1"/>
          <p:nvPr/>
        </p:nvSpPr>
        <p:spPr>
          <a:xfrm>
            <a:off x="-19373" y="6554788"/>
            <a:ext cx="6098582" cy="338554"/>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mn-ea"/>
                <a:cs typeface="+mn-cs"/>
              </a:rPr>
              <a:t>Data source: </a:t>
            </a:r>
            <a:r>
              <a:rPr kumimoji="0" lang="en-US" sz="1600" b="0" i="0" u="none" strike="noStrike" kern="1200" cap="none" spc="0" normalizeH="0" baseline="0" noProof="0" dirty="0">
                <a:ln>
                  <a:noFill/>
                </a:ln>
                <a:solidFill>
                  <a:srgbClr val="000000"/>
                </a:solidFill>
                <a:effectLst/>
                <a:uLnTx/>
                <a:uFillTx/>
                <a:latin typeface="Arial" charset="0"/>
                <a:ea typeface="+mn-ea"/>
                <a:cs typeface="+mn-cs"/>
                <a:hlinkClick r:id="rId5"/>
              </a:rPr>
              <a:t>https://www.scdata.ai/project/30332</a:t>
            </a:r>
            <a:r>
              <a:rPr kumimoji="0" lang="en-US" sz="1600" b="0" i="0" u="none" strike="noStrike" kern="1200" cap="none" spc="0" normalizeH="0" baseline="0" noProof="0" dirty="0">
                <a:ln>
                  <a:noFill/>
                </a:ln>
                <a:solidFill>
                  <a:srgbClr val="000000"/>
                </a:solidFill>
                <a:effectLst/>
                <a:uLnTx/>
                <a:uFillTx/>
                <a:latin typeface="Arial" charset="0"/>
                <a:ea typeface="+mn-ea"/>
                <a:cs typeface="+mn-cs"/>
              </a:rPr>
              <a:t> </a:t>
            </a:r>
          </a:p>
        </p:txBody>
      </p:sp>
    </p:spTree>
    <p:custDataLst>
      <p:tags r:id="rId1"/>
    </p:custDataLst>
    <p:extLst>
      <p:ext uri="{BB962C8B-B14F-4D97-AF65-F5344CB8AC3E}">
        <p14:creationId xmlns:p14="http://schemas.microsoft.com/office/powerpoint/2010/main" val="1452057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F4845B2-18FB-44CF-8C4F-855D6AAB42F2}" type="slidenum">
              <a:rPr kumimoji="0" lang="en-US" sz="18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7" name="TextBox 6">
            <a:extLst>
              <a:ext uri="{FF2B5EF4-FFF2-40B4-BE49-F238E27FC236}">
                <a16:creationId xmlns:a16="http://schemas.microsoft.com/office/drawing/2014/main" id="{7D47DFE2-DA8D-A4F4-0D05-DD395F75868D}"/>
              </a:ext>
            </a:extLst>
          </p:cNvPr>
          <p:cNvSpPr txBox="1"/>
          <p:nvPr/>
        </p:nvSpPr>
        <p:spPr>
          <a:xfrm>
            <a:off x="2856854" y="172005"/>
            <a:ext cx="6478291"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2023, S&amp;P500 Companies by State.</a:t>
            </a:r>
          </a:p>
        </p:txBody>
      </p:sp>
      <p:sp>
        <p:nvSpPr>
          <p:cNvPr id="8" name="TextBox 7">
            <a:extLst>
              <a:ext uri="{FF2B5EF4-FFF2-40B4-BE49-F238E27FC236}">
                <a16:creationId xmlns:a16="http://schemas.microsoft.com/office/drawing/2014/main" id="{170E2CA9-39A4-ABD9-07CD-60720FD655F1}"/>
              </a:ext>
            </a:extLst>
          </p:cNvPr>
          <p:cNvSpPr txBox="1"/>
          <p:nvPr/>
        </p:nvSpPr>
        <p:spPr>
          <a:xfrm>
            <a:off x="-19373" y="6554788"/>
            <a:ext cx="6098582" cy="338554"/>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mn-ea"/>
                <a:cs typeface="+mn-cs"/>
              </a:rPr>
              <a:t>Data source: </a:t>
            </a:r>
            <a:r>
              <a:rPr kumimoji="0" lang="en-US" sz="1600" b="0" i="0" u="none" strike="noStrike" kern="1200" cap="none" spc="0" normalizeH="0" baseline="0" noProof="0" dirty="0">
                <a:ln>
                  <a:noFill/>
                </a:ln>
                <a:solidFill>
                  <a:srgbClr val="000000"/>
                </a:solidFill>
                <a:effectLst/>
                <a:uLnTx/>
                <a:uFillTx/>
                <a:latin typeface="Arial" charset="0"/>
                <a:ea typeface="+mn-ea"/>
                <a:cs typeface="+mn-cs"/>
                <a:hlinkClick r:id="rId4"/>
              </a:rPr>
              <a:t>https://www.scdata.ai/project/30332</a:t>
            </a:r>
            <a:r>
              <a:rPr kumimoji="0" lang="en-US" sz="1600" b="0" i="0" u="none" strike="noStrike" kern="1200" cap="none" spc="0" normalizeH="0" baseline="0" noProof="0" dirty="0">
                <a:ln>
                  <a:noFill/>
                </a:ln>
                <a:solidFill>
                  <a:srgbClr val="000000"/>
                </a:solidFill>
                <a:effectLst/>
                <a:uLnTx/>
                <a:uFillTx/>
                <a:latin typeface="Arial" charset="0"/>
                <a:ea typeface="+mn-ea"/>
                <a:cs typeface="+mn-cs"/>
              </a:rPr>
              <a:t> </a:t>
            </a:r>
          </a:p>
        </p:txBody>
      </p:sp>
      <p:pic>
        <p:nvPicPr>
          <p:cNvPr id="4" name="Picture 3" descr="A graph of a bar chart&#10;&#10;Description automatically generated with medium confidence">
            <a:extLst>
              <a:ext uri="{FF2B5EF4-FFF2-40B4-BE49-F238E27FC236}">
                <a16:creationId xmlns:a16="http://schemas.microsoft.com/office/drawing/2014/main" id="{CE996C32-18C3-7FAA-414A-A25E7C69AE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24877"/>
            <a:ext cx="12192000" cy="5608246"/>
          </a:xfrm>
          <a:prstGeom prst="rect">
            <a:avLst/>
          </a:prstGeom>
        </p:spPr>
      </p:pic>
      <p:sp>
        <p:nvSpPr>
          <p:cNvPr id="5" name="Rectangle 4">
            <a:extLst>
              <a:ext uri="{FF2B5EF4-FFF2-40B4-BE49-F238E27FC236}">
                <a16:creationId xmlns:a16="http://schemas.microsoft.com/office/drawing/2014/main" id="{A641C0F6-39C8-3E6C-E7B2-E6AA0561FB9F}"/>
              </a:ext>
            </a:extLst>
          </p:cNvPr>
          <p:cNvSpPr/>
          <p:nvPr/>
        </p:nvSpPr>
        <p:spPr>
          <a:xfrm>
            <a:off x="9894043" y="1027011"/>
            <a:ext cx="1905023"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a:ea typeface="+mn-ea"/>
              <a:cs typeface="+mn-cs"/>
            </a:endParaRPr>
          </a:p>
        </p:txBody>
      </p:sp>
    </p:spTree>
    <p:custDataLst>
      <p:tags r:id="rId1"/>
    </p:custDataLst>
    <p:extLst>
      <p:ext uri="{BB962C8B-B14F-4D97-AF65-F5344CB8AC3E}">
        <p14:creationId xmlns:p14="http://schemas.microsoft.com/office/powerpoint/2010/main" val="262439879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2|3.8|5.4|3.6|7.1|4.8"/>
</p:tagLst>
</file>

<file path=ppt/tags/tag10.xml><?xml version="1.0" encoding="utf-8"?>
<p:tagLst xmlns:a="http://schemas.openxmlformats.org/drawingml/2006/main" xmlns:r="http://schemas.openxmlformats.org/officeDocument/2006/relationships" xmlns:p="http://schemas.openxmlformats.org/presentationml/2006/main">
  <p:tag name="TIMING" val="|26.7|3.3|8.5|6.2|4.7"/>
</p:tagLst>
</file>

<file path=ppt/tags/tag11.xml><?xml version="1.0" encoding="utf-8"?>
<p:tagLst xmlns:a="http://schemas.openxmlformats.org/drawingml/2006/main" xmlns:r="http://schemas.openxmlformats.org/officeDocument/2006/relationships" xmlns:p="http://schemas.openxmlformats.org/presentationml/2006/main">
  <p:tag name="TIMING" val="|4.5|12.7"/>
</p:tagLst>
</file>

<file path=ppt/tags/tag2.xml><?xml version="1.0" encoding="utf-8"?>
<p:tagLst xmlns:a="http://schemas.openxmlformats.org/drawingml/2006/main" xmlns:r="http://schemas.openxmlformats.org/officeDocument/2006/relationships" xmlns:p="http://schemas.openxmlformats.org/presentationml/2006/main">
  <p:tag name="TIMING" val="|4.3|7.3|18.9|15.8|17.8"/>
</p:tagLst>
</file>

<file path=ppt/tags/tag3.xml><?xml version="1.0" encoding="utf-8"?>
<p:tagLst xmlns:a="http://schemas.openxmlformats.org/drawingml/2006/main" xmlns:r="http://schemas.openxmlformats.org/officeDocument/2006/relationships" xmlns:p="http://schemas.openxmlformats.org/presentationml/2006/main">
  <p:tag name="TIMING" val="|3.5|9.8|5.2"/>
</p:tagLst>
</file>

<file path=ppt/tags/tag4.xml><?xml version="1.0" encoding="utf-8"?>
<p:tagLst xmlns:a="http://schemas.openxmlformats.org/drawingml/2006/main" xmlns:r="http://schemas.openxmlformats.org/officeDocument/2006/relationships" xmlns:p="http://schemas.openxmlformats.org/presentationml/2006/main">
  <p:tag name="TIMING" val="|54.7"/>
</p:tagLst>
</file>

<file path=ppt/tags/tag5.xml><?xml version="1.0" encoding="utf-8"?>
<p:tagLst xmlns:a="http://schemas.openxmlformats.org/drawingml/2006/main" xmlns:r="http://schemas.openxmlformats.org/officeDocument/2006/relationships" xmlns:p="http://schemas.openxmlformats.org/presentationml/2006/main">
  <p:tag name="TIMING" val="|2.9"/>
</p:tagLst>
</file>

<file path=ppt/tags/tag6.xml><?xml version="1.0" encoding="utf-8"?>
<p:tagLst xmlns:a="http://schemas.openxmlformats.org/drawingml/2006/main" xmlns:r="http://schemas.openxmlformats.org/officeDocument/2006/relationships" xmlns:p="http://schemas.openxmlformats.org/presentationml/2006/main">
  <p:tag name="TIMING" val="|44.8"/>
</p:tagLst>
</file>

<file path=ppt/tags/tag7.xml><?xml version="1.0" encoding="utf-8"?>
<p:tagLst xmlns:a="http://schemas.openxmlformats.org/drawingml/2006/main" xmlns:r="http://schemas.openxmlformats.org/officeDocument/2006/relationships" xmlns:p="http://schemas.openxmlformats.org/presentationml/2006/main">
  <p:tag name="TIMING" val="|14.7|12.6"/>
</p:tagLst>
</file>

<file path=ppt/tags/tag8.xml><?xml version="1.0" encoding="utf-8"?>
<p:tagLst xmlns:a="http://schemas.openxmlformats.org/drawingml/2006/main" xmlns:r="http://schemas.openxmlformats.org/officeDocument/2006/relationships" xmlns:p="http://schemas.openxmlformats.org/presentationml/2006/main">
  <p:tag name="TIMING" val="|25.9"/>
</p:tagLst>
</file>

<file path=ppt/tags/tag9.xml><?xml version="1.0" encoding="utf-8"?>
<p:tagLst xmlns:a="http://schemas.openxmlformats.org/drawingml/2006/main" xmlns:r="http://schemas.openxmlformats.org/officeDocument/2006/relationships" xmlns:p="http://schemas.openxmlformats.org/presentationml/2006/main">
  <p:tag name="TIMING" val="|22.3|15"/>
</p:tagLst>
</file>

<file path=ppt/theme/theme1.xml><?xml version="1.0" encoding="utf-8"?>
<a:theme xmlns:a="http://schemas.openxmlformats.org/drawingml/2006/main" name="RBS_Template">
  <a:themeElements>
    <a:clrScheme name="RUTemplate_Formata_B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RUTemplate_Formata_B">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UTemplate_Formata_B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RUTemplate_Formata_B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RUTemplate_Formata_B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RUTemplate_Formata_B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RUTemplate_Formata_B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RUTemplate_Formata_B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RUTemplate_Formata_B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RUTemplate_Formata_B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RUTemplate_Formata_B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RUTemplate_Formata_B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RUTemplate_Formata_B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RUTemplate_Formata_B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RBS_Template">
  <a:themeElements>
    <a:clrScheme name="RUTemplate_Formata_B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RUTemplate_Formata_B">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UTemplate_Formata_B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RUTemplate_Formata_B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RUTemplate_Formata_B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RUTemplate_Formata_B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RUTemplate_Formata_B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RUTemplate_Formata_B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RUTemplate_Formata_B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RUTemplate_Formata_B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RUTemplate_Formata_B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RUTemplate_Formata_B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RUTemplate_Formata_B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RUTemplate_Formata_B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RBS_Template</Template>
  <TotalTime>23948</TotalTime>
  <Words>3530</Words>
  <Application>Microsoft Office PowerPoint</Application>
  <PresentationFormat>Widescreen</PresentationFormat>
  <Paragraphs>282</Paragraphs>
  <Slides>40</Slides>
  <Notes>39</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40</vt:i4>
      </vt:variant>
    </vt:vector>
  </HeadingPairs>
  <TitlesOfParts>
    <vt:vector size="49" baseType="lpstr">
      <vt:lpstr>Abadi</vt:lpstr>
      <vt:lpstr>Arial</vt:lpstr>
      <vt:lpstr>Arial Black</vt:lpstr>
      <vt:lpstr>Calibri</vt:lpstr>
      <vt:lpstr>Cambria Math</vt:lpstr>
      <vt:lpstr>Verdana</vt:lpstr>
      <vt:lpstr>Wingdings</vt:lpstr>
      <vt:lpstr>RBS_Template</vt:lpstr>
      <vt:lpstr>1_RBS_Template</vt:lpstr>
      <vt:lpstr>Dream Job Analysis  Job Opportunity Analysis by Region, Industry &amp; Enterprise</vt:lpstr>
      <vt:lpstr>Navigation</vt:lpstr>
      <vt:lpstr>Defining Dream Jobs</vt:lpstr>
      <vt:lpstr>S&amp;P500 Companies</vt:lpstr>
      <vt:lpstr>PowerPoint Presentation</vt:lpstr>
      <vt:lpstr>PowerPoint Presentation</vt:lpstr>
      <vt:lpstr>Economically most prosperous regions</vt:lpstr>
      <vt:lpstr>PowerPoint Presentation</vt:lpstr>
      <vt:lpstr>PowerPoint Presentation</vt:lpstr>
      <vt:lpstr>PowerPoint Presentation</vt:lpstr>
      <vt:lpstr>PowerPoint Presentation</vt:lpstr>
      <vt:lpstr>PowerPoint Presentation</vt:lpstr>
      <vt:lpstr>PowerPoint Presentation</vt:lpstr>
      <vt:lpstr>Industry specific prosperous regions</vt:lpstr>
      <vt:lpstr>PowerPoint Presentation</vt:lpstr>
      <vt:lpstr>PowerPoint Presentation</vt:lpstr>
      <vt:lpstr>PowerPoint Presentation</vt:lpstr>
      <vt:lpstr>PowerPoint Presentation</vt:lpstr>
      <vt:lpstr>PowerPoint Presentation</vt:lpstr>
      <vt:lpstr>Industry Analysis</vt:lpstr>
      <vt:lpstr>Different Companies Have Different Profitability</vt:lpstr>
      <vt:lpstr>Scalable (Easy) vs. Unscalable (Hard) Money</vt:lpstr>
      <vt:lpstr>PowerPoint Presentation</vt:lpstr>
      <vt:lpstr>Different Scalability (Profit / Cost) for Different Industries! </vt:lpstr>
      <vt:lpstr>Different Scalability (Profit / Assets) for Different Industries </vt:lpstr>
      <vt:lpstr>Workforce ≠ Valuation</vt:lpstr>
      <vt:lpstr>See … for  “What Drive Stock Market Performance”.</vt:lpstr>
      <vt:lpstr>“Data science 4 Buffett Value Investing”</vt:lpstr>
      <vt:lpstr>IT vs industrials</vt:lpstr>
      <vt:lpstr>PowerPoint Presentation</vt:lpstr>
      <vt:lpstr>PowerPoint Presentation</vt:lpstr>
      <vt:lpstr>PowerPoint Presentation</vt:lpstr>
      <vt:lpstr>PowerPoint Presentation</vt:lpstr>
      <vt:lpstr>IT vs. Industrials, US, S&amp;P500 Companies</vt:lpstr>
      <vt:lpstr>Company Analysis</vt:lpstr>
      <vt:lpstr>PowerPoint Presentation</vt:lpstr>
      <vt:lpstr>PowerPoint Presentation</vt:lpstr>
      <vt:lpstr>PowerPoint Presentation</vt:lpstr>
      <vt:lpstr>Recap</vt:lpstr>
      <vt:lpstr>Homework – Find Your Dream Job</vt:lpstr>
    </vt:vector>
  </TitlesOfParts>
  <Company>University Relations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Build-to-Performance</dc:title>
  <dc:creator>Zhao, Yao</dc:creator>
  <cp:lastModifiedBy>Yao Zhao</cp:lastModifiedBy>
  <cp:revision>2157</cp:revision>
  <dcterms:created xsi:type="dcterms:W3CDTF">2011-01-23T22:17:40Z</dcterms:created>
  <dcterms:modified xsi:type="dcterms:W3CDTF">2024-07-28T22:59:17Z</dcterms:modified>
</cp:coreProperties>
</file>