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5" r:id="rId2"/>
    <p:sldMasterId id="2147483698" r:id="rId3"/>
  </p:sldMasterIdLst>
  <p:notesMasterIdLst>
    <p:notesMasterId r:id="rId41"/>
  </p:notesMasterIdLst>
  <p:handoutMasterIdLst>
    <p:handoutMasterId r:id="rId42"/>
  </p:handoutMasterIdLst>
  <p:sldIdLst>
    <p:sldId id="1223" r:id="rId4"/>
    <p:sldId id="1419" r:id="rId5"/>
    <p:sldId id="921" r:id="rId6"/>
    <p:sldId id="923" r:id="rId7"/>
    <p:sldId id="750" r:id="rId8"/>
    <p:sldId id="928" r:id="rId9"/>
    <p:sldId id="929" r:id="rId10"/>
    <p:sldId id="835" r:id="rId11"/>
    <p:sldId id="1420" r:id="rId12"/>
    <p:sldId id="837" r:id="rId13"/>
    <p:sldId id="838" r:id="rId14"/>
    <p:sldId id="839" r:id="rId15"/>
    <p:sldId id="1422" r:id="rId16"/>
    <p:sldId id="930" r:id="rId17"/>
    <p:sldId id="1428" r:id="rId18"/>
    <p:sldId id="841" r:id="rId19"/>
    <p:sldId id="1430" r:id="rId20"/>
    <p:sldId id="1431" r:id="rId21"/>
    <p:sldId id="1784" r:id="rId22"/>
    <p:sldId id="842" r:id="rId23"/>
    <p:sldId id="932" r:id="rId24"/>
    <p:sldId id="752" r:id="rId25"/>
    <p:sldId id="934" r:id="rId26"/>
    <p:sldId id="937" r:id="rId27"/>
    <p:sldId id="938" r:id="rId28"/>
    <p:sldId id="939" r:id="rId29"/>
    <p:sldId id="859" r:id="rId30"/>
    <p:sldId id="834" r:id="rId31"/>
    <p:sldId id="1370" r:id="rId32"/>
    <p:sldId id="901" r:id="rId33"/>
    <p:sldId id="844" r:id="rId34"/>
    <p:sldId id="915" r:id="rId35"/>
    <p:sldId id="1396" r:id="rId36"/>
    <p:sldId id="1785" r:id="rId37"/>
    <p:sldId id="917" r:id="rId38"/>
    <p:sldId id="845" r:id="rId39"/>
    <p:sldId id="1429" r:id="rId4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0026"/>
    <a:srgbClr val="CD5C5C"/>
    <a:srgbClr val="E8B4B4"/>
    <a:srgbClr val="56AEFF"/>
    <a:srgbClr val="FFC9D3"/>
    <a:srgbClr val="FF7D96"/>
    <a:srgbClr val="FFA7B8"/>
    <a:srgbClr val="820019"/>
    <a:srgbClr val="640013"/>
    <a:srgbClr val="FFE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01" autoAdjust="0"/>
    <p:restoredTop sz="80567" autoAdjust="0"/>
  </p:normalViewPr>
  <p:slideViewPr>
    <p:cSldViewPr snapToGrid="0">
      <p:cViewPr varScale="1">
        <p:scale>
          <a:sx n="54" d="100"/>
          <a:sy n="54" d="100"/>
        </p:scale>
        <p:origin x="744" y="40"/>
      </p:cViewPr>
      <p:guideLst>
        <p:guide orient="horz" pos="2160"/>
        <p:guide pos="3840"/>
      </p:guideLst>
    </p:cSldViewPr>
  </p:slideViewPr>
  <p:outlineViewPr>
    <p:cViewPr>
      <p:scale>
        <a:sx n="33" d="100"/>
        <a:sy n="33" d="100"/>
      </p:scale>
      <p:origin x="228" y="133362"/>
    </p:cViewPr>
  </p:outlineViewPr>
  <p:notesTextViewPr>
    <p:cViewPr>
      <p:scale>
        <a:sx n="100" d="100"/>
        <a:sy n="100" d="100"/>
      </p:scale>
      <p:origin x="0" y="0"/>
    </p:cViewPr>
  </p:notesTextViewPr>
  <p:sorterViewPr>
    <p:cViewPr varScale="1">
      <p:scale>
        <a:sx n="1" d="1"/>
        <a:sy n="1" d="1"/>
      </p:scale>
      <p:origin x="0" y="-13290"/>
    </p:cViewPr>
  </p:sorterViewPr>
  <p:notesViewPr>
    <p:cSldViewPr snapToGrid="0">
      <p:cViewPr varScale="1">
        <p:scale>
          <a:sx n="50" d="100"/>
          <a:sy n="50" d="100"/>
        </p:scale>
        <p:origin x="-13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dirty="0"/>
              <a:t>Amazon: Market</a:t>
            </a:r>
            <a:r>
              <a:rPr lang="en-US" baseline="0" dirty="0"/>
              <a:t> Cap vs. Net Income</a:t>
            </a:r>
            <a:endParaRPr lang="en-US" dirty="0"/>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174770288954369"/>
          <c:y val="0.11675594646223031"/>
          <c:w val="0.73843430798202181"/>
          <c:h val="0.69618234787507227"/>
        </c:manualLayout>
      </c:layout>
      <c:lineChart>
        <c:grouping val="standard"/>
        <c:varyColors val="0"/>
        <c:ser>
          <c:idx val="1"/>
          <c:order val="1"/>
          <c:tx>
            <c:v>Market Cap</c:v>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Analysis!$B$21:$B$26</c:f>
              <c:numCache>
                <c:formatCode>mmm\-yy</c:formatCode>
                <c:ptCount val="6"/>
                <c:pt idx="0">
                  <c:v>43435</c:v>
                </c:pt>
                <c:pt idx="1">
                  <c:v>43800</c:v>
                </c:pt>
                <c:pt idx="2">
                  <c:v>44166</c:v>
                </c:pt>
                <c:pt idx="3">
                  <c:v>44531</c:v>
                </c:pt>
                <c:pt idx="4">
                  <c:v>44896</c:v>
                </c:pt>
                <c:pt idx="5">
                  <c:v>45261</c:v>
                </c:pt>
              </c:numCache>
            </c:numRef>
          </c:cat>
          <c:val>
            <c:numRef>
              <c:f>Analysis!$H$21:$H$26</c:f>
              <c:numCache>
                <c:formatCode>General</c:formatCode>
                <c:ptCount val="6"/>
                <c:pt idx="0">
                  <c:v>789486.93</c:v>
                </c:pt>
                <c:pt idx="1">
                  <c:v>981827</c:v>
                </c:pt>
                <c:pt idx="2">
                  <c:v>1837664.64</c:v>
                </c:pt>
                <c:pt idx="3">
                  <c:v>1757134.28</c:v>
                </c:pt>
                <c:pt idx="4">
                  <c:v>878910.93</c:v>
                </c:pt>
                <c:pt idx="5">
                  <c:v>1638137.25</c:v>
                </c:pt>
              </c:numCache>
            </c:numRef>
          </c:val>
          <c:smooth val="0"/>
          <c:extLst>
            <c:ext xmlns:c16="http://schemas.microsoft.com/office/drawing/2014/chart" uri="{C3380CC4-5D6E-409C-BE32-E72D297353CC}">
              <c16:uniqueId val="{00000000-7E44-4E22-9DC4-1C8C6906762F}"/>
            </c:ext>
          </c:extLst>
        </c:ser>
        <c:dLbls>
          <c:showLegendKey val="0"/>
          <c:showVal val="0"/>
          <c:showCatName val="0"/>
          <c:showSerName val="0"/>
          <c:showPercent val="0"/>
          <c:showBubbleSize val="0"/>
        </c:dLbls>
        <c:marker val="1"/>
        <c:smooth val="0"/>
        <c:axId val="1301387536"/>
        <c:axId val="1301382736"/>
      </c:lineChart>
      <c:lineChart>
        <c:grouping val="standard"/>
        <c:varyColors val="0"/>
        <c:ser>
          <c:idx val="0"/>
          <c:order val="0"/>
          <c:tx>
            <c:v>Net Income</c:v>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Analysis!$B$21:$B$26</c:f>
              <c:numCache>
                <c:formatCode>mmm\-yy</c:formatCode>
                <c:ptCount val="6"/>
                <c:pt idx="0">
                  <c:v>43435</c:v>
                </c:pt>
                <c:pt idx="1">
                  <c:v>43800</c:v>
                </c:pt>
                <c:pt idx="2">
                  <c:v>44166</c:v>
                </c:pt>
                <c:pt idx="3">
                  <c:v>44531</c:v>
                </c:pt>
                <c:pt idx="4">
                  <c:v>44896</c:v>
                </c:pt>
                <c:pt idx="5">
                  <c:v>45261</c:v>
                </c:pt>
              </c:numCache>
            </c:numRef>
          </c:cat>
          <c:val>
            <c:numRef>
              <c:f>Analysis!$C$21:$C$26</c:f>
              <c:numCache>
                <c:formatCode>General</c:formatCode>
                <c:ptCount val="6"/>
                <c:pt idx="0">
                  <c:v>10073</c:v>
                </c:pt>
                <c:pt idx="1">
                  <c:v>11588</c:v>
                </c:pt>
                <c:pt idx="2">
                  <c:v>21331</c:v>
                </c:pt>
                <c:pt idx="3">
                  <c:v>33364</c:v>
                </c:pt>
                <c:pt idx="4">
                  <c:v>-2722</c:v>
                </c:pt>
                <c:pt idx="5">
                  <c:v>30425</c:v>
                </c:pt>
              </c:numCache>
            </c:numRef>
          </c:val>
          <c:smooth val="0"/>
          <c:extLst>
            <c:ext xmlns:c16="http://schemas.microsoft.com/office/drawing/2014/chart" uri="{C3380CC4-5D6E-409C-BE32-E72D297353CC}">
              <c16:uniqueId val="{00000001-7E44-4E22-9DC4-1C8C6906762F}"/>
            </c:ext>
          </c:extLst>
        </c:ser>
        <c:dLbls>
          <c:showLegendKey val="0"/>
          <c:showVal val="0"/>
          <c:showCatName val="0"/>
          <c:showSerName val="0"/>
          <c:showPercent val="0"/>
          <c:showBubbleSize val="0"/>
        </c:dLbls>
        <c:marker val="1"/>
        <c:smooth val="0"/>
        <c:axId val="1293269392"/>
        <c:axId val="1293273712"/>
      </c:lineChart>
      <c:catAx>
        <c:axId val="130138753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1382736"/>
        <c:crosses val="autoZero"/>
        <c:auto val="0"/>
        <c:lblAlgn val="ctr"/>
        <c:lblOffset val="100"/>
        <c:noMultiLvlLbl val="0"/>
      </c:catAx>
      <c:valAx>
        <c:axId val="1301382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Market Cap $M</a:t>
                </a:r>
              </a:p>
            </c:rich>
          </c:tx>
          <c:layout>
            <c:manualLayout>
              <c:xMode val="edge"/>
              <c:yMode val="edge"/>
              <c:x val="2.7777777777777779E-3"/>
              <c:y val="0.352573272090988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1387536"/>
        <c:crosses val="autoZero"/>
        <c:crossBetween val="between"/>
      </c:valAx>
      <c:valAx>
        <c:axId val="1293273712"/>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Net Income $M</a:t>
                </a:r>
              </a:p>
            </c:rich>
          </c:tx>
          <c:layout>
            <c:manualLayout>
              <c:xMode val="edge"/>
              <c:yMode val="edge"/>
              <c:x val="0.95776377952755909"/>
              <c:y val="0.293429571303587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93269392"/>
        <c:crosses val="max"/>
        <c:crossBetween val="between"/>
      </c:valAx>
      <c:dateAx>
        <c:axId val="1293269392"/>
        <c:scaling>
          <c:orientation val="minMax"/>
        </c:scaling>
        <c:delete val="1"/>
        <c:axPos val="b"/>
        <c:numFmt formatCode="mmm\-yy" sourceLinked="1"/>
        <c:majorTickMark val="out"/>
        <c:minorTickMark val="none"/>
        <c:tickLblPos val="nextTo"/>
        <c:crossAx val="1293273712"/>
        <c:crosses val="autoZero"/>
        <c:auto val="1"/>
        <c:lblOffset val="100"/>
        <c:baseTimeUnit val="years"/>
      </c:dateAx>
      <c:spPr>
        <a:noFill/>
        <a:ln>
          <a:noFill/>
        </a:ln>
        <a:effectLst/>
      </c:spPr>
    </c:plotArea>
    <c:legend>
      <c:legendPos val="b"/>
      <c:layout>
        <c:manualLayout>
          <c:xMode val="edge"/>
          <c:yMode val="edge"/>
          <c:x val="0.34257504395621968"/>
          <c:y val="0.92450996961146481"/>
          <c:w val="0.30764017428642282"/>
          <c:h val="7.549003038853499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3374605-E1FB-4C1E-BDC5-0AE901F393A2}" type="slidenum">
              <a:rPr lang="en-US"/>
              <a:pPr/>
              <a:t>‹#›</a:t>
            </a:fld>
            <a:endParaRPr lang="en-US" dirty="0"/>
          </a:p>
        </p:txBody>
      </p:sp>
    </p:spTree>
    <p:extLst>
      <p:ext uri="{BB962C8B-B14F-4D97-AF65-F5344CB8AC3E}">
        <p14:creationId xmlns:p14="http://schemas.microsoft.com/office/powerpoint/2010/main" val="2797675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5A8CA3E-C2A0-4044-862E-54ABA8A9C678}" type="slidenum">
              <a:rPr lang="en-US"/>
              <a:pPr/>
              <a:t>‹#›</a:t>
            </a:fld>
            <a:endParaRPr lang="en-US" dirty="0"/>
          </a:p>
        </p:txBody>
      </p:sp>
    </p:spTree>
    <p:extLst>
      <p:ext uri="{BB962C8B-B14F-4D97-AF65-F5344CB8AC3E}">
        <p14:creationId xmlns:p14="http://schemas.microsoft.com/office/powerpoint/2010/main" val="32459467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958F0-69B9-45CF-9050-38122507D69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146" name="Rectangle 2"/>
          <p:cNvSpPr>
            <a:spLocks noGrp="1" noRot="1" noChangeAspect="1" noChangeArrowheads="1" noTextEdit="1"/>
          </p:cNvSpPr>
          <p:nvPr>
            <p:ph type="sldImg"/>
          </p:nvPr>
        </p:nvSpPr>
        <p:spPr>
          <a:xfrm>
            <a:off x="457200" y="720725"/>
            <a:ext cx="6400800" cy="3600450"/>
          </a:xfrm>
          <a:ln/>
        </p:spPr>
      </p:sp>
      <p:sp>
        <p:nvSpPr>
          <p:cNvPr id="61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56422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look at product</a:t>
            </a:r>
            <a:r>
              <a:rPr lang="en-US" baseline="0" dirty="0"/>
              <a:t> variety. In March 2017, </a:t>
            </a:r>
            <a:r>
              <a:rPr lang="en-US" dirty="0"/>
              <a:t>Walmart</a:t>
            </a:r>
            <a:r>
              <a:rPr lang="en-US" baseline="0" dirty="0"/>
              <a:t> has 22 million products while Amazon has 375 million, Walmart has 5.8% of what Amazon has to offer. So Amazon has a much bigger product variety and thus can better match customer needs with its products. So far, the data shows that Amazon outperforms Walmart on price, delivery and product variety, and thus can provide a better service level (satisfaction) to customers.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0100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AMZN’s operating efficiency? Usually if a company provides a much larger variety of products than others, we expect a higher inventory level and a higher spending on operations. However, what we find from data is the opposite: AMZN's inventory days is smaller than Walmart! Amazon also enjoys a shorter cash cycle than WMT, meaning its $ on purchases returns faster. We also observe that Amazon had higher labor productivity than Walmart but the advantage is narrowing down - did Amazon hire too many people during the pandemic? WMT has more market power than AMZN on its customers and suppliers: with a higher payable / receivable days, WMT can pay its suppliers later and ask its customers to pay sooner than AMZN.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89979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Combining pricing, delivery, product variety and operating efficiency, the following financial outcomes are not surprising: Amazon’s faster growth, closing down the gap from WMT. Using less revenue, it made higher net income. Amazon expanded faster especially during the pandemic while WMT overall is downsizing. AMZN over-expanded </a:t>
            </a:r>
            <a:r>
              <a:rPr lang="en-US" dirty="0">
                <a:sym typeface="Wingdings" panose="05000000000000000000" pitchFamily="2" charset="2"/>
              </a:rPr>
              <a:t> slip in 2022, in net income and market cap, so it fell back a bit on workforce. But as soon as its net income turnaround, its mkt cap rebounded. Overall AMZN market cap far outperformed WMT.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590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Walmart’s gross margin is 25% while Amazon is decreasing and now at 15%. For an item of cost $100, you pay $133 at Walmart, but $118 at Amazon, on average. (2) With a lower pricing, Amazon made higher operating and net margins than Walmart, especially after 2017. * We also note that Walmart’s net margin is 2-3%, a tough business * We know Amazon is not just retailing but web-services, but AWS is only 13% of its total revenue in 2021 (source: https://www.globaldata.com/data-insights/retail-amp-wholesale/amazons-sales-by-segment/). So you tell me what is the future of retailing.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25518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differences and advantages won’t be possible without sophisticated SCA. These examples do not</a:t>
            </a:r>
            <a:r>
              <a:rPr lang="en-US" baseline="0" dirty="0"/>
              <a:t> stand alone. A PWC survey shows that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45550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Crash by operations (SCM), rebound by operations (SCM).</a:t>
            </a:r>
          </a:p>
        </p:txBody>
      </p:sp>
      <p:sp>
        <p:nvSpPr>
          <p:cNvPr id="4" name="Slide Number Placeholder 3"/>
          <p:cNvSpPr>
            <a:spLocks noGrp="1"/>
          </p:cNvSpPr>
          <p:nvPr>
            <p:ph type="sldNum" sz="quarter" idx="5"/>
          </p:nvPr>
        </p:nvSpPr>
        <p:spPr/>
        <p:txBody>
          <a:bodyPr/>
          <a:lstStyle/>
          <a:p>
            <a:fld id="{75A8CA3E-C2A0-4044-862E-54ABA8A9C678}" type="slidenum">
              <a:rPr lang="en-US" smtClean="0"/>
              <a:pPr/>
              <a:t>17</a:t>
            </a:fld>
            <a:endParaRPr lang="en-US" dirty="0"/>
          </a:p>
        </p:txBody>
      </p:sp>
    </p:spTree>
    <p:extLst>
      <p:ext uri="{BB962C8B-B14F-4D97-AF65-F5344CB8AC3E}">
        <p14:creationId xmlns:p14="http://schemas.microsoft.com/office/powerpoint/2010/main" val="281905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SimSun" panose="02010600030101010101" pitchFamily="2" charset="-122"/>
                <a:cs typeface="Times New Roman" panose="02020603050405020304" pitchFamily="18" charset="0"/>
              </a:rPr>
              <a:t>For details on predict long-term stock movement (Buffett value investing) using data science, please see … for additional resources.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40826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altLang="zh-CN" sz="1200" dirty="0">
                <a:latin typeface="Calibri" panose="020F0502020204030204" pitchFamily="34" charset="0"/>
              </a:rPr>
              <a:t>SCM is important that the success of many companies, such as, Wal-Mart, Amazon, McDonald, Toyota, Apple, P&amp;G, partially depends on it.</a:t>
            </a:r>
          </a:p>
          <a:p>
            <a:pPr>
              <a:lnSpc>
                <a:spcPct val="120000"/>
              </a:lnSpc>
            </a:pPr>
            <a:r>
              <a:rPr lang="en-US" altLang="zh-CN" sz="1200" dirty="0">
                <a:latin typeface="Calibri" panose="020F0502020204030204" pitchFamily="34" charset="0"/>
              </a:rPr>
              <a:t>In fact, the CEOs of Apple, GM and P&amp;G have a SCM background. </a:t>
            </a: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84773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us take a look at the job outlook for supply chain analytics.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78856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major hurdle</a:t>
            </a:r>
            <a:r>
              <a:rPr lang="en-US" baseline="0" dirty="0"/>
              <a:t> for companies to materialize </a:t>
            </a:r>
            <a:r>
              <a:rPr lang="en-US" dirty="0"/>
              <a:t>the</a:t>
            </a:r>
            <a:r>
              <a:rPr lang="en-US" baseline="0" dirty="0"/>
              <a:t> potential of supply chain analytics </a:t>
            </a:r>
            <a:r>
              <a:rPr lang="en-US" dirty="0"/>
              <a:t>is the talent crisis – a significant shortage of talents. </a:t>
            </a:r>
            <a:r>
              <a:rPr lang="en-US" baseline="0" dirty="0"/>
              <a:t>One report shows that the demand to supply ratio of supply chain jobs is 6 to 1. Another article from supply chain dive explained the need for SCA talents: “without analytics, it is a pile of #s!”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04395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bwMode="auto">
          <a:xfrm>
            <a:off x="382588" y="685800"/>
            <a:ext cx="6094412"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6259" name="Notes Placeholder 2"/>
          <p:cNvSpPr>
            <a:spLocks noGrp="1"/>
          </p:cNvSpPr>
          <p:nvPr>
            <p:ph type="body" idx="1"/>
          </p:nvPr>
        </p:nvSpPr>
        <p:spPr bwMode="auto">
          <a:xfrm>
            <a:off x="686098" y="4343704"/>
            <a:ext cx="5485805" cy="41138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r>
              <a:rPr lang="en-US" dirty="0"/>
              <a:t>A supply chain is a network of companies that creates, produces and distributes products and services to meet customer needs. It typically consists of companies from multiple industries </a:t>
            </a:r>
            <a:r>
              <a:rPr lang="en-US" baseline="0" dirty="0"/>
              <a:t>such as raw material and components suppliers, manufacturers, distributor and wholesalers, logistics and transportation, and finally consumer facing industries such as retailing.</a:t>
            </a:r>
            <a:r>
              <a:rPr lang="en-US" dirty="0"/>
              <a:t> SCM is about coordinating and optimizing the network to reduce cost and improve revenue.</a:t>
            </a:r>
          </a:p>
          <a:p>
            <a:endParaRPr lang="en-US" dirty="0"/>
          </a:p>
        </p:txBody>
      </p:sp>
      <p:sp>
        <p:nvSpPr>
          <p:cNvPr id="96260" name="Slide Number Placeholder 3"/>
          <p:cNvSpPr>
            <a:spLocks noGrp="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a:defRPr sz="1900">
                <a:solidFill>
                  <a:schemeClr val="tx1"/>
                </a:solidFill>
                <a:latin typeface="Tahoma" pitchFamily="34" charset="0"/>
                <a:ea typeface="Gulim" pitchFamily="34" charset="-127"/>
              </a:defRPr>
            </a:lvl1pPr>
            <a:lvl2pPr marL="702756" indent="-270291">
              <a:defRPr sz="1900">
                <a:solidFill>
                  <a:schemeClr val="tx1"/>
                </a:solidFill>
                <a:latin typeface="Tahoma" pitchFamily="34" charset="0"/>
                <a:ea typeface="Gulim" pitchFamily="34" charset="-127"/>
              </a:defRPr>
            </a:lvl2pPr>
            <a:lvl3pPr marL="1081164" indent="-216233">
              <a:defRPr sz="1900">
                <a:solidFill>
                  <a:schemeClr val="tx1"/>
                </a:solidFill>
                <a:latin typeface="Tahoma" pitchFamily="34" charset="0"/>
                <a:ea typeface="Gulim" pitchFamily="34" charset="-127"/>
              </a:defRPr>
            </a:lvl3pPr>
            <a:lvl4pPr marL="1513629" indent="-216233">
              <a:defRPr sz="1900">
                <a:solidFill>
                  <a:schemeClr val="tx1"/>
                </a:solidFill>
                <a:latin typeface="Tahoma" pitchFamily="34" charset="0"/>
                <a:ea typeface="Gulim" pitchFamily="34" charset="-127"/>
              </a:defRPr>
            </a:lvl4pPr>
            <a:lvl5pPr marL="1946095" indent="-216233">
              <a:defRPr sz="1900">
                <a:solidFill>
                  <a:schemeClr val="tx1"/>
                </a:solidFill>
                <a:latin typeface="Tahoma" pitchFamily="34" charset="0"/>
                <a:ea typeface="Gulim" pitchFamily="34" charset="-127"/>
              </a:defRPr>
            </a:lvl5pPr>
            <a:lvl6pPr marL="2378560" indent="-216233" eaLnBrk="0" fontAlgn="base" hangingPunct="0">
              <a:lnSpc>
                <a:spcPct val="80000"/>
              </a:lnSpc>
              <a:spcBef>
                <a:spcPct val="20000"/>
              </a:spcBef>
              <a:spcAft>
                <a:spcPct val="0"/>
              </a:spcAft>
              <a:buClr>
                <a:schemeClr val="tx2"/>
              </a:buClr>
              <a:defRPr sz="1900">
                <a:solidFill>
                  <a:schemeClr val="tx1"/>
                </a:solidFill>
                <a:latin typeface="Tahoma" pitchFamily="34" charset="0"/>
                <a:ea typeface="Gulim" pitchFamily="34" charset="-127"/>
              </a:defRPr>
            </a:lvl6pPr>
            <a:lvl7pPr marL="2811026" indent="-216233" eaLnBrk="0" fontAlgn="base" hangingPunct="0">
              <a:lnSpc>
                <a:spcPct val="80000"/>
              </a:lnSpc>
              <a:spcBef>
                <a:spcPct val="20000"/>
              </a:spcBef>
              <a:spcAft>
                <a:spcPct val="0"/>
              </a:spcAft>
              <a:buClr>
                <a:schemeClr val="tx2"/>
              </a:buClr>
              <a:defRPr sz="1900">
                <a:solidFill>
                  <a:schemeClr val="tx1"/>
                </a:solidFill>
                <a:latin typeface="Tahoma" pitchFamily="34" charset="0"/>
                <a:ea typeface="Gulim" pitchFamily="34" charset="-127"/>
              </a:defRPr>
            </a:lvl7pPr>
            <a:lvl8pPr marL="3243491" indent="-216233" eaLnBrk="0" fontAlgn="base" hangingPunct="0">
              <a:lnSpc>
                <a:spcPct val="80000"/>
              </a:lnSpc>
              <a:spcBef>
                <a:spcPct val="20000"/>
              </a:spcBef>
              <a:spcAft>
                <a:spcPct val="0"/>
              </a:spcAft>
              <a:buClr>
                <a:schemeClr val="tx2"/>
              </a:buClr>
              <a:defRPr sz="1900">
                <a:solidFill>
                  <a:schemeClr val="tx1"/>
                </a:solidFill>
                <a:latin typeface="Tahoma" pitchFamily="34" charset="0"/>
                <a:ea typeface="Gulim" pitchFamily="34" charset="-127"/>
              </a:defRPr>
            </a:lvl8pPr>
            <a:lvl9pPr marL="3675957" indent="-216233" eaLnBrk="0" fontAlgn="base" hangingPunct="0">
              <a:lnSpc>
                <a:spcPct val="80000"/>
              </a:lnSpc>
              <a:spcBef>
                <a:spcPct val="20000"/>
              </a:spcBef>
              <a:spcAft>
                <a:spcPct val="0"/>
              </a:spcAft>
              <a:buClr>
                <a:schemeClr val="tx2"/>
              </a:buClr>
              <a:defRPr sz="1900">
                <a:solidFill>
                  <a:schemeClr val="tx1"/>
                </a:solidFill>
                <a:latin typeface="Tahoma" pitchFamily="34" charset="0"/>
                <a:ea typeface="Gulim" pitchFamily="34" charset="-127"/>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17E67D-8225-4228-9D9F-82C50B180BAC}" type="slidenum">
              <a:rPr kumimoji="0" lang="en-US" sz="1900" b="0" i="0" u="none" strike="noStrike" kern="1200" cap="none" spc="0" normalizeH="0" baseline="0" noProof="0">
                <a:ln>
                  <a:noFill/>
                </a:ln>
                <a:solidFill>
                  <a:srgbClr val="000000"/>
                </a:solidFill>
                <a:effectLst/>
                <a:uLnTx/>
                <a:uFillTx/>
                <a:latin typeface="Tahoma" pitchFamily="34" charset="0"/>
                <a:ea typeface="Gulim"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900" b="0" i="0" u="none" strike="noStrike" kern="1200" cap="none" spc="0" normalizeH="0" baseline="0" noProof="0">
              <a:ln>
                <a:noFill/>
              </a:ln>
              <a:solidFill>
                <a:srgbClr val="000000"/>
              </a:solidFill>
              <a:effectLst/>
              <a:uLnTx/>
              <a:uFillTx/>
              <a:latin typeface="Tahoma" pitchFamily="34" charset="0"/>
              <a:ea typeface="Gulim" pitchFamily="34" charset="-127"/>
              <a:cs typeface="+mn-cs"/>
            </a:endParaRPr>
          </a:p>
        </p:txBody>
      </p:sp>
    </p:spTree>
    <p:extLst>
      <p:ext uri="{BB962C8B-B14F-4D97-AF65-F5344CB8AC3E}">
        <p14:creationId xmlns:p14="http://schemas.microsoft.com/office/powerpoint/2010/main" val="2007330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lots of gold on the ground but no everyone can pick them up. You need to have certain skills - a SCA talent should have </a:t>
            </a:r>
            <a:r>
              <a:rPr lang="en-US" baseline="0" dirty="0"/>
              <a:t>both the supply chain domain knowledge and data analytics skills. As Don </a:t>
            </a:r>
            <a:r>
              <a:rPr lang="en-US" baseline="0" dirty="0" err="1"/>
              <a:t>Schlutz</a:t>
            </a:r>
            <a:r>
              <a:rPr lang="en-US" baseline="0" dirty="0"/>
              <a:t> said in his paper on big data: prospects and challenges, “…”. he was talking about marketing, the same situation also applies to supply chains.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20552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are the hottest jobs in SCA? People found the greatest shortages of professionals (in supply chain management) are at the intersection of process and analytical mastery. It shows that demand planner, data scientists, supply planner, and S&amp;OP planning</a:t>
            </a:r>
            <a:r>
              <a:rPr lang="en-US" baseline="0" dirty="0"/>
              <a:t> </a:t>
            </a:r>
            <a:r>
              <a:rPr lang="en-US" dirty="0"/>
              <a:t>top the list of positions in greatest demand.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37321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three skills required: </a:t>
            </a:r>
            <a:r>
              <a:rPr lang="en-US" baseline="0" dirty="0"/>
              <a:t>Problem solving, Strong analytical skills, The ability to see the big picture (what is this? Problem discovery!)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19361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look at an example job</a:t>
            </a:r>
            <a:r>
              <a:rPr lang="en-US" baseline="0" dirty="0"/>
              <a:t> on www.indeed.com from Dell; The job title is business analyst – supply chain data and analytics, it offers highly competitive salaries and world-class benefits. Dell has a firm belief on the value of data and analytics. The position is with Dell’s business intelligence team to provide data analytics support across the organization, so Dell can make informed decisions with a high impact. I remember one of our graduates got this position.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41279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a:t>
            </a:r>
            <a:r>
              <a:rPr lang="en-US" baseline="0" dirty="0"/>
              <a:t> t</a:t>
            </a:r>
            <a:r>
              <a:rPr lang="en-US" dirty="0"/>
              <a:t>ypical manufacturing firm, the primary activities can</a:t>
            </a:r>
            <a:r>
              <a:rPr lang="en-US" baseline="0" dirty="0"/>
              <a:t> be classified into five categories: </a:t>
            </a:r>
            <a:r>
              <a:rPr lang="en-US" dirty="0"/>
              <a:t>source,</a:t>
            </a:r>
            <a:r>
              <a:rPr lang="en-US" baseline="0" dirty="0"/>
              <a:t>  make, move, sell and service. Source refers to purchasing and procurement; make can be production and packaging, move refers to transportation and logistics; sell is about pricing, promotion and retailing, and services refers to customer services, such as maintenance and support. Human resource, technology and finance / accounting are supporting activities.</a:t>
            </a:r>
            <a:endParaRPr lang="en-US" dirty="0"/>
          </a:p>
          <a:p>
            <a:endParaRPr lang="en-US" dirty="0"/>
          </a:p>
          <a:p>
            <a:r>
              <a:rPr lang="en-US" dirty="0"/>
              <a:t>Marketing – generates demand</a:t>
            </a:r>
          </a:p>
          <a:p>
            <a:r>
              <a:rPr lang="en-US" dirty="0"/>
              <a:t>Supply chain – create the product and service, and fulfill demand</a:t>
            </a:r>
          </a:p>
          <a:p>
            <a:r>
              <a:rPr lang="en-US" dirty="0"/>
              <a:t>Finance/accounting – tracks how well the organization is doing, pays bills, collects the money, …</a:t>
            </a:r>
          </a:p>
          <a:p>
            <a:endParaRPr lang="en-US" dirty="0"/>
          </a:p>
          <a:p>
            <a:endParaRPr lang="en-US"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28</a:t>
            </a:fld>
            <a:endParaRPr lang="en-US"/>
          </a:p>
        </p:txBody>
      </p:sp>
    </p:spTree>
    <p:extLst>
      <p:ext uri="{BB962C8B-B14F-4D97-AF65-F5344CB8AC3E}">
        <p14:creationId xmlns:p14="http://schemas.microsoft.com/office/powerpoint/2010/main" val="2455399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Competitive intelligence &amp; benchmarking can provide the insights necessary to discover the problems and opportunities for companies, which includes three phases. First, Industry analysis (industry trend, competition intensity, value chain analysis) to assess industry potential and risk. * Second, competition positioning (profit frontier, enterprise ranking, KPI examination) to position a company in the competitive landscape. Finally, Enterprise diagnosis (strengths &amp; weaknesses, value driver analysis, breakdown analysis) to discover problems and diagnose causes.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72238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32</a:t>
            </a:fld>
            <a:endParaRPr lang="en-US" dirty="0"/>
          </a:p>
        </p:txBody>
      </p:sp>
    </p:spTree>
    <p:extLst>
      <p:ext uri="{BB962C8B-B14F-4D97-AF65-F5344CB8AC3E}">
        <p14:creationId xmlns:p14="http://schemas.microsoft.com/office/powerpoint/2010/main" val="786234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232333"/>
                </a:solidFill>
                <a:effectLst/>
                <a:latin typeface="Almaden Sans"/>
              </a:rPr>
              <a:t>(1) For which industries is inventory relevant and important? (2) How does inventory drive firms’ performance in my industry? (3) How do I know if I have an inventory problem?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88251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Leveraging data analytics, we introduce a new course module on sourcing analytics. The </a:t>
            </a:r>
            <a:r>
              <a:rPr lang="en-US"/>
              <a:t>learning objectives are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6705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36</a:t>
            </a:fld>
            <a:endParaRPr lang="en-US" dirty="0"/>
          </a:p>
        </p:txBody>
      </p:sp>
    </p:spTree>
    <p:extLst>
      <p:ext uri="{BB962C8B-B14F-4D97-AF65-F5344CB8AC3E}">
        <p14:creationId xmlns:p14="http://schemas.microsoft.com/office/powerpoint/2010/main" val="167237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382588" y="685800"/>
            <a:ext cx="6092825" cy="342741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2947" name="Rectangle 3"/>
          <p:cNvSpPr>
            <a:spLocks noGrp="1" noChangeArrowheads="1"/>
          </p:cNvSpPr>
          <p:nvPr>
            <p:ph type="body" idx="1"/>
          </p:nvPr>
        </p:nvSpPr>
        <p:spPr bwMode="auto">
          <a:xfrm>
            <a:off x="686098" y="4342191"/>
            <a:ext cx="5485805" cy="411540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44" tIns="44972" rIns="89944" bIns="44972"/>
          <a:lstStyle/>
          <a:p>
            <a:r>
              <a:rPr lang="en-US" dirty="0"/>
              <a:t>Supply chain analytics, in plain words, is the application of data analytics to supply chain</a:t>
            </a:r>
            <a:r>
              <a:rPr lang="en-US" baseline="0" dirty="0"/>
              <a:t>s, to generate insights, intelligence and solutions for improving supply chain performance; it</a:t>
            </a:r>
            <a:r>
              <a:rPr lang="en-US" dirty="0"/>
              <a:t> is an emerging area</a:t>
            </a:r>
            <a:r>
              <a:rPr lang="en-US" baseline="0" dirty="0"/>
              <a:t> that could generate a significant financial and economic impact.</a:t>
            </a:r>
            <a:endParaRPr lang="en-US" dirty="0"/>
          </a:p>
        </p:txBody>
      </p:sp>
    </p:spTree>
    <p:extLst>
      <p:ext uri="{BB962C8B-B14F-4D97-AF65-F5344CB8AC3E}">
        <p14:creationId xmlns:p14="http://schemas.microsoft.com/office/powerpoint/2010/main" val="1695673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382588" y="685800"/>
            <a:ext cx="6094412"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3" name="Rectangle 3"/>
          <p:cNvSpPr>
            <a:spLocks noGrp="1" noChangeArrowheads="1"/>
          </p:cNvSpPr>
          <p:nvPr>
            <p:ph type="body" idx="1"/>
          </p:nvPr>
        </p:nvSpPr>
        <p:spPr bwMode="auto">
          <a:xfrm>
            <a:off x="686098" y="4343704"/>
            <a:ext cx="5485805" cy="411389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83" tIns="45041" rIns="90083" bIns="45041"/>
          <a:lstStyle/>
          <a:p>
            <a:r>
              <a:rPr lang="en-US" dirty="0"/>
              <a:t>To see the impact of SCA, let’s first compare K-mart and Wal-Mart. Back i</a:t>
            </a:r>
            <a:r>
              <a:rPr lang="en-US" baseline="0" dirty="0"/>
              <a:t>n 1979, WM was a small discounted retail chain with 229 stores and a revenue per store around $3.5 million, it is in no comparison with K-Mart which has 1891 stores with a revenue per store $7.2 million. Discount store is a tough business with an average operating margin of about 1%, meaning for every dollar of sales, you only make a profit of 1 cent. * After 24 years, in 2003, their competitive positions completely switched; Wal-Mart grew into the No. 1 company on Fortune 500 list with 4688 stores and a total revenue of $245 billion. Its operating margin is much higher than the average, 5.5%. In the same year, K-Mart declared bankruptcy with an operating margin of negative 6.6%.</a:t>
            </a:r>
          </a:p>
        </p:txBody>
      </p:sp>
    </p:spTree>
    <p:extLst>
      <p:ext uri="{BB962C8B-B14F-4D97-AF65-F5344CB8AC3E}">
        <p14:creationId xmlns:p14="http://schemas.microsoft.com/office/powerpoint/2010/main" val="177191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has happened? Starting in the 1990s, the two companies</a:t>
            </a:r>
            <a:r>
              <a:rPr lang="en-US" baseline="0" dirty="0"/>
              <a:t> embarked on different strategies, K-Mart focused on flashy marketing and advertising, while </a:t>
            </a:r>
            <a:r>
              <a:rPr lang="en-US" baseline="0" dirty="0" err="1"/>
              <a:t>Wal-mart</a:t>
            </a:r>
            <a:r>
              <a:rPr lang="en-US" baseline="0" dirty="0"/>
              <a:t>, invested in SCM technology, which allowed </a:t>
            </a:r>
            <a:r>
              <a:rPr lang="en-US" baseline="0" dirty="0" err="1"/>
              <a:t>Wal-mart</a:t>
            </a:r>
            <a:r>
              <a:rPr lang="en-US" baseline="0" dirty="0"/>
              <a:t> to provide customers with access to goods when and where they want them – what is this? High service levels! So customers visiting Wal-Mart can always get what they want.  In the same time, Wal-Mart developed a competitive cost structure – which is cost reduction. The lesson, cost efficiency and customer satisfaction beat pure marketing plays.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77957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Fast forward for another 20 years, now we have </a:t>
            </a:r>
            <a:r>
              <a:rPr lang="en-US" baseline="0" dirty="0"/>
              <a:t>Wal-Mart vs. Amazon </a:t>
            </a:r>
            <a:r>
              <a:rPr lang="en-US" dirty="0"/>
              <a:t>Walmart is the world’s largest retailer – mainly offline,</a:t>
            </a:r>
            <a:r>
              <a:rPr lang="en-US" baseline="0" dirty="0"/>
              <a:t> it sells anything.</a:t>
            </a:r>
            <a:r>
              <a:rPr lang="en-US" dirty="0"/>
              <a:t> Amazon is the world’s leading online retailer, it</a:t>
            </a:r>
            <a:r>
              <a:rPr lang="en-US" baseline="0" dirty="0"/>
              <a:t> also sells anything including those of 3</a:t>
            </a:r>
            <a:r>
              <a:rPr lang="en-US" baseline="30000" dirty="0"/>
              <a:t>rd</a:t>
            </a:r>
            <a:r>
              <a:rPr lang="en-US" baseline="0" dirty="0"/>
              <a:t> party sellers</a:t>
            </a:r>
            <a:r>
              <a:rPr lang="en-US" dirty="0"/>
              <a:t>. They are competing head-on all these years, and the</a:t>
            </a:r>
            <a:r>
              <a:rPr lang="en-US" baseline="0" dirty="0"/>
              <a:t> outcome may determine the future of retailing in the US and around the world.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3779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peek into their stock market performance. The chart shows the 10-year stock price changes for Amazon, Walmart and SP500 index. Amazon clearly far outperformed SP500 which in turn outperformed Walmart, despite the recent decline of amazon. Specifically, in 10 years, Amazon’s stock price increase by 384%, SP500 121% and Walmart 79%. Clearly investors already gave an answer to the question.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952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 us look at the pricing of these companies. Using</a:t>
            </a:r>
            <a:r>
              <a:rPr lang="en-US" baseline="0" dirty="0"/>
              <a:t> Amazon as a benchmark, we find that Walmart is on average 2.9% higher on prices than Amazon, and Target is 16.9% higher on prices according to the 2017 data.</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Walmart appears to be making the largest strides to compete with Amazon in the beauty category, with products found to be 1% lower than Amazon on average; in the </a:t>
            </a:r>
            <a:r>
              <a:rPr lang="en-US" dirty="0" err="1"/>
              <a:t>Profitero</a:t>
            </a:r>
            <a:r>
              <a:rPr lang="en-US" dirty="0"/>
              <a:t> 2014 study, beauty products were priced 10% higher than Amazon;</a:t>
            </a:r>
          </a:p>
          <a:p>
            <a:pPr marL="171450" indent="-171450">
              <a:buFont typeface="Arial" panose="020B0604020202020204" pitchFamily="34" charset="0"/>
              <a:buChar char="•"/>
            </a:pPr>
            <a:r>
              <a:rPr lang="en-US" dirty="0"/>
              <a:t>Electronics is one of Walmart’s least competitive categories to Amazon, with products priced 7% higher on average than Amazon;</a:t>
            </a:r>
          </a:p>
          <a:p>
            <a:pPr marL="171450" indent="-171450">
              <a:buFont typeface="Arial" panose="020B0604020202020204" pitchFamily="34" charset="0"/>
              <a:buChar char="•"/>
            </a:pPr>
            <a:r>
              <a:rPr lang="en-US" dirty="0"/>
              <a:t>Target was found to be the most expensive of the major retailers, and 17% more expensive than Amazon; this marks a shift in price competitiveness from the 2014 </a:t>
            </a:r>
            <a:r>
              <a:rPr lang="en-US" dirty="0" err="1"/>
              <a:t>Profitero</a:t>
            </a:r>
            <a:r>
              <a:rPr lang="en-US" dirty="0"/>
              <a:t> study which found Target pricing to be 10% more expensive on average;</a:t>
            </a:r>
          </a:p>
          <a:p>
            <a:pPr marL="171450" indent="-171450">
              <a:buFont typeface="Arial" panose="020B0604020202020204" pitchFamily="34" charset="0"/>
              <a:buChar char="•"/>
            </a:pPr>
            <a:r>
              <a:rPr lang="en-US" dirty="0"/>
              <a:t>Specialist retailers such as Staples, Best Buy and Home Depot struggle to compete with Amazon on price: Staples was found to be the most expensive specialist retailer to Amazon (products were 49% higher than Amazon on average), while Chewy.com had the closest pricing (its average prices were just 7% higher than Amazon).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156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shipping and delivery, we look at 5 dimensions of performance,</a:t>
            </a:r>
            <a:r>
              <a:rPr lang="en-US" baseline="0" dirty="0"/>
              <a:t> from standard shipping, free shipping minimum to expedited shipping. </a:t>
            </a:r>
            <a:r>
              <a:rPr lang="en-US" dirty="0"/>
              <a:t>Walmart and</a:t>
            </a:r>
            <a:r>
              <a:rPr lang="en-US" baseline="0" dirty="0"/>
              <a:t> Amazon are comparable on delivery with Amazon being slightly better, by 2017 data.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1326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2130427"/>
            <a:ext cx="103632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52F25AE0-E2B3-4DFC-AA63-3B666C34FDE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66788"/>
            <a:ext cx="2743200" cy="5245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6788"/>
            <a:ext cx="8026400" cy="5245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A2C2BD23-3B40-4A18-BF4B-0BEB6A9C3A2E}"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A9E3DF8F-AA28-4DFB-A796-047CE290B816}" type="slidenum">
              <a:rPr lang="en-US"/>
              <a:pPr/>
              <a:t>‹#›</a:t>
            </a:fld>
            <a:endParaRPr lang="en-US"/>
          </a:p>
        </p:txBody>
      </p:sp>
    </p:spTree>
    <p:extLst>
      <p:ext uri="{BB962C8B-B14F-4D97-AF65-F5344CB8AC3E}">
        <p14:creationId xmlns:p14="http://schemas.microsoft.com/office/powerpoint/2010/main" val="649414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4011150318"/>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b="1"/>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sldNum" idx="10"/>
          </p:nvPr>
        </p:nvSpPr>
        <p:spPr/>
        <p:txBody>
          <a:bodyPr/>
          <a:lstStyle>
            <a:lvl1pPr>
              <a:defRPr sz="800"/>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1433555984"/>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2940651198"/>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6900"/>
            <a:ext cx="5380567" cy="4338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866900"/>
            <a:ext cx="5380567" cy="4338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109057658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630725783"/>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606013078"/>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135679552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Black"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630623690"/>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777599023"/>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2804914773"/>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2851" y="966788"/>
            <a:ext cx="2741083" cy="5238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6788"/>
            <a:ext cx="8020051" cy="5238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2540963754"/>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966789"/>
            <a:ext cx="10964333" cy="801687"/>
          </a:xfrm>
        </p:spPr>
        <p:txBody>
          <a:bodyPr/>
          <a:lstStyle/>
          <a:p>
            <a:r>
              <a:rPr lang="en-US"/>
              <a:t>Click to edit Master title style</a:t>
            </a:r>
          </a:p>
        </p:txBody>
      </p:sp>
      <p:sp>
        <p:nvSpPr>
          <p:cNvPr id="3"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765903035"/>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2130427"/>
            <a:ext cx="103632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456013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Black"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extLst>
      <p:ext uri="{BB962C8B-B14F-4D97-AF65-F5344CB8AC3E}">
        <p14:creationId xmlns:p14="http://schemas.microsoft.com/office/powerpoint/2010/main" val="2370691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extLst>
      <p:ext uri="{BB962C8B-B14F-4D97-AF65-F5344CB8AC3E}">
        <p14:creationId xmlns:p14="http://schemas.microsoft.com/office/powerpoint/2010/main" val="547406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AB407F30-F4E2-4E46-BD51-D1C62AE7392F}" type="slidenum">
              <a:rPr lang="en-US"/>
              <a:pPr/>
              <a:t>‹#›</a:t>
            </a:fld>
            <a:endParaRPr lang="en-US" dirty="0"/>
          </a:p>
        </p:txBody>
      </p:sp>
    </p:spTree>
    <p:extLst>
      <p:ext uri="{BB962C8B-B14F-4D97-AF65-F5344CB8AC3E}">
        <p14:creationId xmlns:p14="http://schemas.microsoft.com/office/powerpoint/2010/main" val="3316089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7600" y="6316663"/>
            <a:ext cx="2844800" cy="476250"/>
          </a:xfrm>
          <a:prstGeom prst="rect">
            <a:avLst/>
          </a:prstGeom>
        </p:spPr>
        <p:txBody>
          <a:bodyPr/>
          <a:lstStyle>
            <a:lvl1pPr>
              <a:defRPr/>
            </a:lvl1pPr>
          </a:lstStyle>
          <a:p>
            <a:fld id="{5B475FAF-2BD1-458D-A7A1-B4FA7D7098BE}" type="slidenum">
              <a:rPr lang="en-US"/>
              <a:pPr/>
              <a:t>‹#›</a:t>
            </a:fld>
            <a:endParaRPr lang="en-US" dirty="0"/>
          </a:p>
        </p:txBody>
      </p:sp>
    </p:spTree>
    <p:extLst>
      <p:ext uri="{BB962C8B-B14F-4D97-AF65-F5344CB8AC3E}">
        <p14:creationId xmlns:p14="http://schemas.microsoft.com/office/powerpoint/2010/main" val="269659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316663"/>
            <a:ext cx="2844800" cy="476250"/>
          </a:xfrm>
          <a:prstGeom prst="rect">
            <a:avLst/>
          </a:prstGeom>
        </p:spPr>
        <p:txBody>
          <a:bodyPr/>
          <a:lstStyle>
            <a:lvl1pPr>
              <a:defRPr/>
            </a:lvl1pPr>
          </a:lstStyle>
          <a:p>
            <a:fld id="{711EF455-90CE-4031-9F38-F26BEF991E72}" type="slidenum">
              <a:rPr lang="en-US"/>
              <a:pPr/>
              <a:t>‹#›</a:t>
            </a:fld>
            <a:endParaRPr lang="en-US" dirty="0"/>
          </a:p>
        </p:txBody>
      </p:sp>
    </p:spTree>
    <p:extLst>
      <p:ext uri="{BB962C8B-B14F-4D97-AF65-F5344CB8AC3E}">
        <p14:creationId xmlns:p14="http://schemas.microsoft.com/office/powerpoint/2010/main" val="2821897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7600" y="6316663"/>
            <a:ext cx="2844800" cy="476250"/>
          </a:xfrm>
          <a:prstGeom prst="rect">
            <a:avLst/>
          </a:prstGeom>
        </p:spPr>
        <p:txBody>
          <a:bodyPr/>
          <a:lstStyle>
            <a:lvl1pPr>
              <a:defRPr/>
            </a:lvl1pPr>
          </a:lstStyle>
          <a:p>
            <a:fld id="{4F4845B2-18FB-44CF-8C4F-855D6AAB42F2}" type="slidenum">
              <a:rPr lang="en-US"/>
              <a:pPr/>
              <a:t>‹#›</a:t>
            </a:fld>
            <a:endParaRPr lang="en-US" dirty="0"/>
          </a:p>
        </p:txBody>
      </p:sp>
    </p:spTree>
    <p:extLst>
      <p:ext uri="{BB962C8B-B14F-4D97-AF65-F5344CB8AC3E}">
        <p14:creationId xmlns:p14="http://schemas.microsoft.com/office/powerpoint/2010/main" val="1376994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4487943-0A20-4361-AC90-3F8D17C2939A}" type="slidenum">
              <a:rPr lang="en-US"/>
              <a:pPr/>
              <a:t>‹#›</a:t>
            </a:fld>
            <a:endParaRPr lang="en-US" dirty="0"/>
          </a:p>
        </p:txBody>
      </p:sp>
    </p:spTree>
    <p:extLst>
      <p:ext uri="{BB962C8B-B14F-4D97-AF65-F5344CB8AC3E}">
        <p14:creationId xmlns:p14="http://schemas.microsoft.com/office/powerpoint/2010/main" val="632015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5BBC968-D00C-4835-8B82-DD9F8F3B005C}" type="slidenum">
              <a:rPr lang="en-US"/>
              <a:pPr/>
              <a:t>‹#›</a:t>
            </a:fld>
            <a:endParaRPr lang="en-US" dirty="0"/>
          </a:p>
        </p:txBody>
      </p:sp>
    </p:spTree>
    <p:extLst>
      <p:ext uri="{BB962C8B-B14F-4D97-AF65-F5344CB8AC3E}">
        <p14:creationId xmlns:p14="http://schemas.microsoft.com/office/powerpoint/2010/main" val="2355502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52F25AE0-E2B3-4DFC-AA63-3B666C34FDE5}" type="slidenum">
              <a:rPr lang="en-US"/>
              <a:pPr/>
              <a:t>‹#›</a:t>
            </a:fld>
            <a:endParaRPr lang="en-US" dirty="0"/>
          </a:p>
        </p:txBody>
      </p:sp>
    </p:spTree>
    <p:extLst>
      <p:ext uri="{BB962C8B-B14F-4D97-AF65-F5344CB8AC3E}">
        <p14:creationId xmlns:p14="http://schemas.microsoft.com/office/powerpoint/2010/main" val="3628282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66788"/>
            <a:ext cx="2743200" cy="5245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6788"/>
            <a:ext cx="8026400" cy="5245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A2C2BD23-3B40-4A18-BF4B-0BEB6A9C3A2E}" type="slidenum">
              <a:rPr lang="en-US"/>
              <a:pPr/>
              <a:t>‹#›</a:t>
            </a:fld>
            <a:endParaRPr lang="en-US" dirty="0"/>
          </a:p>
        </p:txBody>
      </p:sp>
    </p:spTree>
    <p:extLst>
      <p:ext uri="{BB962C8B-B14F-4D97-AF65-F5344CB8AC3E}">
        <p14:creationId xmlns:p14="http://schemas.microsoft.com/office/powerpoint/2010/main" val="23254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AB407F30-F4E2-4E46-BD51-D1C62AE7392F}"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7600" y="6316663"/>
            <a:ext cx="2844800" cy="476250"/>
          </a:xfrm>
          <a:prstGeom prst="rect">
            <a:avLst/>
          </a:prstGeom>
        </p:spPr>
        <p:txBody>
          <a:bodyPr/>
          <a:lstStyle>
            <a:lvl1pPr>
              <a:defRPr/>
            </a:lvl1pPr>
          </a:lstStyle>
          <a:p>
            <a:fld id="{5B475FAF-2BD1-458D-A7A1-B4FA7D7098BE}"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316663"/>
            <a:ext cx="2844800" cy="476250"/>
          </a:xfrm>
          <a:prstGeom prst="rect">
            <a:avLst/>
          </a:prstGeom>
        </p:spPr>
        <p:txBody>
          <a:bodyPr/>
          <a:lstStyle>
            <a:lvl1pPr>
              <a:defRPr/>
            </a:lvl1pPr>
          </a:lstStyle>
          <a:p>
            <a:fld id="{711EF455-90CE-4031-9F38-F26BEF991E7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7600" y="6316663"/>
            <a:ext cx="2844800" cy="476250"/>
          </a:xfrm>
          <a:prstGeom prst="rect">
            <a:avLst/>
          </a:prstGeom>
        </p:spPr>
        <p:txBody>
          <a:bodyPr/>
          <a:lstStyle>
            <a:lvl1pPr>
              <a:defRPr/>
            </a:lvl1pPr>
          </a:lstStyle>
          <a:p>
            <a:fld id="{4F4845B2-18FB-44CF-8C4F-855D6AAB42F2}"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4487943-0A20-4361-AC90-3F8D17C2939A}"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5BBC968-D00C-4835-8B82-DD9F8F3B005C}"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66790"/>
            <a:ext cx="10972800" cy="8080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866900"/>
            <a:ext cx="10972800" cy="434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4"/>
          </p:nvPr>
        </p:nvSpPr>
        <p:spPr>
          <a:xfrm>
            <a:off x="8737600" y="6316663"/>
            <a:ext cx="2844800" cy="476250"/>
          </a:xfrm>
          <a:prstGeom prst="rect">
            <a:avLst/>
          </a:prstGeom>
        </p:spPr>
        <p:txBody>
          <a:bodyPr/>
          <a:lstStyle>
            <a:lvl1pPr algn="r">
              <a:defRPr/>
            </a:lvl1pPr>
          </a:lstStyle>
          <a:p>
            <a:fld id="{F52162C8-76E3-4BAE-9851-25C00ECAC03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cstate="print"/>
          <a:srcRect/>
          <a:stretch>
            <a:fillRect/>
          </a:stretch>
        </p:blipFill>
        <p:spPr bwMode="auto">
          <a:xfrm>
            <a:off x="0" y="1"/>
            <a:ext cx="12192000" cy="968375"/>
          </a:xfrm>
          <a:prstGeom prst="rect">
            <a:avLst/>
          </a:prstGeom>
          <a:noFill/>
          <a:ln w="9525">
            <a:noFill/>
            <a:round/>
            <a:headEnd/>
            <a:tailEnd/>
          </a:ln>
        </p:spPr>
      </p:pic>
      <p:sp>
        <p:nvSpPr>
          <p:cNvPr id="2051" name="Rectangle 2"/>
          <p:cNvSpPr>
            <a:spLocks noGrp="1" noChangeArrowheads="1"/>
          </p:cNvSpPr>
          <p:nvPr>
            <p:ph type="title"/>
          </p:nvPr>
        </p:nvSpPr>
        <p:spPr bwMode="auto">
          <a:xfrm>
            <a:off x="609600" y="966789"/>
            <a:ext cx="10964333" cy="801687"/>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2" name="Rectangle 3"/>
          <p:cNvSpPr>
            <a:spLocks noGrp="1" noChangeArrowheads="1"/>
          </p:cNvSpPr>
          <p:nvPr>
            <p:ph type="body" idx="1"/>
          </p:nvPr>
        </p:nvSpPr>
        <p:spPr bwMode="auto">
          <a:xfrm>
            <a:off x="609600" y="1866900"/>
            <a:ext cx="10964333" cy="4338638"/>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4"/>
          <p:cNvSpPr>
            <a:spLocks noGrp="1" noChangeArrowheads="1"/>
          </p:cNvSpPr>
          <p:nvPr>
            <p:ph type="sldNum"/>
          </p:nvPr>
        </p:nvSpPr>
        <p:spPr bwMode="auto">
          <a:xfrm>
            <a:off x="8737600" y="6316663"/>
            <a:ext cx="2836333" cy="4699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fontAlgn="auto">
              <a:spcBef>
                <a:spcPts val="0"/>
              </a:spcBef>
              <a:spcAft>
                <a:spcPts val="0"/>
              </a:spcAft>
              <a:defRPr sz="1000">
                <a:solidFill>
                  <a:srgbClr val="5F5F5F"/>
                </a:solidFill>
                <a:latin typeface="+mn-lt"/>
                <a:cs typeface="+mn-cs"/>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2368802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ipe dir="r"/>
  </p:transition>
  <p:hf sldNum="0" hdr="0" ftr="0" dt="0"/>
  <p:txStyles>
    <p:titleStyle>
      <a:lvl1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mj-lt"/>
          <a:ea typeface="Lucida Sans Unicode" charset="0"/>
          <a:cs typeface="+mj-cs"/>
        </a:defRPr>
      </a:lvl1pPr>
      <a:lvl2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2pPr>
      <a:lvl3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3pPr>
      <a:lvl4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4pPr>
      <a:lvl5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5pPr>
      <a:lvl6pPr marL="25146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6pPr>
      <a:lvl7pPr marL="29718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7pPr>
      <a:lvl8pPr marL="34290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8pPr>
      <a:lvl9pPr marL="38862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9pPr>
    </p:titleStyle>
    <p:bodyStyle>
      <a:lvl1pPr marL="342900" indent="-342900" algn="l" defTabSz="457200" rtl="0" eaLnBrk="1" fontAlgn="base" hangingPunct="1">
        <a:spcBef>
          <a:spcPts val="550"/>
        </a:spcBef>
        <a:spcAft>
          <a:spcPct val="0"/>
        </a:spcAft>
        <a:buClr>
          <a:srgbClr val="000000"/>
        </a:buClr>
        <a:buSzPct val="100000"/>
        <a:buFont typeface="Times New Roman" charset="0"/>
        <a:buChar char="•"/>
        <a:defRPr sz="2200">
          <a:solidFill>
            <a:srgbClr val="000000"/>
          </a:solidFill>
          <a:latin typeface="+mn-lt"/>
          <a:ea typeface="Lucida Sans Unicode" charset="0"/>
          <a:cs typeface="+mn-cs"/>
        </a:defRPr>
      </a:lvl1pPr>
      <a:lvl2pPr marL="742950" indent="-285750" algn="l" defTabSz="457200" rtl="0" eaLnBrk="1" fontAlgn="base" hangingPunct="1">
        <a:spcBef>
          <a:spcPts val="700"/>
        </a:spcBef>
        <a:spcAft>
          <a:spcPct val="0"/>
        </a:spcAft>
        <a:buClr>
          <a:srgbClr val="000000"/>
        </a:buClr>
        <a:buSzPct val="100000"/>
        <a:buFont typeface="Times New Roman" charset="0"/>
        <a:buChar char="–"/>
        <a:defRPr sz="2800">
          <a:solidFill>
            <a:srgbClr val="000000"/>
          </a:solidFill>
          <a:latin typeface="+mn-lt"/>
          <a:ea typeface="Lucida Sans Unicode" charset="0"/>
          <a:cs typeface="+mn-cs"/>
        </a:defRPr>
      </a:lvl2pPr>
      <a:lvl3pPr marL="1143000" indent="-228600" algn="l" defTabSz="457200" rtl="0" eaLnBrk="1" fontAlgn="base" hangingPunct="1">
        <a:spcBef>
          <a:spcPts val="400"/>
        </a:spcBef>
        <a:spcAft>
          <a:spcPct val="0"/>
        </a:spcAft>
        <a:buClr>
          <a:srgbClr val="000000"/>
        </a:buClr>
        <a:buSzPct val="100000"/>
        <a:buFont typeface="Times New Roman" charset="0"/>
        <a:buChar char="•"/>
        <a:defRPr sz="1600">
          <a:solidFill>
            <a:srgbClr val="000000"/>
          </a:solidFill>
          <a:latin typeface="+mn-lt"/>
          <a:ea typeface="Lucida Sans Unicode" charset="0"/>
          <a:cs typeface="+mn-cs"/>
        </a:defRPr>
      </a:lvl3pPr>
      <a:lvl4pPr marL="1600200" indent="-228600" algn="l" defTabSz="457200" rtl="0" eaLnBrk="1" fontAlgn="base" hangingPunct="1">
        <a:spcBef>
          <a:spcPts val="350"/>
        </a:spcBef>
        <a:spcAft>
          <a:spcPct val="0"/>
        </a:spcAft>
        <a:buClr>
          <a:srgbClr val="000000"/>
        </a:buClr>
        <a:buSzPct val="100000"/>
        <a:buFont typeface="Times New Roman" charset="0"/>
        <a:buChar char="–"/>
        <a:defRPr sz="1400">
          <a:solidFill>
            <a:srgbClr val="000000"/>
          </a:solidFill>
          <a:latin typeface="+mn-lt"/>
          <a:ea typeface="Lucida Sans Unicode" charset="0"/>
          <a:cs typeface="+mn-cs"/>
        </a:defRPr>
      </a:lvl4pPr>
      <a:lvl5pPr marL="2057400" indent="-228600" algn="l" defTabSz="457200" rtl="0" eaLnBrk="1" fontAlgn="base" hangingPunct="1">
        <a:spcBef>
          <a:spcPts val="350"/>
        </a:spcBef>
        <a:spcAft>
          <a:spcPct val="0"/>
        </a:spcAft>
        <a:buClr>
          <a:srgbClr val="000000"/>
        </a:buClr>
        <a:buSzPct val="100000"/>
        <a:buFont typeface="Times New Roman" charset="0"/>
        <a:buChar char="»"/>
        <a:defRPr sz="1400">
          <a:solidFill>
            <a:srgbClr val="000000"/>
          </a:solidFill>
          <a:latin typeface="+mn-lt"/>
          <a:ea typeface="Lucida Sans Unicode" charset="0"/>
          <a:cs typeface="+mn-cs"/>
        </a:defRPr>
      </a:lvl5pPr>
      <a:lvl6pPr marL="25146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6pPr>
      <a:lvl7pPr marL="29718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7pPr>
      <a:lvl8pPr marL="34290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8pPr>
      <a:lvl9pPr marL="38862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66790"/>
            <a:ext cx="10972800" cy="8080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866900"/>
            <a:ext cx="10972800" cy="434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4"/>
          </p:nvPr>
        </p:nvSpPr>
        <p:spPr>
          <a:xfrm>
            <a:off x="8737600" y="6316663"/>
            <a:ext cx="2844800" cy="476250"/>
          </a:xfrm>
          <a:prstGeom prst="rect">
            <a:avLst/>
          </a:prstGeom>
        </p:spPr>
        <p:txBody>
          <a:bodyPr/>
          <a:lstStyle>
            <a:lvl1pPr algn="r">
              <a:defRPr/>
            </a:lvl1pPr>
          </a:lstStyle>
          <a:p>
            <a:fld id="{F52162C8-76E3-4BAE-9851-25C00ECAC03C}" type="slidenum">
              <a:rPr lang="en-US" smtClean="0"/>
              <a:pPr/>
              <a:t>‹#›</a:t>
            </a:fld>
            <a:endParaRPr lang="en-US" dirty="0"/>
          </a:p>
        </p:txBody>
      </p:sp>
    </p:spTree>
    <p:extLst>
      <p:ext uri="{BB962C8B-B14F-4D97-AF65-F5344CB8AC3E}">
        <p14:creationId xmlns:p14="http://schemas.microsoft.com/office/powerpoint/2010/main" val="360742334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zhao12345.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rofitero.com/2017/10/new-profitero-study-reveals-amazon-is-winning-the-online-price-war-but-walmart-is-on-the-offensiv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gobankingrates.com/saving-money/walmart-amazon-shipping-cost-comparis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scrapehero.com/amazon-vs-walmart-products-sold-in-march-201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scdata.ai/project/40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www.scdata.ai/project/40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www.scdata.ai/project/403" TargetMode="Externa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scdata.ai/project/403"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scdata.ai/project/403"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hyperlink" Target="https://www.udemy.com/course/data-science-4-buffett-value-investin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hyperlink" Target="https://www.supplychaindive.com/news/talent-crisis-education-tech-supply-chain-nature/440392/"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esearchgate.net/publication/275035912_Big_Data_Prospects_and_Challeng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upplychaininsights.com/portfolio/supply-chain-talent-evolving-across-generation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hyperlink" Target="http://supplychaininsights.com/portfolio/supply-chain-talent-evolving-across-generation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hyperlink" Target="https://www.indeed.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ctrTitle"/>
          </p:nvPr>
        </p:nvSpPr>
        <p:spPr>
          <a:xfrm>
            <a:off x="1001485" y="1494305"/>
            <a:ext cx="10189028" cy="1934695"/>
          </a:xfrm>
        </p:spPr>
        <p:txBody>
          <a:bodyPr/>
          <a:lstStyle/>
          <a:p>
            <a:pPr>
              <a:spcBef>
                <a:spcPts val="1200"/>
              </a:spcBef>
              <a:spcAft>
                <a:spcPts val="1200"/>
              </a:spcAft>
            </a:pPr>
            <a:r>
              <a:rPr lang="en-US" sz="4400" dirty="0">
                <a:solidFill>
                  <a:schemeClr val="tx1"/>
                </a:solidFill>
                <a:latin typeface="Calibri" panose="020F0502020204030204" pitchFamily="34" charset="0"/>
              </a:rPr>
              <a:t>Supply Chain Analytics (SCA)</a:t>
            </a:r>
            <a:br>
              <a:rPr lang="en-US" sz="3600" dirty="0">
                <a:solidFill>
                  <a:schemeClr val="tx1"/>
                </a:solidFill>
                <a:latin typeface="Calibri" panose="020F0502020204030204" pitchFamily="34" charset="0"/>
              </a:rPr>
            </a:br>
            <a:r>
              <a:rPr lang="en-US" sz="800" dirty="0">
                <a:solidFill>
                  <a:schemeClr val="tx1"/>
                </a:solidFill>
                <a:latin typeface="Calibri" panose="020F0502020204030204" pitchFamily="34" charset="0"/>
              </a:rPr>
              <a:t>  </a:t>
            </a:r>
            <a:br>
              <a:rPr lang="en-US" sz="3200" dirty="0">
                <a:solidFill>
                  <a:schemeClr val="tx1"/>
                </a:solidFill>
                <a:latin typeface="Calibri" panose="020F0502020204030204" pitchFamily="34" charset="0"/>
              </a:rPr>
            </a:br>
            <a:r>
              <a:rPr lang="en-US" sz="2800" dirty="0">
                <a:solidFill>
                  <a:schemeClr val="bg1">
                    <a:lumMod val="50000"/>
                  </a:schemeClr>
                </a:solidFill>
                <a:latin typeface="Calibri" panose="020F0502020204030204" pitchFamily="34" charset="0"/>
              </a:rPr>
              <a:t>An Introduction</a:t>
            </a:r>
          </a:p>
        </p:txBody>
      </p:sp>
      <p:sp>
        <p:nvSpPr>
          <p:cNvPr id="2051" name="Rectangle 3"/>
          <p:cNvSpPr>
            <a:spLocks noGrp="1" noChangeArrowheads="1"/>
          </p:cNvSpPr>
          <p:nvPr>
            <p:ph type="subTitle" idx="1"/>
          </p:nvPr>
        </p:nvSpPr>
        <p:spPr>
          <a:xfrm>
            <a:off x="1804961" y="3840140"/>
            <a:ext cx="8582077" cy="2064714"/>
          </a:xfrm>
        </p:spPr>
        <p:txBody>
          <a:bodyPr/>
          <a:lstStyle/>
          <a:p>
            <a:r>
              <a:rPr lang="en-US" b="1" dirty="0">
                <a:solidFill>
                  <a:schemeClr val="tx1"/>
                </a:solidFill>
                <a:latin typeface="Calibri" panose="020F0502020204030204" pitchFamily="34" charset="0"/>
              </a:rPr>
              <a:t>Yao Zhao</a:t>
            </a:r>
          </a:p>
          <a:p>
            <a:r>
              <a:rPr lang="en-US" dirty="0">
                <a:solidFill>
                  <a:schemeClr val="tx1"/>
                </a:solidFill>
                <a:latin typeface="Calibri" panose="020F0502020204030204" pitchFamily="34" charset="0"/>
              </a:rPr>
              <a:t>Professor @ Rutgers Business School</a:t>
            </a:r>
          </a:p>
          <a:p>
            <a:r>
              <a:rPr lang="en-US" dirty="0">
                <a:solidFill>
                  <a:schemeClr val="tx1"/>
                </a:solidFill>
                <a:latin typeface="Calibri" panose="020F0502020204030204" pitchFamily="34" charset="0"/>
              </a:rPr>
              <a:t>Co-director @ Rutgers Supply Chain Analytics Lab</a:t>
            </a:r>
          </a:p>
          <a:p>
            <a:r>
              <a:rPr lang="en-US" dirty="0">
                <a:solidFill>
                  <a:schemeClr val="tx1"/>
                </a:solidFill>
                <a:latin typeface="Calibri" panose="020F0502020204030204" pitchFamily="34" charset="0"/>
                <a:hlinkClick r:id="rId3"/>
              </a:rPr>
              <a:t>https://yzhao12345.github.io/</a:t>
            </a:r>
            <a:r>
              <a:rPr lang="en-US" b="1" dirty="0">
                <a:solidFill>
                  <a:schemeClr val="tx1"/>
                </a:solidFill>
                <a:latin typeface="Calibri" panose="020F0502020204030204" pitchFamily="34" charset="0"/>
              </a:rPr>
              <a:t> </a:t>
            </a:r>
            <a:endParaRPr lang="en-US" dirty="0">
              <a:solidFill>
                <a:schemeClr val="tx1"/>
              </a:solidFill>
              <a:latin typeface="Calibri" panose="020F0502020204030204" pitchFamily="34" charset="0"/>
            </a:endParaRPr>
          </a:p>
        </p:txBody>
      </p:sp>
      <p:sp>
        <p:nvSpPr>
          <p:cNvPr id="2" name="TextBox 1">
            <a:extLst>
              <a:ext uri="{FF2B5EF4-FFF2-40B4-BE49-F238E27FC236}">
                <a16:creationId xmlns:a16="http://schemas.microsoft.com/office/drawing/2014/main" id="{F41F81D6-71E8-9339-B4A9-9605BD82609E}"/>
              </a:ext>
            </a:extLst>
          </p:cNvPr>
          <p:cNvSpPr txBox="1"/>
          <p:nvPr/>
        </p:nvSpPr>
        <p:spPr>
          <a:xfrm>
            <a:off x="2075542" y="6488668"/>
            <a:ext cx="804091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Instructors are free to use and modify the content of these slides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738185"/>
            <a:ext cx="10972800" cy="808037"/>
          </a:xfrm>
        </p:spPr>
        <p:txBody>
          <a:bodyPr/>
          <a:lstStyle/>
          <a:p>
            <a:pPr algn="ctr"/>
            <a:r>
              <a:rPr lang="en-US" dirty="0"/>
              <a:t>Pricing</a:t>
            </a:r>
          </a:p>
        </p:txBody>
      </p:sp>
      <p:pic>
        <p:nvPicPr>
          <p:cNvPr id="4" name="Content Placeholder 3"/>
          <p:cNvPicPr>
            <a:picLocks noGrp="1" noChangeAspect="1"/>
          </p:cNvPicPr>
          <p:nvPr>
            <p:ph idx="1"/>
          </p:nvPr>
        </p:nvPicPr>
        <p:blipFill>
          <a:blip r:embed="rId3"/>
          <a:stretch>
            <a:fillRect/>
          </a:stretch>
        </p:blipFill>
        <p:spPr>
          <a:xfrm>
            <a:off x="2715177" y="1774827"/>
            <a:ext cx="6761645" cy="4344988"/>
          </a:xfrm>
          <a:prstGeom prst="rect">
            <a:avLst/>
          </a:prstGeom>
        </p:spPr>
      </p:pic>
      <p:sp>
        <p:nvSpPr>
          <p:cNvPr id="5" name="Rectangle 4"/>
          <p:cNvSpPr/>
          <p:nvPr/>
        </p:nvSpPr>
        <p:spPr>
          <a:xfrm>
            <a:off x="0" y="6581001"/>
            <a:ext cx="10306373"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Source: </a:t>
            </a: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4"/>
              </a:rPr>
              <a:t>https://www.profitero.com/2017/10/new-profitero-study-reveals-amazon-is-winning-the-online-price-war-but-walmart-is-on-the-offensive/</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3849469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20528"/>
            <a:ext cx="10972800" cy="808037"/>
          </a:xfrm>
        </p:spPr>
        <p:txBody>
          <a:bodyPr/>
          <a:lstStyle/>
          <a:p>
            <a:pPr algn="ctr"/>
            <a:r>
              <a:rPr lang="en-US" dirty="0"/>
              <a:t>Delivery </a:t>
            </a:r>
          </a:p>
        </p:txBody>
      </p:sp>
      <p:pic>
        <p:nvPicPr>
          <p:cNvPr id="4" name="Content Placeholder 3"/>
          <p:cNvPicPr>
            <a:picLocks noGrp="1" noChangeAspect="1"/>
          </p:cNvPicPr>
          <p:nvPr>
            <p:ph idx="1"/>
          </p:nvPr>
        </p:nvPicPr>
        <p:blipFill>
          <a:blip r:embed="rId3"/>
          <a:stretch>
            <a:fillRect/>
          </a:stretch>
        </p:blipFill>
        <p:spPr>
          <a:xfrm>
            <a:off x="2958294" y="1528565"/>
            <a:ext cx="6275412" cy="4344988"/>
          </a:xfrm>
          <a:prstGeom prst="rect">
            <a:avLst/>
          </a:prstGeom>
        </p:spPr>
      </p:pic>
      <p:sp>
        <p:nvSpPr>
          <p:cNvPr id="5" name="Rectangle 4"/>
          <p:cNvSpPr/>
          <p:nvPr/>
        </p:nvSpPr>
        <p:spPr>
          <a:xfrm>
            <a:off x="0" y="6550223"/>
            <a:ext cx="8254181"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Source: </a:t>
            </a:r>
            <a:r>
              <a:rPr kumimoji="0" lang="en-US" sz="1400" b="0" i="0" u="none" strike="noStrike" kern="1200" cap="none" spc="0" normalizeH="0" baseline="0" noProof="0" dirty="0">
                <a:ln>
                  <a:noFill/>
                </a:ln>
                <a:solidFill>
                  <a:srgbClr val="000000"/>
                </a:solidFill>
                <a:effectLst/>
                <a:uLnTx/>
                <a:uFillTx/>
                <a:latin typeface="Arial" charset="0"/>
                <a:ea typeface="+mn-ea"/>
                <a:cs typeface="+mn-cs"/>
                <a:hlinkClick r:id="rId4"/>
              </a:rPr>
              <a:t>https://www.gobankingrates.com/saving-money/walmart-amazon-shipping-cost-comparison/</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773498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65857"/>
            <a:ext cx="10972800" cy="808037"/>
          </a:xfrm>
        </p:spPr>
        <p:txBody>
          <a:bodyPr/>
          <a:lstStyle/>
          <a:p>
            <a:pPr algn="ctr"/>
            <a:r>
              <a:rPr lang="en-US" dirty="0"/>
              <a:t>Product-Variety </a:t>
            </a:r>
          </a:p>
        </p:txBody>
      </p:sp>
      <p:sp>
        <p:nvSpPr>
          <p:cNvPr id="3" name="Content Placeholder 2"/>
          <p:cNvSpPr>
            <a:spLocks noGrp="1"/>
          </p:cNvSpPr>
          <p:nvPr>
            <p:ph sz="half" idx="1"/>
          </p:nvPr>
        </p:nvSpPr>
        <p:spPr/>
        <p:txBody>
          <a:bodyPr/>
          <a:lstStyle/>
          <a:p>
            <a:r>
              <a:rPr lang="en-US" sz="2400" dirty="0"/>
              <a:t>March 2017</a:t>
            </a:r>
          </a:p>
          <a:p>
            <a:endParaRPr lang="en-US" sz="2400" dirty="0"/>
          </a:p>
          <a:p>
            <a:r>
              <a:rPr lang="en-US" sz="2400" dirty="0"/>
              <a:t>Walmart (</a:t>
            </a:r>
            <a:r>
              <a:rPr lang="en-US" sz="2400" b="1" dirty="0"/>
              <a:t>22 million products)</a:t>
            </a:r>
            <a:r>
              <a:rPr lang="en-US" sz="2400" dirty="0"/>
              <a:t> vs. Amazon (</a:t>
            </a:r>
            <a:r>
              <a:rPr lang="en-US" sz="2400" b="1" dirty="0"/>
              <a:t>375 million products)</a:t>
            </a:r>
            <a:endParaRPr lang="en-US" sz="2400" dirty="0"/>
          </a:p>
          <a:p>
            <a:endParaRPr lang="en-US" sz="2400" b="1" dirty="0"/>
          </a:p>
          <a:p>
            <a:r>
              <a:rPr lang="en-US" sz="2400" b="1" dirty="0"/>
              <a:t>Walmart has 5.8% of what Amazon has to offer.</a:t>
            </a:r>
          </a:p>
          <a:p>
            <a:endParaRPr lang="en-US" sz="2400" dirty="0"/>
          </a:p>
        </p:txBody>
      </p:sp>
      <p:pic>
        <p:nvPicPr>
          <p:cNvPr id="5" name="Content Placeholder 4"/>
          <p:cNvPicPr>
            <a:picLocks noGrp="1" noChangeAspect="1"/>
          </p:cNvPicPr>
          <p:nvPr>
            <p:ph sz="half" idx="2"/>
          </p:nvPr>
        </p:nvPicPr>
        <p:blipFill>
          <a:blip r:embed="rId3"/>
          <a:stretch>
            <a:fillRect/>
          </a:stretch>
        </p:blipFill>
        <p:spPr>
          <a:xfrm>
            <a:off x="7717295" y="1643062"/>
            <a:ext cx="2438400" cy="3571875"/>
          </a:xfrm>
          <a:prstGeom prst="rect">
            <a:avLst/>
          </a:prstGeom>
        </p:spPr>
      </p:pic>
      <p:sp>
        <p:nvSpPr>
          <p:cNvPr id="6" name="Rectangle 5"/>
          <p:cNvSpPr/>
          <p:nvPr/>
        </p:nvSpPr>
        <p:spPr>
          <a:xfrm>
            <a:off x="108699" y="6550223"/>
            <a:ext cx="8082116"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Source: </a:t>
            </a:r>
            <a:r>
              <a:rPr kumimoji="0" lang="en-US" sz="1400" b="0" i="0" u="none" strike="noStrike" kern="1200" cap="none" spc="0" normalizeH="0" baseline="0" noProof="0" dirty="0">
                <a:ln>
                  <a:noFill/>
                </a:ln>
                <a:solidFill>
                  <a:srgbClr val="000000"/>
                </a:solidFill>
                <a:effectLst/>
                <a:uLnTx/>
                <a:uFillTx/>
                <a:latin typeface="Arial" charset="0"/>
                <a:ea typeface="+mn-ea"/>
                <a:cs typeface="+mn-cs"/>
                <a:hlinkClick r:id="rId4"/>
              </a:rPr>
              <a:t>https://www.scrapehero.com/amazon-vs-walmart-products-sold-in-march-2017/</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82764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omputer screen&#10;&#10;Description automatically generated">
            <a:extLst>
              <a:ext uri="{FF2B5EF4-FFF2-40B4-BE49-F238E27FC236}">
                <a16:creationId xmlns:a16="http://schemas.microsoft.com/office/drawing/2014/main" id="{10AFDE5D-FAFF-B414-6879-BF0000C61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9271"/>
            <a:ext cx="12192000" cy="5608246"/>
          </a:xfrm>
          <a:prstGeom prst="rect">
            <a:avLst/>
          </a:prstGeom>
        </p:spPr>
      </p:pic>
      <p:sp>
        <p:nvSpPr>
          <p:cNvPr id="5" name="Title 4">
            <a:extLst>
              <a:ext uri="{FF2B5EF4-FFF2-40B4-BE49-F238E27FC236}">
                <a16:creationId xmlns:a16="http://schemas.microsoft.com/office/drawing/2014/main" id="{FC133982-97F2-2BC4-8D0C-839D64BF8306}"/>
              </a:ext>
            </a:extLst>
          </p:cNvPr>
          <p:cNvSpPr>
            <a:spLocks noGrp="1"/>
          </p:cNvSpPr>
          <p:nvPr>
            <p:ph type="title"/>
          </p:nvPr>
        </p:nvSpPr>
        <p:spPr>
          <a:xfrm>
            <a:off x="609600" y="154417"/>
            <a:ext cx="10972800" cy="808037"/>
          </a:xfrm>
        </p:spPr>
        <p:txBody>
          <a:bodyPr/>
          <a:lstStyle/>
          <a:p>
            <a:pPr algn="ctr"/>
            <a:r>
              <a:rPr lang="en-US" dirty="0"/>
              <a:t>Operating Efficiency</a:t>
            </a:r>
          </a:p>
        </p:txBody>
      </p:sp>
      <p:sp>
        <p:nvSpPr>
          <p:cNvPr id="9" name="Rounded Rectangular Callout 2">
            <a:extLst>
              <a:ext uri="{FF2B5EF4-FFF2-40B4-BE49-F238E27FC236}">
                <a16:creationId xmlns:a16="http://schemas.microsoft.com/office/drawing/2014/main" id="{D3EF2AF0-C37D-4DC2-2276-AD47BE144DCB}"/>
              </a:ext>
            </a:extLst>
          </p:cNvPr>
          <p:cNvSpPr/>
          <p:nvPr/>
        </p:nvSpPr>
        <p:spPr>
          <a:xfrm>
            <a:off x="2719449" y="2256311"/>
            <a:ext cx="1909014" cy="617273"/>
          </a:xfrm>
          <a:prstGeom prst="wedgeRoundRectCallout">
            <a:avLst>
              <a:gd name="adj1" fmla="val 14074"/>
              <a:gd name="adj2" fmla="val -90271"/>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Amazon: lower inventory days</a:t>
            </a:r>
          </a:p>
        </p:txBody>
      </p:sp>
      <p:sp>
        <p:nvSpPr>
          <p:cNvPr id="10" name="Rounded Rectangular Callout 2">
            <a:extLst>
              <a:ext uri="{FF2B5EF4-FFF2-40B4-BE49-F238E27FC236}">
                <a16:creationId xmlns:a16="http://schemas.microsoft.com/office/drawing/2014/main" id="{4C733C90-293D-2CAF-31BC-9B89694FC53D}"/>
              </a:ext>
            </a:extLst>
          </p:cNvPr>
          <p:cNvSpPr/>
          <p:nvPr/>
        </p:nvSpPr>
        <p:spPr>
          <a:xfrm>
            <a:off x="10026403" y="2236665"/>
            <a:ext cx="1971303" cy="656564"/>
          </a:xfrm>
          <a:prstGeom prst="wedgeRoundRectCallout">
            <a:avLst>
              <a:gd name="adj1" fmla="val 1977"/>
              <a:gd name="adj2" fmla="val -8335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Amazon: shorter cash cycle</a:t>
            </a:r>
          </a:p>
        </p:txBody>
      </p:sp>
      <p:sp>
        <p:nvSpPr>
          <p:cNvPr id="11" name="Rounded Rectangular Callout 2">
            <a:extLst>
              <a:ext uri="{FF2B5EF4-FFF2-40B4-BE49-F238E27FC236}">
                <a16:creationId xmlns:a16="http://schemas.microsoft.com/office/drawing/2014/main" id="{CFC64231-FDF7-9551-E38E-A8C0CAF58087}"/>
              </a:ext>
            </a:extLst>
          </p:cNvPr>
          <p:cNvSpPr/>
          <p:nvPr/>
        </p:nvSpPr>
        <p:spPr>
          <a:xfrm>
            <a:off x="9931400" y="3557877"/>
            <a:ext cx="1854200" cy="656565"/>
          </a:xfrm>
          <a:prstGeom prst="wedgeRoundRectCallout">
            <a:avLst>
              <a:gd name="adj1" fmla="val -29537"/>
              <a:gd name="adj2" fmla="val 92145"/>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Walmart: more market power</a:t>
            </a:r>
          </a:p>
        </p:txBody>
      </p:sp>
      <p:sp>
        <p:nvSpPr>
          <p:cNvPr id="12" name="Rounded Rectangular Callout 2">
            <a:extLst>
              <a:ext uri="{FF2B5EF4-FFF2-40B4-BE49-F238E27FC236}">
                <a16:creationId xmlns:a16="http://schemas.microsoft.com/office/drawing/2014/main" id="{713D84B1-BFF5-423C-B5DC-C647FB28B646}"/>
              </a:ext>
            </a:extLst>
          </p:cNvPr>
          <p:cNvSpPr/>
          <p:nvPr/>
        </p:nvSpPr>
        <p:spPr>
          <a:xfrm>
            <a:off x="2338367" y="4683922"/>
            <a:ext cx="2150506" cy="617273"/>
          </a:xfrm>
          <a:prstGeom prst="wedgeRoundRectCallout">
            <a:avLst>
              <a:gd name="adj1" fmla="val -14433"/>
              <a:gd name="adj2" fmla="val -74295"/>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WMT: Poor labor productivity</a:t>
            </a:r>
          </a:p>
        </p:txBody>
      </p:sp>
      <p:sp>
        <p:nvSpPr>
          <p:cNvPr id="14" name="TextBox 13">
            <a:extLst>
              <a:ext uri="{FF2B5EF4-FFF2-40B4-BE49-F238E27FC236}">
                <a16:creationId xmlns:a16="http://schemas.microsoft.com/office/drawing/2014/main" id="{CFEA41B4-3158-CB09-2203-EEC295F22695}"/>
              </a:ext>
            </a:extLst>
          </p:cNvPr>
          <p:cNvSpPr txBox="1"/>
          <p:nvPr/>
        </p:nvSpPr>
        <p:spPr>
          <a:xfrm>
            <a:off x="0" y="6497517"/>
            <a:ext cx="6106332"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4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https://www.scdata.ai/project/403</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248947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CBD6A94-F202-B4F1-2D6D-B2A9E0A85112}"/>
              </a:ext>
            </a:extLst>
          </p:cNvPr>
          <p:cNvSpPr>
            <a:spLocks noGrp="1"/>
          </p:cNvSpPr>
          <p:nvPr>
            <p:ph type="title"/>
          </p:nvPr>
        </p:nvSpPr>
        <p:spPr>
          <a:xfrm>
            <a:off x="619932" y="220858"/>
            <a:ext cx="10972800" cy="808037"/>
          </a:xfrm>
        </p:spPr>
        <p:txBody>
          <a:bodyPr/>
          <a:lstStyle/>
          <a:p>
            <a:pPr algn="ctr"/>
            <a:r>
              <a:rPr lang="en-US" dirty="0"/>
              <a:t>Financial Impact</a:t>
            </a:r>
          </a:p>
        </p:txBody>
      </p:sp>
      <p:pic>
        <p:nvPicPr>
          <p:cNvPr id="3" name="Picture 2" descr="A screenshot of a computer screen&#10;&#10;Description automatically generated">
            <a:extLst>
              <a:ext uri="{FF2B5EF4-FFF2-40B4-BE49-F238E27FC236}">
                <a16:creationId xmlns:a16="http://schemas.microsoft.com/office/drawing/2014/main" id="{CAE064BA-29A1-59A3-7994-41E369DCA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9271"/>
            <a:ext cx="12192000" cy="5608246"/>
          </a:xfrm>
          <a:prstGeom prst="rect">
            <a:avLst/>
          </a:prstGeom>
        </p:spPr>
      </p:pic>
      <p:sp>
        <p:nvSpPr>
          <p:cNvPr id="7" name="Rounded Rectangular Callout 2">
            <a:extLst>
              <a:ext uri="{FF2B5EF4-FFF2-40B4-BE49-F238E27FC236}">
                <a16:creationId xmlns:a16="http://schemas.microsoft.com/office/drawing/2014/main" id="{0F3426D9-E3F9-E649-88D7-FF6A9A20528D}"/>
              </a:ext>
            </a:extLst>
          </p:cNvPr>
          <p:cNvSpPr/>
          <p:nvPr/>
        </p:nvSpPr>
        <p:spPr>
          <a:xfrm>
            <a:off x="9715500" y="2084682"/>
            <a:ext cx="2082966" cy="685601"/>
          </a:xfrm>
          <a:prstGeom prst="wedgeRoundRectCallout">
            <a:avLst>
              <a:gd name="adj1" fmla="val 9876"/>
              <a:gd name="adj2" fmla="val -98849"/>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AMZN: faster revenue growth</a:t>
            </a:r>
          </a:p>
        </p:txBody>
      </p:sp>
      <p:sp>
        <p:nvSpPr>
          <p:cNvPr id="8" name="Rounded Rectangular Callout 2">
            <a:extLst>
              <a:ext uri="{FF2B5EF4-FFF2-40B4-BE49-F238E27FC236}">
                <a16:creationId xmlns:a16="http://schemas.microsoft.com/office/drawing/2014/main" id="{6A74DDE6-D421-D84D-FEA4-B8A7B731B08D}"/>
              </a:ext>
            </a:extLst>
          </p:cNvPr>
          <p:cNvSpPr/>
          <p:nvPr/>
        </p:nvSpPr>
        <p:spPr>
          <a:xfrm>
            <a:off x="2042556" y="251141"/>
            <a:ext cx="2224644" cy="893564"/>
          </a:xfrm>
          <a:prstGeom prst="wedgeRoundRectCallout">
            <a:avLst>
              <a:gd name="adj1" fmla="val 36767"/>
              <a:gd name="adj2" fmla="val 87773"/>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AMZN: </a:t>
            </a:r>
            <a:r>
              <a:rPr lang="en-US" dirty="0">
                <a:solidFill>
                  <a:srgbClr val="FF0000"/>
                </a:solidFill>
              </a:rPr>
              <a:t>higher net income w/ </a:t>
            </a:r>
            <a:r>
              <a:rPr kumimoji="0" lang="en-US" sz="1800" b="0" i="0" u="none" strike="noStrike" kern="1200" cap="none" spc="0" normalizeH="0" baseline="0" noProof="0" dirty="0">
                <a:ln>
                  <a:noFill/>
                </a:ln>
                <a:solidFill>
                  <a:srgbClr val="FF0000"/>
                </a:solidFill>
                <a:effectLst/>
                <a:uLnTx/>
                <a:uFillTx/>
                <a:latin typeface="Verdana"/>
                <a:ea typeface="+mn-ea"/>
                <a:cs typeface="+mn-cs"/>
              </a:rPr>
              <a:t>lower revenue!</a:t>
            </a:r>
          </a:p>
        </p:txBody>
      </p:sp>
      <p:sp>
        <p:nvSpPr>
          <p:cNvPr id="16" name="TextBox 15">
            <a:extLst>
              <a:ext uri="{FF2B5EF4-FFF2-40B4-BE49-F238E27FC236}">
                <a16:creationId xmlns:a16="http://schemas.microsoft.com/office/drawing/2014/main" id="{B2138F01-436D-B036-68F1-6502C11B37C9}"/>
              </a:ext>
            </a:extLst>
          </p:cNvPr>
          <p:cNvSpPr txBox="1"/>
          <p:nvPr/>
        </p:nvSpPr>
        <p:spPr>
          <a:xfrm>
            <a:off x="0" y="6550223"/>
            <a:ext cx="6106332"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4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https://www.scdata.ai/project/403</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Rounded Rectangular Callout 2">
            <a:extLst>
              <a:ext uri="{FF2B5EF4-FFF2-40B4-BE49-F238E27FC236}">
                <a16:creationId xmlns:a16="http://schemas.microsoft.com/office/drawing/2014/main" id="{93C3CF0F-E4EF-7BB1-4B25-EF71DB8BDB8E}"/>
              </a:ext>
            </a:extLst>
          </p:cNvPr>
          <p:cNvSpPr/>
          <p:nvPr/>
        </p:nvSpPr>
        <p:spPr>
          <a:xfrm>
            <a:off x="4711700" y="3081473"/>
            <a:ext cx="965200" cy="611921"/>
          </a:xfrm>
          <a:prstGeom prst="wedgeRoundRectCallout">
            <a:avLst>
              <a:gd name="adj1" fmla="val -48779"/>
              <a:gd name="adj2" fmla="val -10416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AMZN slip</a:t>
            </a:r>
          </a:p>
        </p:txBody>
      </p:sp>
      <p:sp>
        <p:nvSpPr>
          <p:cNvPr id="9" name="Arrow: Right 8">
            <a:extLst>
              <a:ext uri="{FF2B5EF4-FFF2-40B4-BE49-F238E27FC236}">
                <a16:creationId xmlns:a16="http://schemas.microsoft.com/office/drawing/2014/main" id="{50AF61C7-78E8-2C0E-31F9-0D07340E7F00}"/>
              </a:ext>
            </a:extLst>
          </p:cNvPr>
          <p:cNvSpPr/>
          <p:nvPr/>
        </p:nvSpPr>
        <p:spPr>
          <a:xfrm rot="157011">
            <a:off x="2750478" y="3610805"/>
            <a:ext cx="1473200" cy="152400"/>
          </a:xfrm>
          <a:prstGeom prst="rightArrow">
            <a:avLst/>
          </a:prstGeom>
          <a:solidFill>
            <a:srgbClr val="56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BCCD1443-95AF-E884-90A5-FD7970111E45}"/>
              </a:ext>
            </a:extLst>
          </p:cNvPr>
          <p:cNvSpPr/>
          <p:nvPr/>
        </p:nvSpPr>
        <p:spPr>
          <a:xfrm rot="20251646">
            <a:off x="2512050" y="4892790"/>
            <a:ext cx="1473200" cy="152400"/>
          </a:xfrm>
          <a:prstGeom prst="rightArrow">
            <a:avLst/>
          </a:prstGeom>
          <a:solidFill>
            <a:srgbClr val="E8B4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2">
            <a:extLst>
              <a:ext uri="{FF2B5EF4-FFF2-40B4-BE49-F238E27FC236}">
                <a16:creationId xmlns:a16="http://schemas.microsoft.com/office/drawing/2014/main" id="{49633362-6D22-0D53-B9CB-3B59AA02F730}"/>
              </a:ext>
            </a:extLst>
          </p:cNvPr>
          <p:cNvSpPr/>
          <p:nvPr/>
        </p:nvSpPr>
        <p:spPr>
          <a:xfrm>
            <a:off x="10627532" y="3350306"/>
            <a:ext cx="965200" cy="611921"/>
          </a:xfrm>
          <a:prstGeom prst="wedgeRoundRectCallout">
            <a:avLst>
              <a:gd name="adj1" fmla="val -17200"/>
              <a:gd name="adj2" fmla="val 126209"/>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AMZN slip</a:t>
            </a:r>
          </a:p>
        </p:txBody>
      </p:sp>
      <p:sp>
        <p:nvSpPr>
          <p:cNvPr id="12" name="Arrow: Up-Down 11">
            <a:extLst>
              <a:ext uri="{FF2B5EF4-FFF2-40B4-BE49-F238E27FC236}">
                <a16:creationId xmlns:a16="http://schemas.microsoft.com/office/drawing/2014/main" id="{229469F7-C45A-D136-A334-5B3F9BE3A7EB}"/>
              </a:ext>
            </a:extLst>
          </p:cNvPr>
          <p:cNvSpPr/>
          <p:nvPr/>
        </p:nvSpPr>
        <p:spPr>
          <a:xfrm>
            <a:off x="9836150" y="4175730"/>
            <a:ext cx="241300" cy="703946"/>
          </a:xfrm>
          <a:prstGeom prst="upDownArrow">
            <a:avLst/>
          </a:prstGeom>
          <a:solidFill>
            <a:srgbClr val="E8B4B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Arrow: Right 12">
            <a:extLst>
              <a:ext uri="{FF2B5EF4-FFF2-40B4-BE49-F238E27FC236}">
                <a16:creationId xmlns:a16="http://schemas.microsoft.com/office/drawing/2014/main" id="{5E86D751-57BE-6FF5-D59A-340A21E9A33F}"/>
              </a:ext>
            </a:extLst>
          </p:cNvPr>
          <p:cNvSpPr/>
          <p:nvPr/>
        </p:nvSpPr>
        <p:spPr>
          <a:xfrm rot="212835">
            <a:off x="4231891" y="4515195"/>
            <a:ext cx="833537" cy="203646"/>
          </a:xfrm>
          <a:prstGeom prst="rightArrow">
            <a:avLst/>
          </a:prstGeom>
          <a:solidFill>
            <a:srgbClr val="E8B4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00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C8AC4E-13E2-3191-BDBE-4685A6C330D7}"/>
              </a:ext>
            </a:extLst>
          </p:cNvPr>
          <p:cNvSpPr/>
          <p:nvPr/>
        </p:nvSpPr>
        <p:spPr>
          <a:xfrm>
            <a:off x="0" y="0"/>
            <a:ext cx="5232400" cy="6840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B0DA2F4-240B-0AE1-A740-D35D4C839F2F}"/>
              </a:ext>
            </a:extLst>
          </p:cNvPr>
          <p:cNvGrpSpPr/>
          <p:nvPr/>
        </p:nvGrpSpPr>
        <p:grpSpPr>
          <a:xfrm>
            <a:off x="0" y="407240"/>
            <a:ext cx="12192000" cy="6066783"/>
            <a:chOff x="0" y="17767"/>
            <a:chExt cx="12192000" cy="6832599"/>
          </a:xfrm>
        </p:grpSpPr>
        <p:pic>
          <p:nvPicPr>
            <p:cNvPr id="8" name="Picture 7" descr="A screenshot of a computer screen&#10;&#10;Description automatically generated">
              <a:extLst>
                <a:ext uri="{FF2B5EF4-FFF2-40B4-BE49-F238E27FC236}">
                  <a16:creationId xmlns:a16="http://schemas.microsoft.com/office/drawing/2014/main" id="{4D64D213-64F5-5681-3D93-2996A3325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67"/>
              <a:ext cx="12192000" cy="6822466"/>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BB2AF84A-3EBB-8F6A-C2C5-162AD20FF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23" y="27899"/>
              <a:ext cx="4626277" cy="6822467"/>
            </a:xfrm>
            <a:prstGeom prst="rect">
              <a:avLst/>
            </a:prstGeom>
          </p:spPr>
        </p:pic>
      </p:grpSp>
      <p:sp>
        <p:nvSpPr>
          <p:cNvPr id="14" name="TextBox 13">
            <a:extLst>
              <a:ext uri="{FF2B5EF4-FFF2-40B4-BE49-F238E27FC236}">
                <a16:creationId xmlns:a16="http://schemas.microsoft.com/office/drawing/2014/main" id="{1115A702-99D5-3598-51D2-3C198EC12575}"/>
              </a:ext>
            </a:extLst>
          </p:cNvPr>
          <p:cNvSpPr txBox="1"/>
          <p:nvPr/>
        </p:nvSpPr>
        <p:spPr>
          <a:xfrm>
            <a:off x="0" y="6550223"/>
            <a:ext cx="6106332"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4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https://www.scdata.ai/project/403</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6" name="Title 14">
            <a:extLst>
              <a:ext uri="{FF2B5EF4-FFF2-40B4-BE49-F238E27FC236}">
                <a16:creationId xmlns:a16="http://schemas.microsoft.com/office/drawing/2014/main" id="{35B3AA1C-776A-6450-F475-ED97F841C48F}"/>
              </a:ext>
            </a:extLst>
          </p:cNvPr>
          <p:cNvSpPr txBox="1">
            <a:spLocks/>
          </p:cNvSpPr>
          <p:nvPr/>
        </p:nvSpPr>
        <p:spPr>
          <a:xfrm>
            <a:off x="619932" y="220858"/>
            <a:ext cx="10972800" cy="808037"/>
          </a:xfrm>
          <a:prstGeom prst="rect">
            <a:avLst/>
          </a:prstGeom>
        </p:spPr>
        <p:txBody>
          <a:bodyPr/>
          <a:lst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a:lstStyle>
          <a:p>
            <a:pPr algn="ctr"/>
            <a:r>
              <a:rPr lang="en-US" kern="0" dirty="0"/>
              <a:t>For Item Costing $100, You Pay $132 (WMT), $120 (AMZN)</a:t>
            </a:r>
          </a:p>
        </p:txBody>
      </p:sp>
      <p:grpSp>
        <p:nvGrpSpPr>
          <p:cNvPr id="37" name="Group 36">
            <a:extLst>
              <a:ext uri="{FF2B5EF4-FFF2-40B4-BE49-F238E27FC236}">
                <a16:creationId xmlns:a16="http://schemas.microsoft.com/office/drawing/2014/main" id="{8E4D71E2-FA40-352A-43AA-8F1C51094365}"/>
              </a:ext>
            </a:extLst>
          </p:cNvPr>
          <p:cNvGrpSpPr/>
          <p:nvPr/>
        </p:nvGrpSpPr>
        <p:grpSpPr>
          <a:xfrm>
            <a:off x="3238500" y="1130300"/>
            <a:ext cx="6807200" cy="2616200"/>
            <a:chOff x="3238500" y="1130300"/>
            <a:chExt cx="6807200" cy="2616200"/>
          </a:xfrm>
        </p:grpSpPr>
        <p:cxnSp>
          <p:nvCxnSpPr>
            <p:cNvPr id="18" name="Straight Arrow Connector 17">
              <a:extLst>
                <a:ext uri="{FF2B5EF4-FFF2-40B4-BE49-F238E27FC236}">
                  <a16:creationId xmlns:a16="http://schemas.microsoft.com/office/drawing/2014/main" id="{45E1B1B2-7E2A-E0AC-E199-1DF2AB767514}"/>
                </a:ext>
              </a:extLst>
            </p:cNvPr>
            <p:cNvCxnSpPr>
              <a:cxnSpLocks/>
            </p:cNvCxnSpPr>
            <p:nvPr/>
          </p:nvCxnSpPr>
          <p:spPr>
            <a:xfrm flipH="1">
              <a:off x="7683500" y="1130300"/>
              <a:ext cx="2362200" cy="2463800"/>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3A58D1D-66AB-88AE-0CBF-91C70F1E2BE2}"/>
                </a:ext>
              </a:extLst>
            </p:cNvPr>
            <p:cNvCxnSpPr>
              <a:cxnSpLocks/>
            </p:cNvCxnSpPr>
            <p:nvPr/>
          </p:nvCxnSpPr>
          <p:spPr>
            <a:xfrm flipH="1">
              <a:off x="3238500" y="1130300"/>
              <a:ext cx="6807200" cy="2616200"/>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677F48A5-E661-1A77-0BE8-C084DD38F14A}"/>
              </a:ext>
            </a:extLst>
          </p:cNvPr>
          <p:cNvGrpSpPr/>
          <p:nvPr/>
        </p:nvGrpSpPr>
        <p:grpSpPr>
          <a:xfrm>
            <a:off x="3810000" y="1089068"/>
            <a:ext cx="6235700" cy="1400132"/>
            <a:chOff x="3810000" y="1089068"/>
            <a:chExt cx="6235700" cy="1400132"/>
          </a:xfrm>
        </p:grpSpPr>
        <p:cxnSp>
          <p:nvCxnSpPr>
            <p:cNvPr id="24" name="Straight Arrow Connector 23">
              <a:extLst>
                <a:ext uri="{FF2B5EF4-FFF2-40B4-BE49-F238E27FC236}">
                  <a16:creationId xmlns:a16="http://schemas.microsoft.com/office/drawing/2014/main" id="{3ACE2080-5275-6AC0-0851-E594BA08A7AA}"/>
                </a:ext>
              </a:extLst>
            </p:cNvPr>
            <p:cNvCxnSpPr>
              <a:cxnSpLocks/>
            </p:cNvCxnSpPr>
            <p:nvPr/>
          </p:nvCxnSpPr>
          <p:spPr>
            <a:xfrm flipH="1" flipV="1">
              <a:off x="8039100" y="1130300"/>
              <a:ext cx="2006600" cy="1358900"/>
            </a:xfrm>
            <a:prstGeom prst="straightConnector1">
              <a:avLst/>
            </a:prstGeom>
            <a:ln w="317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017D6F-F802-D274-5C41-8DCCF670A01C}"/>
                </a:ext>
              </a:extLst>
            </p:cNvPr>
            <p:cNvCxnSpPr>
              <a:cxnSpLocks/>
            </p:cNvCxnSpPr>
            <p:nvPr/>
          </p:nvCxnSpPr>
          <p:spPr>
            <a:xfrm flipH="1" flipV="1">
              <a:off x="3810000" y="1089068"/>
              <a:ext cx="6235700" cy="1400132"/>
            </a:xfrm>
            <a:prstGeom prst="straightConnector1">
              <a:avLst/>
            </a:prstGeom>
            <a:ln w="317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31BFBDEF-B227-3ABB-0D83-0DEA142E8AD5}"/>
              </a:ext>
            </a:extLst>
          </p:cNvPr>
          <p:cNvSpPr txBox="1"/>
          <p:nvPr/>
        </p:nvSpPr>
        <p:spPr>
          <a:xfrm>
            <a:off x="6845855" y="6056334"/>
            <a:ext cx="1181100" cy="367460"/>
          </a:xfrm>
          <a:prstGeom prst="rect">
            <a:avLst/>
          </a:prstGeom>
          <a:noFill/>
        </p:spPr>
        <p:txBody>
          <a:bodyPr wrap="square" rtlCol="0">
            <a:spAutoFit/>
          </a:bodyPr>
          <a:lstStyle/>
          <a:p>
            <a:pPr algn="ctr"/>
            <a:r>
              <a:rPr lang="en-US" dirty="0"/>
              <a:t>AMZN</a:t>
            </a:r>
          </a:p>
        </p:txBody>
      </p:sp>
      <p:sp>
        <p:nvSpPr>
          <p:cNvPr id="35" name="TextBox 34">
            <a:extLst>
              <a:ext uri="{FF2B5EF4-FFF2-40B4-BE49-F238E27FC236}">
                <a16:creationId xmlns:a16="http://schemas.microsoft.com/office/drawing/2014/main" id="{CDCE997C-37AE-AB43-8D0E-8E6204E2BA72}"/>
              </a:ext>
            </a:extLst>
          </p:cNvPr>
          <p:cNvSpPr txBox="1"/>
          <p:nvPr/>
        </p:nvSpPr>
        <p:spPr>
          <a:xfrm>
            <a:off x="2374900" y="6056334"/>
            <a:ext cx="1181100" cy="367460"/>
          </a:xfrm>
          <a:prstGeom prst="rect">
            <a:avLst/>
          </a:prstGeom>
          <a:noFill/>
        </p:spPr>
        <p:txBody>
          <a:bodyPr wrap="square" rtlCol="0">
            <a:spAutoFit/>
          </a:bodyPr>
          <a:lstStyle/>
          <a:p>
            <a:pPr algn="ctr"/>
            <a:r>
              <a:rPr lang="en-US" dirty="0"/>
              <a:t>WMT</a:t>
            </a:r>
          </a:p>
        </p:txBody>
      </p:sp>
      <p:sp>
        <p:nvSpPr>
          <p:cNvPr id="36" name="TextBox 35">
            <a:extLst>
              <a:ext uri="{FF2B5EF4-FFF2-40B4-BE49-F238E27FC236}">
                <a16:creationId xmlns:a16="http://schemas.microsoft.com/office/drawing/2014/main" id="{ACB49D97-7196-FC5F-29A2-EF8D1F83987A}"/>
              </a:ext>
            </a:extLst>
          </p:cNvPr>
          <p:cNvSpPr txBox="1"/>
          <p:nvPr/>
        </p:nvSpPr>
        <p:spPr>
          <a:xfrm>
            <a:off x="9486900" y="3148052"/>
            <a:ext cx="2362200" cy="1569660"/>
          </a:xfrm>
          <a:prstGeom prst="rect">
            <a:avLst/>
          </a:prstGeom>
          <a:noFill/>
        </p:spPr>
        <p:txBody>
          <a:bodyPr wrap="square" rtlCol="0">
            <a:spAutoFit/>
          </a:bodyPr>
          <a:lstStyle/>
          <a:p>
            <a:pPr algn="ctr"/>
            <a:r>
              <a:rPr lang="en-US" sz="2400" dirty="0"/>
              <a:t>How did AMZN make a higher profit by a lower pricing?</a:t>
            </a:r>
          </a:p>
        </p:txBody>
      </p:sp>
      <p:grpSp>
        <p:nvGrpSpPr>
          <p:cNvPr id="40" name="Group 39">
            <a:extLst>
              <a:ext uri="{FF2B5EF4-FFF2-40B4-BE49-F238E27FC236}">
                <a16:creationId xmlns:a16="http://schemas.microsoft.com/office/drawing/2014/main" id="{B8AF0A83-DE80-A71F-CD27-80C8672C2A24}"/>
              </a:ext>
            </a:extLst>
          </p:cNvPr>
          <p:cNvGrpSpPr/>
          <p:nvPr/>
        </p:nvGrpSpPr>
        <p:grpSpPr>
          <a:xfrm>
            <a:off x="2616200" y="1378145"/>
            <a:ext cx="9232900" cy="4335112"/>
            <a:chOff x="2616200" y="1378145"/>
            <a:chExt cx="9232900" cy="4335112"/>
          </a:xfrm>
        </p:grpSpPr>
        <p:sp>
          <p:nvSpPr>
            <p:cNvPr id="32" name="Oval 31">
              <a:extLst>
                <a:ext uri="{FF2B5EF4-FFF2-40B4-BE49-F238E27FC236}">
                  <a16:creationId xmlns:a16="http://schemas.microsoft.com/office/drawing/2014/main" id="{3C135C44-B3F9-F181-A057-9AB04808AFD1}"/>
                </a:ext>
              </a:extLst>
            </p:cNvPr>
            <p:cNvSpPr/>
            <p:nvPr/>
          </p:nvSpPr>
          <p:spPr>
            <a:xfrm>
              <a:off x="2616200" y="1436135"/>
              <a:ext cx="698500" cy="406400"/>
            </a:xfrm>
            <a:prstGeom prst="ellipse">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id="{5BF8F565-0D1C-566A-760D-A9489E5B0A8E}"/>
                </a:ext>
              </a:extLst>
            </p:cNvPr>
            <p:cNvSpPr/>
            <p:nvPr/>
          </p:nvSpPr>
          <p:spPr>
            <a:xfrm>
              <a:off x="7099855" y="1378145"/>
              <a:ext cx="698500" cy="406400"/>
            </a:xfrm>
            <a:prstGeom prst="ellipse">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567356B1-6DDB-0679-F3F5-14F995825CC5}"/>
                </a:ext>
              </a:extLst>
            </p:cNvPr>
            <p:cNvSpPr txBox="1"/>
            <p:nvPr/>
          </p:nvSpPr>
          <p:spPr>
            <a:xfrm>
              <a:off x="9486900" y="4882260"/>
              <a:ext cx="2362200" cy="830997"/>
            </a:xfrm>
            <a:prstGeom prst="rect">
              <a:avLst/>
            </a:prstGeom>
            <a:noFill/>
          </p:spPr>
          <p:txBody>
            <a:bodyPr wrap="square" rtlCol="0">
              <a:spAutoFit/>
            </a:bodyPr>
            <a:lstStyle/>
            <a:p>
              <a:pPr algn="ctr"/>
              <a:r>
                <a:rPr lang="en-US" sz="2400" dirty="0"/>
                <a:t>Operations / SCM … SG&amp;A!</a:t>
              </a:r>
            </a:p>
          </p:txBody>
        </p:sp>
      </p:grpSp>
    </p:spTree>
    <p:extLst>
      <p:ext uri="{BB962C8B-B14F-4D97-AF65-F5344CB8AC3E}">
        <p14:creationId xmlns:p14="http://schemas.microsoft.com/office/powerpoint/2010/main" val="378093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PWC 2013 Global Survey – Economic Impact</a:t>
            </a:r>
          </a:p>
        </p:txBody>
      </p:sp>
      <p:sp>
        <p:nvSpPr>
          <p:cNvPr id="6" name="Content Placeholder 5"/>
          <p:cNvSpPr>
            <a:spLocks noGrp="1"/>
          </p:cNvSpPr>
          <p:nvPr>
            <p:ph idx="1"/>
          </p:nvPr>
        </p:nvSpPr>
        <p:spPr/>
        <p:txBody>
          <a:bodyPr/>
          <a:lstStyle/>
          <a:p>
            <a:pPr>
              <a:lnSpc>
                <a:spcPct val="120000"/>
              </a:lnSpc>
            </a:pPr>
            <a:r>
              <a:rPr lang="en-US" sz="2800" dirty="0">
                <a:latin typeface="Calibri" panose="020F0502020204030204" pitchFamily="34" charset="0"/>
              </a:rPr>
              <a:t>“Companies that acknowledge supply chain as a strategic asset achieve </a:t>
            </a:r>
            <a:r>
              <a:rPr lang="en-US" sz="2800" dirty="0">
                <a:solidFill>
                  <a:srgbClr val="FF0000"/>
                </a:solidFill>
                <a:latin typeface="Calibri" panose="020F0502020204030204" pitchFamily="34" charset="0"/>
              </a:rPr>
              <a:t>70%</a:t>
            </a:r>
            <a:r>
              <a:rPr lang="en-US" sz="2800" dirty="0">
                <a:latin typeface="Calibri" panose="020F0502020204030204" pitchFamily="34" charset="0"/>
              </a:rPr>
              <a:t> higher performance.” </a:t>
            </a:r>
          </a:p>
          <a:p>
            <a:pPr>
              <a:lnSpc>
                <a:spcPct val="120000"/>
              </a:lnSpc>
            </a:pPr>
            <a:r>
              <a:rPr lang="en-US" sz="2800" dirty="0">
                <a:latin typeface="Calibri" panose="020F0502020204030204" pitchFamily="34" charset="0"/>
              </a:rPr>
              <a:t>“</a:t>
            </a:r>
            <a:r>
              <a:rPr lang="en-US" altLang="zh-CN" sz="2800" dirty="0">
                <a:latin typeface="Calibri" panose="020F0502020204030204" pitchFamily="34" charset="0"/>
              </a:rPr>
              <a:t>N</a:t>
            </a:r>
            <a:r>
              <a:rPr lang="en-US" sz="2800" dirty="0">
                <a:latin typeface="Calibri" panose="020F0502020204030204" pitchFamily="34" charset="0"/>
              </a:rPr>
              <a:t>early </a:t>
            </a:r>
            <a:r>
              <a:rPr lang="en-US" sz="2800" dirty="0">
                <a:solidFill>
                  <a:srgbClr val="FF0000"/>
                </a:solidFill>
                <a:latin typeface="Calibri" panose="020F0502020204030204" pitchFamily="34" charset="0"/>
              </a:rPr>
              <a:t>50%</a:t>
            </a:r>
            <a:r>
              <a:rPr lang="en-US" sz="2800" dirty="0">
                <a:latin typeface="Calibri" panose="020F0502020204030204" pitchFamily="34" charset="0"/>
              </a:rPr>
              <a:t> higher </a:t>
            </a:r>
            <a:r>
              <a:rPr lang="en-US" sz="2800" dirty="0">
                <a:solidFill>
                  <a:srgbClr val="FF0000"/>
                </a:solidFill>
                <a:latin typeface="Calibri" panose="020F0502020204030204" pitchFamily="34" charset="0"/>
              </a:rPr>
              <a:t>sales growth </a:t>
            </a:r>
            <a:r>
              <a:rPr lang="en-US" sz="2800" dirty="0">
                <a:latin typeface="Calibri" panose="020F0502020204030204" pitchFamily="34" charset="0"/>
              </a:rPr>
              <a:t>and </a:t>
            </a:r>
            <a:r>
              <a:rPr lang="en-US" sz="2800" dirty="0">
                <a:solidFill>
                  <a:srgbClr val="FF0000"/>
                </a:solidFill>
                <a:latin typeface="Calibri" panose="020F0502020204030204" pitchFamily="34" charset="0"/>
              </a:rPr>
              <a:t>20%</a:t>
            </a:r>
            <a:r>
              <a:rPr lang="en-US" sz="2800" dirty="0">
                <a:latin typeface="Calibri" panose="020F0502020204030204" pitchFamily="34" charset="0"/>
              </a:rPr>
              <a:t> more </a:t>
            </a:r>
            <a:r>
              <a:rPr lang="en-US" sz="2800" dirty="0">
                <a:solidFill>
                  <a:srgbClr val="FF0000"/>
                </a:solidFill>
                <a:latin typeface="Calibri" panose="020F0502020204030204" pitchFamily="34" charset="0"/>
              </a:rPr>
              <a:t>profitable</a:t>
            </a:r>
            <a:r>
              <a:rPr lang="en-US" sz="2800" dirty="0">
                <a:latin typeface="Calibri" panose="020F0502020204030204" pitchFamily="34" charset="0"/>
              </a:rPr>
              <a:t>.”</a:t>
            </a:r>
          </a:p>
          <a:p>
            <a:pPr>
              <a:lnSpc>
                <a:spcPct val="120000"/>
              </a:lnSpc>
            </a:pPr>
            <a:r>
              <a:rPr lang="en-US" sz="2800" dirty="0">
                <a:latin typeface="Calibri" panose="020F0502020204030204" pitchFamily="34" charset="0"/>
              </a:rPr>
              <a:t>“Supply chain leaders achieve an average of earnings before interest and taxes (</a:t>
            </a:r>
            <a:r>
              <a:rPr lang="en-US" sz="2800" dirty="0">
                <a:solidFill>
                  <a:srgbClr val="FF0000"/>
                </a:solidFill>
                <a:latin typeface="Calibri" panose="020F0502020204030204" pitchFamily="34" charset="0"/>
              </a:rPr>
              <a:t>EBIT</a:t>
            </a:r>
            <a:r>
              <a:rPr lang="en-US" sz="2800" dirty="0">
                <a:latin typeface="Calibri" panose="020F0502020204030204" pitchFamily="34" charset="0"/>
              </a:rPr>
              <a:t>) </a:t>
            </a:r>
            <a:r>
              <a:rPr lang="en-US" sz="2800" dirty="0">
                <a:solidFill>
                  <a:srgbClr val="FF0000"/>
                </a:solidFill>
                <a:latin typeface="Calibri" panose="020F0502020204030204" pitchFamily="34" charset="0"/>
              </a:rPr>
              <a:t>margins</a:t>
            </a:r>
            <a:r>
              <a:rPr lang="en-US" sz="2800" dirty="0">
                <a:latin typeface="Calibri" panose="020F0502020204030204" pitchFamily="34" charset="0"/>
              </a:rPr>
              <a:t> of </a:t>
            </a:r>
            <a:r>
              <a:rPr lang="en-US" sz="2800" dirty="0">
                <a:solidFill>
                  <a:srgbClr val="FF0000"/>
                </a:solidFill>
                <a:latin typeface="Calibri" panose="020F0502020204030204" pitchFamily="34" charset="0"/>
              </a:rPr>
              <a:t>15.6%</a:t>
            </a:r>
            <a:r>
              <a:rPr lang="en-US" sz="2800" dirty="0">
                <a:latin typeface="Calibri" panose="020F0502020204030204" pitchFamily="34" charset="0"/>
              </a:rPr>
              <a:t>, versus the laggards at </a:t>
            </a:r>
            <a:r>
              <a:rPr lang="en-US" sz="2800" dirty="0">
                <a:solidFill>
                  <a:srgbClr val="FF0000"/>
                </a:solidFill>
                <a:latin typeface="Calibri" panose="020F0502020204030204" pitchFamily="34" charset="0"/>
              </a:rPr>
              <a:t>7.3%</a:t>
            </a:r>
            <a:r>
              <a:rPr lang="en-US" sz="2800" dirty="0">
                <a:latin typeface="Calibri" panose="020F0502020204030204" pitchFamily="34" charset="0"/>
              </a:rPr>
              <a:t>.”</a:t>
            </a:r>
          </a:p>
        </p:txBody>
      </p:sp>
      <p:sp>
        <p:nvSpPr>
          <p:cNvPr id="7" name="Rectangle 6"/>
          <p:cNvSpPr/>
          <p:nvPr/>
        </p:nvSpPr>
        <p:spPr>
          <a:xfrm>
            <a:off x="2121309" y="6468692"/>
            <a:ext cx="7949381"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mn-ea"/>
                <a:cs typeface="+mn-cs"/>
              </a:rPr>
              <a:t>Source</a:t>
            </a:r>
            <a:r>
              <a:rPr kumimoji="0" lang="zh-CN" altLang="en-US" sz="1200" b="0" i="0" u="none" strike="noStrike" kern="1200" cap="none" spc="0" normalizeH="0" baseline="0" noProof="0" dirty="0">
                <a:ln>
                  <a:noFill/>
                </a:ln>
                <a:solidFill>
                  <a:srgbClr val="000000"/>
                </a:solidFill>
                <a:effectLst/>
                <a:uLnTx/>
                <a:uFillTx/>
                <a:latin typeface="Arial" charset="0"/>
                <a:ea typeface="+mn-ea"/>
                <a:cs typeface="+mn-cs"/>
              </a:rPr>
              <a:t>：“</a:t>
            </a:r>
            <a:r>
              <a:rPr kumimoji="0" lang="en-US" altLang="zh-CN" sz="1200" b="0" i="0" u="none" strike="noStrike" kern="1200" cap="none" spc="0" normalizeH="0" baseline="0" noProof="0" dirty="0">
                <a:ln>
                  <a:noFill/>
                </a:ln>
                <a:solidFill>
                  <a:srgbClr val="000000"/>
                </a:solidFill>
                <a:effectLst/>
                <a:uLnTx/>
                <a:uFillTx/>
                <a:latin typeface="Arial" charset="0"/>
                <a:ea typeface="+mn-ea"/>
                <a:cs typeface="+mn-cs"/>
              </a:rPr>
              <a:t>Next-generation supply chains, Efficient, fast and tailored</a:t>
            </a:r>
            <a:r>
              <a:rPr kumimoji="0" lang="zh-CN" altLang="en-US" sz="1200" b="0" i="0" u="none" strike="noStrike" kern="1200" cap="none" spc="0" normalizeH="0" baseline="0" noProof="0" dirty="0">
                <a:ln>
                  <a:noFill/>
                </a:ln>
                <a:solidFill>
                  <a:srgbClr val="000000"/>
                </a:solidFill>
                <a:effectLst/>
                <a:uLnTx/>
                <a:uFillTx/>
                <a:latin typeface="Arial" charset="0"/>
                <a:ea typeface="+mn-ea"/>
                <a:cs typeface="+mn-cs"/>
              </a:rPr>
              <a:t>”，</a:t>
            </a:r>
            <a:r>
              <a:rPr kumimoji="0" lang="en-US" altLang="zh-CN" sz="1200" b="0" i="0" u="none" strike="noStrike" kern="1200" cap="none" spc="0" normalizeH="0" baseline="0" noProof="0" dirty="0">
                <a:ln>
                  <a:noFill/>
                </a:ln>
                <a:solidFill>
                  <a:srgbClr val="000000"/>
                </a:solidFill>
                <a:effectLst/>
                <a:uLnTx/>
                <a:uFillTx/>
                <a:latin typeface="Arial" charset="0"/>
                <a:ea typeface="+mn-ea"/>
                <a:cs typeface="+mn-cs"/>
              </a:rPr>
              <a:t>PWC Global Survey</a:t>
            </a:r>
            <a:r>
              <a:rPr kumimoji="0" lang="zh-CN" altLang="en-US" sz="1200" b="0" i="0" u="none" strike="noStrike" kern="1200" cap="none" spc="0" normalizeH="0" baseline="0" noProof="0" dirty="0">
                <a:ln>
                  <a:noFill/>
                </a:ln>
                <a:solidFill>
                  <a:srgbClr val="000000"/>
                </a:solidFill>
                <a:effectLst/>
                <a:uLnTx/>
                <a:uFillTx/>
                <a:latin typeface="Arial" charset="0"/>
                <a:ea typeface="+mn-ea"/>
                <a:cs typeface="+mn-cs"/>
              </a:rPr>
              <a:t>，</a:t>
            </a:r>
            <a:r>
              <a:rPr kumimoji="0" lang="en-US" altLang="zh-CN" sz="1200" b="0" i="0" u="none" strike="noStrike" kern="1200" cap="none" spc="0" normalizeH="0" baseline="0" noProof="0" dirty="0">
                <a:ln>
                  <a:noFill/>
                </a:ln>
                <a:solidFill>
                  <a:srgbClr val="000000"/>
                </a:solidFill>
                <a:effectLst/>
                <a:uLnTx/>
                <a:uFillTx/>
                <a:latin typeface="Arial" charset="0"/>
                <a:ea typeface="+mn-ea"/>
                <a:cs typeface="+mn-cs"/>
              </a:rPr>
              <a:t>2013 </a:t>
            </a:r>
            <a:r>
              <a:rPr kumimoji="0" lang="zh-CN" altLang="en-US" sz="1200" b="0" i="0" u="none" strike="noStrike" kern="1200" cap="none" spc="0" normalizeH="0" baseline="0" noProof="0" dirty="0">
                <a:ln>
                  <a:noFill/>
                </a:ln>
                <a:solidFill>
                  <a:srgbClr val="000000"/>
                </a:solidFill>
                <a:effectLst/>
                <a:uLnTx/>
                <a:uFillTx/>
                <a:latin typeface="Arial" charset="0"/>
                <a:ea typeface="+mn-ea"/>
                <a:cs typeface="+mn-cs"/>
              </a:rPr>
              <a:t>。</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4955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74C0-4A2E-E36C-D4D5-7592014CF0C7}"/>
              </a:ext>
            </a:extLst>
          </p:cNvPr>
          <p:cNvSpPr>
            <a:spLocks noGrp="1"/>
          </p:cNvSpPr>
          <p:nvPr>
            <p:ph type="title"/>
          </p:nvPr>
        </p:nvSpPr>
        <p:spPr>
          <a:xfrm>
            <a:off x="609599" y="391815"/>
            <a:ext cx="10972800" cy="808037"/>
          </a:xfrm>
        </p:spPr>
        <p:txBody>
          <a:bodyPr/>
          <a:lstStyle/>
          <a:p>
            <a:pPr algn="ctr"/>
            <a:r>
              <a:rPr lang="en-US" dirty="0"/>
              <a:t>Stock Market Impact</a:t>
            </a:r>
          </a:p>
        </p:txBody>
      </p:sp>
      <p:graphicFrame>
        <p:nvGraphicFramePr>
          <p:cNvPr id="9" name="Chart 8">
            <a:extLst>
              <a:ext uri="{FF2B5EF4-FFF2-40B4-BE49-F238E27FC236}">
                <a16:creationId xmlns:a16="http://schemas.microsoft.com/office/drawing/2014/main" id="{13DF8F70-FAE2-5AA6-F59C-5C26D7F1FF14}"/>
              </a:ext>
            </a:extLst>
          </p:cNvPr>
          <p:cNvGraphicFramePr>
            <a:graphicFrameLocks/>
          </p:cNvGraphicFramePr>
          <p:nvPr>
            <p:extLst>
              <p:ext uri="{D42A27DB-BD31-4B8C-83A1-F6EECF244321}">
                <p14:modId xmlns:p14="http://schemas.microsoft.com/office/powerpoint/2010/main" val="3972622905"/>
              </p:ext>
            </p:extLst>
          </p:nvPr>
        </p:nvGraphicFramePr>
        <p:xfrm>
          <a:off x="811480" y="1219333"/>
          <a:ext cx="10569039" cy="5048548"/>
        </p:xfrm>
        <a:graphic>
          <a:graphicData uri="http://schemas.openxmlformats.org/drawingml/2006/chart">
            <c:chart xmlns:c="http://schemas.openxmlformats.org/drawingml/2006/chart" xmlns:r="http://schemas.openxmlformats.org/officeDocument/2006/relationships" r:id="rId3"/>
          </a:graphicData>
        </a:graphic>
      </p:graphicFrame>
      <p:sp>
        <p:nvSpPr>
          <p:cNvPr id="11" name="Arrow: Right 10">
            <a:extLst>
              <a:ext uri="{FF2B5EF4-FFF2-40B4-BE49-F238E27FC236}">
                <a16:creationId xmlns:a16="http://schemas.microsoft.com/office/drawing/2014/main" id="{B05DF4A1-818B-0B7A-1D28-1634BCF2B9C0}"/>
              </a:ext>
            </a:extLst>
          </p:cNvPr>
          <p:cNvSpPr/>
          <p:nvPr/>
        </p:nvSpPr>
        <p:spPr>
          <a:xfrm rot="3822821">
            <a:off x="5627990" y="3718014"/>
            <a:ext cx="2619526" cy="56033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Crash by operations</a:t>
            </a:r>
          </a:p>
        </p:txBody>
      </p:sp>
      <p:sp>
        <p:nvSpPr>
          <p:cNvPr id="12" name="Arrow: Right 11">
            <a:extLst>
              <a:ext uri="{FF2B5EF4-FFF2-40B4-BE49-F238E27FC236}">
                <a16:creationId xmlns:a16="http://schemas.microsoft.com/office/drawing/2014/main" id="{E10A18C3-EA12-1DF2-6ED2-214C98363069}"/>
              </a:ext>
            </a:extLst>
          </p:cNvPr>
          <p:cNvSpPr/>
          <p:nvPr/>
        </p:nvSpPr>
        <p:spPr>
          <a:xfrm rot="17739160">
            <a:off x="7940087" y="3658422"/>
            <a:ext cx="2791824" cy="50636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Rebound by operations</a:t>
            </a:r>
          </a:p>
        </p:txBody>
      </p:sp>
      <p:sp>
        <p:nvSpPr>
          <p:cNvPr id="3" name="TextBox 2">
            <a:extLst>
              <a:ext uri="{FF2B5EF4-FFF2-40B4-BE49-F238E27FC236}">
                <a16:creationId xmlns:a16="http://schemas.microsoft.com/office/drawing/2014/main" id="{BE929159-6F32-4D5D-BCE5-9CD4A3ED51E0}"/>
              </a:ext>
            </a:extLst>
          </p:cNvPr>
          <p:cNvSpPr txBox="1"/>
          <p:nvPr/>
        </p:nvSpPr>
        <p:spPr>
          <a:xfrm>
            <a:off x="0" y="6550223"/>
            <a:ext cx="6106332"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4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https://www.scdata.ai/project/403</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315880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with a line in the middle&#10;&#10;Description automatically generated">
            <a:extLst>
              <a:ext uri="{FF2B5EF4-FFF2-40B4-BE49-F238E27FC236}">
                <a16:creationId xmlns:a16="http://schemas.microsoft.com/office/drawing/2014/main" id="{8BFD8684-A3BA-F0C7-2EF3-9AAC2B36E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67"/>
            <a:ext cx="12192000" cy="6822466"/>
          </a:xfrm>
          <a:prstGeom prst="rect">
            <a:avLst/>
          </a:prstGeom>
        </p:spPr>
      </p:pic>
      <p:sp>
        <p:nvSpPr>
          <p:cNvPr id="4" name="Title 3">
            <a:extLst>
              <a:ext uri="{FF2B5EF4-FFF2-40B4-BE49-F238E27FC236}">
                <a16:creationId xmlns:a16="http://schemas.microsoft.com/office/drawing/2014/main" id="{DBDBF263-59CA-0293-95E7-8571EFBA2FCE}"/>
              </a:ext>
            </a:extLst>
          </p:cNvPr>
          <p:cNvSpPr>
            <a:spLocks noGrp="1"/>
          </p:cNvSpPr>
          <p:nvPr>
            <p:ph type="title"/>
          </p:nvPr>
        </p:nvSpPr>
        <p:spPr>
          <a:xfrm>
            <a:off x="9042400" y="1962150"/>
            <a:ext cx="2692400" cy="2933700"/>
          </a:xfrm>
        </p:spPr>
        <p:txBody>
          <a:bodyPr/>
          <a:lstStyle/>
          <a:p>
            <a:r>
              <a:rPr lang="en-US" dirty="0"/>
              <a:t>Amazon:</a:t>
            </a:r>
            <a:br>
              <a:rPr lang="en-US" dirty="0"/>
            </a:br>
            <a:br>
              <a:rPr lang="en-US" dirty="0"/>
            </a:br>
            <a:r>
              <a:rPr lang="en-US" dirty="0"/>
              <a:t>Market Cap vs. Net Income</a:t>
            </a:r>
          </a:p>
        </p:txBody>
      </p:sp>
      <p:sp>
        <p:nvSpPr>
          <p:cNvPr id="2" name="TextBox 1">
            <a:extLst>
              <a:ext uri="{FF2B5EF4-FFF2-40B4-BE49-F238E27FC236}">
                <a16:creationId xmlns:a16="http://schemas.microsoft.com/office/drawing/2014/main" id="{84C1F361-8792-E66D-83B4-8298A8EE1BF9}"/>
              </a:ext>
            </a:extLst>
          </p:cNvPr>
          <p:cNvSpPr txBox="1"/>
          <p:nvPr/>
        </p:nvSpPr>
        <p:spPr>
          <a:xfrm>
            <a:off x="0" y="6550223"/>
            <a:ext cx="6106332"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400" b="0" i="0" u="none" strike="noStrike" kern="1200" cap="none" spc="0" normalizeH="0" baseline="0" noProof="0" dirty="0">
                <a:ln>
                  <a:noFill/>
                </a:ln>
                <a:solidFill>
                  <a:srgbClr val="000000"/>
                </a:solidFill>
                <a:effectLst/>
                <a:uLnTx/>
                <a:uFillTx/>
                <a:latin typeface="Arial" charset="0"/>
                <a:ea typeface="+mn-ea"/>
                <a:cs typeface="+mn-cs"/>
                <a:hlinkClick r:id="rId3"/>
              </a:rPr>
              <a:t>https://www.scdata.ai/project/403</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3" name="Oval 2">
            <a:extLst>
              <a:ext uri="{FF2B5EF4-FFF2-40B4-BE49-F238E27FC236}">
                <a16:creationId xmlns:a16="http://schemas.microsoft.com/office/drawing/2014/main" id="{EBC28784-D595-3EFC-C26E-4D6188E70BA6}"/>
              </a:ext>
            </a:extLst>
          </p:cNvPr>
          <p:cNvSpPr/>
          <p:nvPr/>
        </p:nvSpPr>
        <p:spPr>
          <a:xfrm>
            <a:off x="2220686" y="17767"/>
            <a:ext cx="2695698" cy="56412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B5493DFF-B4C6-DB58-AB6E-83443FBDD4F9}"/>
              </a:ext>
            </a:extLst>
          </p:cNvPr>
          <p:cNvSpPr/>
          <p:nvPr/>
        </p:nvSpPr>
        <p:spPr>
          <a:xfrm>
            <a:off x="4071257" y="6284993"/>
            <a:ext cx="2695698" cy="56412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41697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9615-A392-E66F-56BD-76AC48621856}"/>
              </a:ext>
            </a:extLst>
          </p:cNvPr>
          <p:cNvSpPr>
            <a:spLocks noGrp="1"/>
          </p:cNvSpPr>
          <p:nvPr>
            <p:ph type="title"/>
          </p:nvPr>
        </p:nvSpPr>
        <p:spPr>
          <a:xfrm>
            <a:off x="744187" y="28936"/>
            <a:ext cx="10703626" cy="1244257"/>
          </a:xfrm>
        </p:spPr>
        <p:txBody>
          <a:bodyPr/>
          <a:lstStyle/>
          <a:p>
            <a:pPr algn="ctr">
              <a:lnSpc>
                <a:spcPct val="200000"/>
              </a:lnSpc>
            </a:pPr>
            <a:r>
              <a:rPr lang="en-US" dirty="0"/>
              <a:t>Details: “Data Science </a:t>
            </a:r>
            <a:r>
              <a:rPr lang="en-US" dirty="0">
                <a:sym typeface="Wingdings" panose="05000000000000000000" pitchFamily="2" charset="2"/>
              </a:rPr>
              <a:t>4 </a:t>
            </a:r>
            <a:r>
              <a:rPr lang="en-US" sz="2400" b="1" dirty="0">
                <a:effectLst/>
              </a:rPr>
              <a:t>Buffett Value Investing”</a:t>
            </a:r>
            <a:endParaRPr lang="en-US" dirty="0"/>
          </a:p>
        </p:txBody>
      </p:sp>
      <p:sp>
        <p:nvSpPr>
          <p:cNvPr id="3" name="Slide Number Placeholder 2">
            <a:extLst>
              <a:ext uri="{FF2B5EF4-FFF2-40B4-BE49-F238E27FC236}">
                <a16:creationId xmlns:a16="http://schemas.microsoft.com/office/drawing/2014/main" id="{BE4E1DEB-BE8F-07D2-1CF7-BFB2DFADB90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1EF455-90CE-4031-9F38-F26BEF991E7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11" name="Group 10">
            <a:extLst>
              <a:ext uri="{FF2B5EF4-FFF2-40B4-BE49-F238E27FC236}">
                <a16:creationId xmlns:a16="http://schemas.microsoft.com/office/drawing/2014/main" id="{53DC2B59-7992-9A82-EDA8-8BB94AEC8553}"/>
              </a:ext>
            </a:extLst>
          </p:cNvPr>
          <p:cNvGrpSpPr/>
          <p:nvPr/>
        </p:nvGrpSpPr>
        <p:grpSpPr>
          <a:xfrm>
            <a:off x="1383847" y="1214218"/>
            <a:ext cx="9319902" cy="4827258"/>
            <a:chOff x="3600452" y="1215434"/>
            <a:chExt cx="8480963" cy="4827258"/>
          </a:xfrm>
        </p:grpSpPr>
        <p:pic>
          <p:nvPicPr>
            <p:cNvPr id="5" name="Picture 4" descr="A person in a suit and glasses&#10;&#10;Description automatically generated">
              <a:extLst>
                <a:ext uri="{FF2B5EF4-FFF2-40B4-BE49-F238E27FC236}">
                  <a16:creationId xmlns:a16="http://schemas.microsoft.com/office/drawing/2014/main" id="{578CB0BB-C0C5-B20D-EDDA-E55B04883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067" y="1215434"/>
              <a:ext cx="7787735" cy="4266646"/>
            </a:xfrm>
            <a:prstGeom prst="rect">
              <a:avLst/>
            </a:prstGeom>
          </p:spPr>
        </p:pic>
        <p:sp>
          <p:nvSpPr>
            <p:cNvPr id="10" name="TextBox 9">
              <a:extLst>
                <a:ext uri="{FF2B5EF4-FFF2-40B4-BE49-F238E27FC236}">
                  <a16:creationId xmlns:a16="http://schemas.microsoft.com/office/drawing/2014/main" id="{3CE9C66F-3FAC-2508-3B29-4C7C375BD6A3}"/>
                </a:ext>
              </a:extLst>
            </p:cNvPr>
            <p:cNvSpPr txBox="1"/>
            <p:nvPr/>
          </p:nvSpPr>
          <p:spPr>
            <a:xfrm>
              <a:off x="3600452" y="5642582"/>
              <a:ext cx="8480963"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hlinkClick r:id="rId4"/>
                </a:rPr>
                <a:t>https://www.udemy.com/course/data-science-4-buffett-value-investing/</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p>
          </p:txBody>
        </p:sp>
      </p:grpSp>
    </p:spTree>
    <p:extLst>
      <p:ext uri="{BB962C8B-B14F-4D97-AF65-F5344CB8AC3E}">
        <p14:creationId xmlns:p14="http://schemas.microsoft.com/office/powerpoint/2010/main" val="1684859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FED67-E803-7A8A-2335-9A7138E18845}"/>
              </a:ext>
            </a:extLst>
          </p:cNvPr>
          <p:cNvSpPr>
            <a:spLocks noGrp="1"/>
          </p:cNvSpPr>
          <p:nvPr>
            <p:ph type="title"/>
          </p:nvPr>
        </p:nvSpPr>
        <p:spPr>
          <a:xfrm>
            <a:off x="609600" y="966790"/>
            <a:ext cx="10972800" cy="808037"/>
          </a:xfrm>
        </p:spPr>
        <p:txBody>
          <a:bodyPr wrap="square" anchor="ctr">
            <a:normAutofit/>
          </a:bodyPr>
          <a:lstStyle/>
          <a:p>
            <a:r>
              <a:rPr lang="en-US" dirty="0"/>
              <a:t>Agenda</a:t>
            </a:r>
          </a:p>
        </p:txBody>
      </p:sp>
      <p:pic>
        <p:nvPicPr>
          <p:cNvPr id="4" name="Picture 3">
            <a:extLst>
              <a:ext uri="{FF2B5EF4-FFF2-40B4-BE49-F238E27FC236}">
                <a16:creationId xmlns:a16="http://schemas.microsoft.com/office/drawing/2014/main" id="{E0D4B496-1234-6771-031F-754474C5A01F}"/>
              </a:ext>
            </a:extLst>
          </p:cNvPr>
          <p:cNvPicPr>
            <a:picLocks noChangeAspect="1"/>
          </p:cNvPicPr>
          <p:nvPr/>
        </p:nvPicPr>
        <p:blipFill rotWithShape="1">
          <a:blip r:embed="rId2"/>
          <a:srcRect t="7253"/>
          <a:stretch/>
        </p:blipFill>
        <p:spPr>
          <a:xfrm>
            <a:off x="1022887" y="1866900"/>
            <a:ext cx="4506563" cy="3636340"/>
          </a:xfrm>
          <a:prstGeom prst="rect">
            <a:avLst/>
          </a:prstGeom>
          <a:noFill/>
        </p:spPr>
      </p:pic>
      <p:sp>
        <p:nvSpPr>
          <p:cNvPr id="3" name="Content Placeholder 2">
            <a:extLst>
              <a:ext uri="{FF2B5EF4-FFF2-40B4-BE49-F238E27FC236}">
                <a16:creationId xmlns:a16="http://schemas.microsoft.com/office/drawing/2014/main" id="{7919FD22-7C23-8318-2F12-91E2EFC0C39F}"/>
              </a:ext>
            </a:extLst>
          </p:cNvPr>
          <p:cNvSpPr>
            <a:spLocks noGrp="1"/>
          </p:cNvSpPr>
          <p:nvPr>
            <p:ph sz="half" idx="2"/>
          </p:nvPr>
        </p:nvSpPr>
        <p:spPr>
          <a:xfrm>
            <a:off x="6197600" y="1866900"/>
            <a:ext cx="5384800" cy="4344988"/>
          </a:xfrm>
        </p:spPr>
        <p:txBody>
          <a:bodyPr wrap="square" anchor="t">
            <a:normAutofit/>
          </a:bodyPr>
          <a:lstStyle/>
          <a:p>
            <a:pPr>
              <a:spcBef>
                <a:spcPts val="1200"/>
              </a:spcBef>
            </a:pPr>
            <a:r>
              <a:rPr lang="en-US" sz="4000" dirty="0">
                <a:latin typeface="Calibri" panose="020F0502020204030204" pitchFamily="34" charset="0"/>
              </a:rPr>
              <a:t>Impact of SCA</a:t>
            </a:r>
          </a:p>
          <a:p>
            <a:pPr>
              <a:spcBef>
                <a:spcPts val="1200"/>
              </a:spcBef>
            </a:pPr>
            <a:r>
              <a:rPr lang="en-US" sz="4000" dirty="0">
                <a:latin typeface="Calibri" panose="020F0502020204030204" pitchFamily="34" charset="0"/>
              </a:rPr>
              <a:t>Job outlook</a:t>
            </a:r>
          </a:p>
          <a:p>
            <a:pPr>
              <a:spcBef>
                <a:spcPts val="1200"/>
              </a:spcBef>
            </a:pPr>
            <a:r>
              <a:rPr lang="en-US" sz="4000" dirty="0">
                <a:latin typeface="Calibri" panose="020F0502020204030204" pitchFamily="34" charset="0"/>
              </a:rPr>
              <a:t>Topics covered</a:t>
            </a:r>
          </a:p>
          <a:p>
            <a:pPr>
              <a:spcBef>
                <a:spcPts val="1200"/>
              </a:spcBef>
            </a:pPr>
            <a:r>
              <a:rPr lang="en-US" sz="4000" dirty="0">
                <a:latin typeface="Calibri" panose="020F0502020204030204" pitchFamily="34" charset="0"/>
              </a:rPr>
              <a:t>Dream job analysis …</a:t>
            </a:r>
          </a:p>
          <a:p>
            <a:pPr marL="0" indent="0">
              <a:spcBef>
                <a:spcPts val="1200"/>
              </a:spcBef>
              <a:buNone/>
            </a:pPr>
            <a:endParaRPr lang="en-US" sz="4000" dirty="0">
              <a:latin typeface="Calibri" panose="020F0502020204030204" pitchFamily="34" charset="0"/>
            </a:endParaRPr>
          </a:p>
        </p:txBody>
      </p:sp>
    </p:spTree>
    <p:extLst>
      <p:ext uri="{BB962C8B-B14F-4D97-AF65-F5344CB8AC3E}">
        <p14:creationId xmlns:p14="http://schemas.microsoft.com/office/powerpoint/2010/main" val="3234943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Top Companies in SCM</a:t>
            </a:r>
            <a:endParaRPr lang="en-US" dirty="0"/>
          </a:p>
        </p:txBody>
      </p:sp>
      <p:sp>
        <p:nvSpPr>
          <p:cNvPr id="3" name="Content Placeholder 2"/>
          <p:cNvSpPr>
            <a:spLocks noGrp="1"/>
          </p:cNvSpPr>
          <p:nvPr>
            <p:ph idx="1"/>
          </p:nvPr>
        </p:nvSpPr>
        <p:spPr/>
        <p:txBody>
          <a:bodyPr/>
          <a:lstStyle/>
          <a:p>
            <a:pPr>
              <a:lnSpc>
                <a:spcPct val="120000"/>
              </a:lnSpc>
            </a:pPr>
            <a:r>
              <a:rPr lang="en-US" altLang="zh-CN" sz="3200" dirty="0">
                <a:latin typeface="Calibri" panose="020F0502020204030204" pitchFamily="34" charset="0"/>
              </a:rPr>
              <a:t>SCM is important that the success of Wal-Mart, Amazon, McDonald, Toyota, Apple, P&amp;G, largely depends on it.</a:t>
            </a:r>
          </a:p>
          <a:p>
            <a:pPr>
              <a:lnSpc>
                <a:spcPct val="120000"/>
              </a:lnSpc>
            </a:pPr>
            <a:r>
              <a:rPr lang="en-US" altLang="zh-CN" sz="3200" dirty="0">
                <a:latin typeface="Calibri" panose="020F0502020204030204" pitchFamily="34" charset="0"/>
              </a:rPr>
              <a:t>The CEOs of Apple, GM and P&amp;G have a SCM background.</a:t>
            </a:r>
            <a:endParaRPr lang="en-US" sz="3200" dirty="0">
              <a:latin typeface="Calibri" panose="020F0502020204030204" pitchFamily="34" charset="0"/>
            </a:endParaRPr>
          </a:p>
          <a:p>
            <a:pPr>
              <a:lnSpc>
                <a:spcPct val="120000"/>
              </a:lnSpc>
            </a:pPr>
            <a:endParaRPr lang="en-US" sz="3200" dirty="0">
              <a:latin typeface="Calibri" panose="020F0502020204030204" pitchFamily="34" charset="0"/>
            </a:endParaRPr>
          </a:p>
        </p:txBody>
      </p:sp>
      <p:pic>
        <p:nvPicPr>
          <p:cNvPr id="4" name="Picture 3"/>
          <p:cNvPicPr>
            <a:picLocks noChangeAspect="1"/>
          </p:cNvPicPr>
          <p:nvPr/>
        </p:nvPicPr>
        <p:blipFill>
          <a:blip r:embed="rId3"/>
          <a:stretch>
            <a:fillRect/>
          </a:stretch>
        </p:blipFill>
        <p:spPr>
          <a:xfrm>
            <a:off x="424180" y="5104854"/>
            <a:ext cx="2065020" cy="1072222"/>
          </a:xfrm>
          <a:prstGeom prst="rect">
            <a:avLst/>
          </a:prstGeom>
        </p:spPr>
      </p:pic>
      <p:pic>
        <p:nvPicPr>
          <p:cNvPr id="5" name="Picture 4"/>
          <p:cNvPicPr>
            <a:picLocks noChangeAspect="1"/>
          </p:cNvPicPr>
          <p:nvPr/>
        </p:nvPicPr>
        <p:blipFill>
          <a:blip r:embed="rId4"/>
          <a:stretch>
            <a:fillRect/>
          </a:stretch>
        </p:blipFill>
        <p:spPr>
          <a:xfrm>
            <a:off x="2594739" y="5178433"/>
            <a:ext cx="2099181" cy="925063"/>
          </a:xfrm>
          <a:prstGeom prst="rect">
            <a:avLst/>
          </a:prstGeom>
        </p:spPr>
      </p:pic>
      <p:pic>
        <p:nvPicPr>
          <p:cNvPr id="6" name="Picture 5"/>
          <p:cNvPicPr>
            <a:picLocks noChangeAspect="1"/>
          </p:cNvPicPr>
          <p:nvPr/>
        </p:nvPicPr>
        <p:blipFill>
          <a:blip r:embed="rId5"/>
          <a:stretch>
            <a:fillRect/>
          </a:stretch>
        </p:blipFill>
        <p:spPr>
          <a:xfrm>
            <a:off x="4879340" y="5207112"/>
            <a:ext cx="1116065" cy="817880"/>
          </a:xfrm>
          <a:prstGeom prst="rect">
            <a:avLst/>
          </a:prstGeom>
        </p:spPr>
      </p:pic>
      <p:pic>
        <p:nvPicPr>
          <p:cNvPr id="7" name="Picture 6"/>
          <p:cNvPicPr>
            <a:picLocks noChangeAspect="1"/>
          </p:cNvPicPr>
          <p:nvPr/>
        </p:nvPicPr>
        <p:blipFill>
          <a:blip r:embed="rId6"/>
          <a:stretch>
            <a:fillRect/>
          </a:stretch>
        </p:blipFill>
        <p:spPr>
          <a:xfrm>
            <a:off x="6638104" y="5140584"/>
            <a:ext cx="1370833" cy="1000760"/>
          </a:xfrm>
          <a:prstGeom prst="rect">
            <a:avLst/>
          </a:prstGeom>
        </p:spPr>
      </p:pic>
      <p:pic>
        <p:nvPicPr>
          <p:cNvPr id="8" name="Picture 7"/>
          <p:cNvPicPr>
            <a:picLocks noChangeAspect="1"/>
          </p:cNvPicPr>
          <p:nvPr/>
        </p:nvPicPr>
        <p:blipFill>
          <a:blip r:embed="rId7"/>
          <a:stretch>
            <a:fillRect/>
          </a:stretch>
        </p:blipFill>
        <p:spPr>
          <a:xfrm>
            <a:off x="8131994" y="5048840"/>
            <a:ext cx="2012315" cy="1006158"/>
          </a:xfrm>
          <a:prstGeom prst="rect">
            <a:avLst/>
          </a:prstGeom>
        </p:spPr>
      </p:pic>
      <p:pic>
        <p:nvPicPr>
          <p:cNvPr id="9" name="Picture 8"/>
          <p:cNvPicPr>
            <a:picLocks noChangeAspect="1"/>
          </p:cNvPicPr>
          <p:nvPr/>
        </p:nvPicPr>
        <p:blipFill>
          <a:blip r:embed="rId8"/>
          <a:stretch>
            <a:fillRect/>
          </a:stretch>
        </p:blipFill>
        <p:spPr>
          <a:xfrm>
            <a:off x="9953121" y="5125279"/>
            <a:ext cx="1469998" cy="978217"/>
          </a:xfrm>
          <a:prstGeom prst="rect">
            <a:avLst/>
          </a:prstGeom>
        </p:spPr>
      </p:pic>
    </p:spTree>
    <p:extLst>
      <p:ext uri="{BB962C8B-B14F-4D97-AF65-F5344CB8AC3E}">
        <p14:creationId xmlns:p14="http://schemas.microsoft.com/office/powerpoint/2010/main" val="53574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Job outlook</a:t>
            </a:r>
          </a:p>
        </p:txBody>
      </p:sp>
      <p:sp>
        <p:nvSpPr>
          <p:cNvPr id="5" name="Text Placeholder 4"/>
          <p:cNvSpPr>
            <a:spLocks noGrp="1"/>
          </p:cNvSpPr>
          <p:nvPr>
            <p:ph type="body" idx="1"/>
          </p:nvPr>
        </p:nvSpPr>
        <p:spPr/>
        <p:txBody>
          <a:bodyPr/>
          <a:lstStyle/>
          <a:p>
            <a:r>
              <a:rPr lang="en-US" dirty="0"/>
              <a:t>Supply chain Analytics </a:t>
            </a:r>
          </a:p>
        </p:txBody>
      </p:sp>
    </p:spTree>
    <p:extLst>
      <p:ext uri="{BB962C8B-B14F-4D97-AF65-F5344CB8AC3E}">
        <p14:creationId xmlns:p14="http://schemas.microsoft.com/office/powerpoint/2010/main" val="363631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Talent Crisis</a:t>
            </a:r>
          </a:p>
        </p:txBody>
      </p:sp>
      <p:sp>
        <p:nvSpPr>
          <p:cNvPr id="3" name="Content Placeholder 2"/>
          <p:cNvSpPr>
            <a:spLocks noGrp="1"/>
          </p:cNvSpPr>
          <p:nvPr>
            <p:ph sz="half" idx="1"/>
          </p:nvPr>
        </p:nvSpPr>
        <p:spPr/>
        <p:txBody>
          <a:bodyPr/>
          <a:lstStyle/>
          <a:p>
            <a:pPr marL="0" indent="0" algn="ctr">
              <a:buNone/>
            </a:pPr>
            <a:endParaRPr lang="en-US" dirty="0"/>
          </a:p>
          <a:p>
            <a:pPr marL="0" indent="0" algn="ctr">
              <a:buNone/>
            </a:pPr>
            <a:r>
              <a:rPr lang="en-US" sz="3600" dirty="0"/>
              <a:t>Demand-to-supply ratio of supply chain jobs:</a:t>
            </a:r>
          </a:p>
          <a:p>
            <a:pPr marL="0" indent="0" algn="ctr">
              <a:buNone/>
            </a:pPr>
            <a:endParaRPr lang="en-US" sz="2000" dirty="0">
              <a:solidFill>
                <a:srgbClr val="FF0000"/>
              </a:solidFill>
            </a:endParaRPr>
          </a:p>
          <a:p>
            <a:pPr marL="0" indent="0" algn="ctr">
              <a:buNone/>
            </a:pPr>
            <a:r>
              <a:rPr lang="en-US" sz="6600" b="1" dirty="0">
                <a:solidFill>
                  <a:srgbClr val="FF0000"/>
                </a:solidFill>
              </a:rPr>
              <a:t>6 to 1</a:t>
            </a:r>
            <a:endParaRPr lang="en-US" sz="6600" b="1"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endParaRPr lang="en-US" dirty="0"/>
          </a:p>
        </p:txBody>
      </p:sp>
      <p:sp>
        <p:nvSpPr>
          <p:cNvPr id="4" name="Content Placeholder 3"/>
          <p:cNvSpPr>
            <a:spLocks noGrp="1"/>
          </p:cNvSpPr>
          <p:nvPr>
            <p:ph sz="half" idx="2"/>
          </p:nvPr>
        </p:nvSpPr>
        <p:spPr>
          <a:xfrm>
            <a:off x="6197600" y="6231096"/>
            <a:ext cx="5384800" cy="542608"/>
          </a:xfrm>
        </p:spPr>
        <p:txBody>
          <a:bodyPr/>
          <a:lstStyle/>
          <a:p>
            <a:pPr marL="57150" indent="0" algn="ctr">
              <a:buNone/>
            </a:pPr>
            <a:r>
              <a:rPr lang="en-US" sz="1200" dirty="0">
                <a:hlinkClick r:id="rId4"/>
              </a:rPr>
              <a:t>https://www.supplychaindive.com/news/talent-crisis-education-tech-supply-chain-nature/440392/</a:t>
            </a:r>
            <a:r>
              <a:rPr lang="en-US" sz="1200" dirty="0"/>
              <a:t>  </a:t>
            </a:r>
          </a:p>
          <a:p>
            <a:endParaRPr lang="en-US" sz="2400" dirty="0"/>
          </a:p>
        </p:txBody>
      </p:sp>
      <p:sp>
        <p:nvSpPr>
          <p:cNvPr id="6" name="Rectangle 5"/>
          <p:cNvSpPr/>
          <p:nvPr/>
        </p:nvSpPr>
        <p:spPr>
          <a:xfrm>
            <a:off x="609600" y="6326703"/>
            <a:ext cx="5311859"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SOLVING THE TALENT CRISIS (Automotive Industry Brief 2015)</a:t>
            </a:r>
          </a:p>
        </p:txBody>
      </p:sp>
      <p:pic>
        <p:nvPicPr>
          <p:cNvPr id="7" name="Content Placeholder 5"/>
          <p:cNvPicPr>
            <a:picLocks noChangeAspect="1"/>
          </p:cNvPicPr>
          <p:nvPr/>
        </p:nvPicPr>
        <p:blipFill>
          <a:blip r:embed="rId5"/>
          <a:stretch>
            <a:fillRect/>
          </a:stretch>
        </p:blipFill>
        <p:spPr bwMode="auto">
          <a:xfrm>
            <a:off x="6533535" y="1866900"/>
            <a:ext cx="4798142" cy="3388688"/>
          </a:xfrm>
          <a:prstGeom prst="rect">
            <a:avLst/>
          </a:prstGeom>
          <a:noFill/>
          <a:ln w="9525">
            <a:noFill/>
            <a:miter lim="800000"/>
            <a:headEnd/>
            <a:tailEnd/>
          </a:ln>
          <a:effectLst/>
        </p:spPr>
      </p:pic>
      <p:sp>
        <p:nvSpPr>
          <p:cNvPr id="8" name="TextBox 7"/>
          <p:cNvSpPr txBox="1"/>
          <p:nvPr/>
        </p:nvSpPr>
        <p:spPr>
          <a:xfrm>
            <a:off x="6355831" y="5309419"/>
            <a:ext cx="522657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mn-ea"/>
                <a:cs typeface="+mn-cs"/>
              </a:rPr>
              <a:t>Without analytics, it is a pile of numbers!</a:t>
            </a:r>
          </a:p>
        </p:txBody>
      </p:sp>
    </p:spTree>
    <p:custDataLst>
      <p:tags r:id="rId1"/>
    </p:custDataLst>
    <p:extLst>
      <p:ext uri="{BB962C8B-B14F-4D97-AF65-F5344CB8AC3E}">
        <p14:creationId xmlns:p14="http://schemas.microsoft.com/office/powerpoint/2010/main" val="1301264883"/>
      </p:ext>
    </p:extLst>
  </p:cSld>
  <p:clrMapOvr>
    <a:masterClrMapping/>
  </p:clrMapOvr>
  <mc:AlternateContent xmlns:mc="http://schemas.openxmlformats.org/markup-compatibility/2006" xmlns:p14="http://schemas.microsoft.com/office/powerpoint/2010/main">
    <mc:Choice Requires="p14">
      <p:transition spd="slow" p14:dur="2000" advTm="37627"/>
    </mc:Choice>
    <mc:Fallback xmlns="">
      <p:transition spd="slow" advTm="376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47384"/>
            <a:ext cx="10972800" cy="4763232"/>
          </a:xfrm>
        </p:spPr>
        <p:txBody>
          <a:bodyPr/>
          <a:lstStyle/>
          <a:p>
            <a:pPr marL="0" indent="0">
              <a:lnSpc>
                <a:spcPct val="110000"/>
              </a:lnSpc>
              <a:spcBef>
                <a:spcPts val="1200"/>
              </a:spcBef>
              <a:buNone/>
            </a:pPr>
            <a:r>
              <a:rPr lang="en-US" sz="2800" dirty="0">
                <a:latin typeface="Calibri" panose="020F0502020204030204" pitchFamily="34" charset="0"/>
              </a:rPr>
              <a:t>	</a:t>
            </a:r>
          </a:p>
          <a:p>
            <a:pPr marL="0" indent="0">
              <a:lnSpc>
                <a:spcPct val="110000"/>
              </a:lnSpc>
              <a:spcBef>
                <a:spcPts val="1200"/>
              </a:spcBef>
              <a:buNone/>
            </a:pPr>
            <a:r>
              <a:rPr lang="en-US" sz="2800" dirty="0">
                <a:latin typeface="Calibri" panose="020F0502020204030204" pitchFamily="34" charset="0"/>
              </a:rPr>
              <a:t>	“We don’t need more data weenies and we don’t need more strategic marketing planners. What we really need are more people with a foot in each camp who can make some sense of all of this new technology.”</a:t>
            </a:r>
          </a:p>
          <a:p>
            <a:pPr marL="0" indent="0">
              <a:lnSpc>
                <a:spcPct val="110000"/>
              </a:lnSpc>
              <a:spcBef>
                <a:spcPts val="1200"/>
              </a:spcBef>
              <a:buNone/>
            </a:pPr>
            <a:endParaRPr lang="en-US" sz="2800" dirty="0">
              <a:latin typeface="Calibri" panose="020F0502020204030204" pitchFamily="34" charset="0"/>
            </a:endParaRPr>
          </a:p>
          <a:p>
            <a:pPr marL="0" indent="0">
              <a:lnSpc>
                <a:spcPct val="110000"/>
              </a:lnSpc>
              <a:spcBef>
                <a:spcPts val="1200"/>
              </a:spcBef>
              <a:buNone/>
            </a:pPr>
            <a:r>
              <a:rPr lang="en-US" sz="2800" dirty="0">
                <a:latin typeface="Calibri" panose="020F0502020204030204" pitchFamily="34" charset="0"/>
              </a:rPr>
              <a:t>						–Don E. </a:t>
            </a:r>
            <a:r>
              <a:rPr lang="en-US" sz="2800" dirty="0" err="1">
                <a:latin typeface="Calibri" panose="020F0502020204030204" pitchFamily="34" charset="0"/>
              </a:rPr>
              <a:t>Schlutz</a:t>
            </a:r>
            <a:br>
              <a:rPr lang="en-US" sz="2800" dirty="0">
                <a:latin typeface="Calibri" panose="020F0502020204030204" pitchFamily="34" charset="0"/>
              </a:rPr>
            </a:br>
            <a:endParaRPr lang="en-US" sz="2800" dirty="0">
              <a:latin typeface="Calibri" panose="020F0502020204030204" pitchFamily="34" charset="0"/>
            </a:endParaRPr>
          </a:p>
          <a:p>
            <a:pPr marL="0" indent="0">
              <a:lnSpc>
                <a:spcPct val="110000"/>
              </a:lnSpc>
              <a:spcBef>
                <a:spcPts val="1200"/>
              </a:spcBef>
              <a:buNone/>
            </a:pPr>
            <a:endParaRPr lang="en-US" sz="2800" dirty="0">
              <a:latin typeface="Calibri" panose="020F0502020204030204" pitchFamily="34" charset="0"/>
            </a:endParaRPr>
          </a:p>
          <a:p>
            <a:pPr marL="0" indent="0">
              <a:lnSpc>
                <a:spcPct val="110000"/>
              </a:lnSpc>
              <a:spcBef>
                <a:spcPts val="1200"/>
              </a:spcBef>
              <a:buNone/>
            </a:pPr>
            <a:r>
              <a:rPr lang="en-US" sz="1600" dirty="0">
                <a:latin typeface="Calibri" panose="020F0502020204030204" pitchFamily="34" charset="0"/>
              </a:rPr>
              <a:t>Source</a:t>
            </a:r>
            <a:r>
              <a:rPr lang="en-US" sz="1600" i="1" dirty="0">
                <a:latin typeface="Calibri" panose="020F0502020204030204" pitchFamily="34" charset="0"/>
              </a:rPr>
              <a:t>: Big Data: Prospects and Challenges</a:t>
            </a:r>
            <a:r>
              <a:rPr lang="en-US" sz="1600" dirty="0">
                <a:latin typeface="Calibri" panose="020F0502020204030204" pitchFamily="34" charset="0"/>
              </a:rPr>
              <a:t>. </a:t>
            </a:r>
          </a:p>
          <a:p>
            <a:pPr marL="0" indent="0">
              <a:lnSpc>
                <a:spcPct val="110000"/>
              </a:lnSpc>
              <a:spcBef>
                <a:spcPts val="1200"/>
              </a:spcBef>
              <a:buNone/>
            </a:pPr>
            <a:r>
              <a:rPr lang="en-US" sz="1600" dirty="0">
                <a:latin typeface="Calibri" panose="020F0502020204030204" pitchFamily="34" charset="0"/>
              </a:rPr>
              <a:t>Source: </a:t>
            </a:r>
            <a:r>
              <a:rPr lang="en-US" sz="1600" dirty="0">
                <a:latin typeface="Calibri" panose="020F0502020204030204" pitchFamily="34" charset="0"/>
                <a:hlinkClick r:id="rId3"/>
              </a:rPr>
              <a:t>https://www.researchgate.net/publication/275035912_Big_Data_Prospects_and_Challenges</a:t>
            </a:r>
            <a:r>
              <a:rPr lang="en-US" sz="1600" dirty="0">
                <a:latin typeface="Calibri" panose="020F0502020204030204" pitchFamily="34" charset="0"/>
              </a:rPr>
              <a:t> </a:t>
            </a:r>
          </a:p>
        </p:txBody>
      </p:sp>
      <p:sp>
        <p:nvSpPr>
          <p:cNvPr id="4" name="Slide Number Placeholder 3"/>
          <p:cNvSpPr>
            <a:spLocks noGrp="1"/>
          </p:cNvSpPr>
          <p:nvPr>
            <p:ph type="sldNum" sz="quarter" idx="4294967295"/>
          </p:nvPr>
        </p:nvSpPr>
        <p:spPr>
          <a:xfrm>
            <a:off x="8737600" y="6316663"/>
            <a:ext cx="28448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79607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Hottest Jobs</a:t>
            </a:r>
          </a:p>
        </p:txBody>
      </p:sp>
      <p:sp>
        <p:nvSpPr>
          <p:cNvPr id="3" name="Content Placeholder 2"/>
          <p:cNvSpPr>
            <a:spLocks noGrp="1"/>
          </p:cNvSpPr>
          <p:nvPr>
            <p:ph idx="1"/>
          </p:nvPr>
        </p:nvSpPr>
        <p:spPr/>
        <p:txBody>
          <a:bodyPr/>
          <a:lstStyle/>
          <a:p>
            <a:pPr>
              <a:lnSpc>
                <a:spcPct val="110000"/>
              </a:lnSpc>
            </a:pPr>
            <a:r>
              <a:rPr lang="en-US" dirty="0">
                <a:latin typeface="Calibri" panose="020F0502020204030204" pitchFamily="34" charset="0"/>
              </a:rPr>
              <a:t>“In five years of fielding quantitative studies on supply chain talent, we consistently find that the </a:t>
            </a:r>
            <a:r>
              <a:rPr lang="en-US" dirty="0">
                <a:solidFill>
                  <a:srgbClr val="FF0000"/>
                </a:solidFill>
                <a:latin typeface="Calibri" panose="020F0502020204030204" pitchFamily="34" charset="0"/>
              </a:rPr>
              <a:t>greatest shortages </a:t>
            </a:r>
            <a:r>
              <a:rPr lang="en-US" dirty="0">
                <a:latin typeface="Calibri" panose="020F0502020204030204" pitchFamily="34" charset="0"/>
              </a:rPr>
              <a:t>of professionals are at the </a:t>
            </a:r>
            <a:r>
              <a:rPr lang="en-US" b="1" dirty="0">
                <a:solidFill>
                  <a:srgbClr val="7030A0"/>
                </a:solidFill>
                <a:latin typeface="Calibri" panose="020F0502020204030204" pitchFamily="34" charset="0"/>
              </a:rPr>
              <a:t>intersection of process and analytical</a:t>
            </a:r>
            <a:r>
              <a:rPr lang="en-US" b="1" dirty="0">
                <a:solidFill>
                  <a:srgbClr val="FF0000"/>
                </a:solidFill>
                <a:latin typeface="Calibri" panose="020F0502020204030204" pitchFamily="34" charset="0"/>
              </a:rPr>
              <a:t> </a:t>
            </a:r>
            <a:r>
              <a:rPr lang="en-US" dirty="0">
                <a:latin typeface="Calibri" panose="020F0502020204030204" pitchFamily="34" charset="0"/>
              </a:rPr>
              <a:t>mastery. …”</a:t>
            </a:r>
          </a:p>
        </p:txBody>
      </p:sp>
      <p:sp>
        <p:nvSpPr>
          <p:cNvPr id="4" name="Slide Number Placeholder 3"/>
          <p:cNvSpPr>
            <a:spLocks noGrp="1"/>
          </p:cNvSpPr>
          <p:nvPr>
            <p:ph type="sldNum" sz="quarter" idx="4294967295"/>
          </p:nvPr>
        </p:nvSpPr>
        <p:spPr>
          <a:xfrm>
            <a:off x="8737600" y="6316663"/>
            <a:ext cx="28448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Rectangle 4"/>
          <p:cNvSpPr/>
          <p:nvPr/>
        </p:nvSpPr>
        <p:spPr>
          <a:xfrm>
            <a:off x="365650" y="6517146"/>
            <a:ext cx="7879447"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Source: </a:t>
            </a: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3"/>
              </a:rPr>
              <a:t>http://supplychaininsights.com/portfolio/supply-chain-talent-evolving-across-generations/</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a:t>
            </a:r>
          </a:p>
        </p:txBody>
      </p:sp>
      <p:pic>
        <p:nvPicPr>
          <p:cNvPr id="6" name="Picture 5"/>
          <p:cNvPicPr>
            <a:picLocks noChangeAspect="1"/>
          </p:cNvPicPr>
          <p:nvPr/>
        </p:nvPicPr>
        <p:blipFill>
          <a:blip r:embed="rId4"/>
          <a:stretch>
            <a:fillRect/>
          </a:stretch>
        </p:blipFill>
        <p:spPr>
          <a:xfrm>
            <a:off x="895397" y="3478696"/>
            <a:ext cx="10401206" cy="2253210"/>
          </a:xfrm>
          <a:prstGeom prst="rect">
            <a:avLst/>
          </a:prstGeom>
        </p:spPr>
      </p:pic>
    </p:spTree>
    <p:extLst>
      <p:ext uri="{BB962C8B-B14F-4D97-AF65-F5344CB8AC3E}">
        <p14:creationId xmlns:p14="http://schemas.microsoft.com/office/powerpoint/2010/main" val="3598868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Important Skills</a:t>
            </a:r>
          </a:p>
        </p:txBody>
      </p:sp>
      <p:sp>
        <p:nvSpPr>
          <p:cNvPr id="4" name="Slide Number Placeholder 3"/>
          <p:cNvSpPr>
            <a:spLocks noGrp="1"/>
          </p:cNvSpPr>
          <p:nvPr>
            <p:ph type="sldNum" sz="quarter" idx="4294967295"/>
          </p:nvPr>
        </p:nvSpPr>
        <p:spPr>
          <a:xfrm>
            <a:off x="8737600" y="6316663"/>
            <a:ext cx="28448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182880" y="6548143"/>
            <a:ext cx="7209811"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Source: </a:t>
            </a: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3"/>
              </a:rPr>
              <a:t>http://supplychaininsights.com/portfolio/supply-chain-talent-evolving-across-generations/</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a:t>
            </a:r>
          </a:p>
        </p:txBody>
      </p:sp>
      <p:pic>
        <p:nvPicPr>
          <p:cNvPr id="11" name="Content Placeholder 10"/>
          <p:cNvPicPr>
            <a:picLocks noGrp="1" noChangeAspect="1"/>
          </p:cNvPicPr>
          <p:nvPr>
            <p:ph idx="1"/>
          </p:nvPr>
        </p:nvPicPr>
        <p:blipFill>
          <a:blip r:embed="rId4"/>
          <a:stretch>
            <a:fillRect/>
          </a:stretch>
        </p:blipFill>
        <p:spPr>
          <a:xfrm>
            <a:off x="1179085" y="2179198"/>
            <a:ext cx="9730256" cy="2985481"/>
          </a:xfrm>
          <a:prstGeom prst="rect">
            <a:avLst/>
          </a:prstGeom>
        </p:spPr>
      </p:pic>
      <p:sp>
        <p:nvSpPr>
          <p:cNvPr id="8" name="5-Point Star 7"/>
          <p:cNvSpPr/>
          <p:nvPr/>
        </p:nvSpPr>
        <p:spPr>
          <a:xfrm>
            <a:off x="10154598" y="2316618"/>
            <a:ext cx="203200" cy="232229"/>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5-Point Star 8"/>
          <p:cNvSpPr/>
          <p:nvPr/>
        </p:nvSpPr>
        <p:spPr>
          <a:xfrm>
            <a:off x="9864313" y="2568492"/>
            <a:ext cx="203200" cy="232229"/>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5-Point Star 9"/>
          <p:cNvSpPr/>
          <p:nvPr/>
        </p:nvSpPr>
        <p:spPr>
          <a:xfrm>
            <a:off x="9562213" y="2905497"/>
            <a:ext cx="203200" cy="232229"/>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149908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a:t>A Sample Job</a:t>
            </a:r>
            <a:endParaRPr lang="en-US" dirty="0">
              <a:solidFill>
                <a:schemeClr val="tx1"/>
              </a:solidFill>
              <a:latin typeface="Arial" charset="0"/>
              <a:cs typeface="Arial" charset="0"/>
            </a:endParaRPr>
          </a:p>
        </p:txBody>
      </p:sp>
      <p:sp>
        <p:nvSpPr>
          <p:cNvPr id="83971" name="Rectangle 3"/>
          <p:cNvSpPr>
            <a:spLocks noGrp="1" noChangeArrowheads="1"/>
          </p:cNvSpPr>
          <p:nvPr>
            <p:ph idx="1"/>
          </p:nvPr>
        </p:nvSpPr>
        <p:spPr/>
        <p:txBody>
          <a:bodyPr/>
          <a:lstStyle/>
          <a:p>
            <a:pPr>
              <a:lnSpc>
                <a:spcPct val="110000"/>
              </a:lnSpc>
              <a:spcBef>
                <a:spcPts val="600"/>
              </a:spcBef>
            </a:pPr>
            <a:r>
              <a:rPr lang="en-US" b="1" dirty="0">
                <a:latin typeface="Calibri" panose="020F0502020204030204" pitchFamily="34" charset="0"/>
                <a:cs typeface="Arial" charset="0"/>
              </a:rPr>
              <a:t>Business Analyst - Supply Chain Data and Analytics</a:t>
            </a:r>
          </a:p>
          <a:p>
            <a:pPr>
              <a:lnSpc>
                <a:spcPct val="110000"/>
              </a:lnSpc>
              <a:spcBef>
                <a:spcPts val="600"/>
              </a:spcBef>
            </a:pPr>
            <a:r>
              <a:rPr lang="en-US" b="1" dirty="0">
                <a:latin typeface="Calibri" panose="020F0502020204030204" pitchFamily="34" charset="0"/>
              </a:rPr>
              <a:t>Benefits: </a:t>
            </a:r>
            <a:r>
              <a:rPr lang="en-US" dirty="0">
                <a:latin typeface="Calibri" panose="020F0502020204030204" pitchFamily="34" charset="0"/>
              </a:rPr>
              <a:t>Highly competitive salaries, bonus programs, world-class benefits</a:t>
            </a:r>
            <a:endParaRPr lang="en-US" dirty="0">
              <a:solidFill>
                <a:srgbClr val="000000"/>
              </a:solidFill>
              <a:latin typeface="Calibri" panose="020F0502020204030204" pitchFamily="34" charset="0"/>
            </a:endParaRPr>
          </a:p>
          <a:p>
            <a:pPr>
              <a:lnSpc>
                <a:spcPct val="110000"/>
              </a:lnSpc>
              <a:spcBef>
                <a:spcPts val="600"/>
              </a:spcBef>
            </a:pPr>
            <a:r>
              <a:rPr lang="en-US" b="1" dirty="0">
                <a:solidFill>
                  <a:srgbClr val="000000"/>
                </a:solidFill>
                <a:latin typeface="Calibri" panose="020F0502020204030204" pitchFamily="34" charset="0"/>
              </a:rPr>
              <a:t>Job Overview: </a:t>
            </a:r>
            <a:r>
              <a:rPr lang="en-US" dirty="0">
                <a:solidFill>
                  <a:srgbClr val="000000"/>
                </a:solidFill>
                <a:latin typeface="Calibri" panose="020F0502020204030204" pitchFamily="34" charset="0"/>
              </a:rPr>
              <a:t>Dell is </a:t>
            </a:r>
            <a:r>
              <a:rPr lang="en-US" dirty="0">
                <a:solidFill>
                  <a:srgbClr val="FF0000"/>
                </a:solidFill>
                <a:latin typeface="Calibri" panose="020F0502020204030204" pitchFamily="34" charset="0"/>
              </a:rPr>
              <a:t>driven by data</a:t>
            </a:r>
            <a:r>
              <a:rPr lang="en-US" dirty="0">
                <a:solidFill>
                  <a:srgbClr val="000000"/>
                </a:solidFill>
                <a:latin typeface="Calibri" panose="020F0502020204030204" pitchFamily="34" charset="0"/>
              </a:rPr>
              <a:t>. Our business is built on the understanding that </a:t>
            </a:r>
            <a:r>
              <a:rPr lang="en-US" dirty="0">
                <a:solidFill>
                  <a:srgbClr val="FF0000"/>
                </a:solidFill>
                <a:latin typeface="Calibri" panose="020F0502020204030204" pitchFamily="34" charset="0"/>
              </a:rPr>
              <a:t>data creates value and drives progress</a:t>
            </a:r>
            <a:r>
              <a:rPr lang="en-US" dirty="0">
                <a:solidFill>
                  <a:srgbClr val="000000"/>
                </a:solidFill>
                <a:latin typeface="Calibri" panose="020F0502020204030204" pitchFamily="34" charset="0"/>
              </a:rPr>
              <a:t>. So we take the stewardship of our data very seriously. That’s the vital role played by Business Intelligence teams within Business Support. Internal clients across Dell rely on us to </a:t>
            </a:r>
            <a:r>
              <a:rPr lang="en-US" dirty="0">
                <a:solidFill>
                  <a:srgbClr val="FF0000"/>
                </a:solidFill>
                <a:latin typeface="Calibri" panose="020F0502020204030204" pitchFamily="34" charset="0"/>
              </a:rPr>
              <a:t>analyze, test, validate and maintain </a:t>
            </a:r>
            <a:r>
              <a:rPr lang="en-US" dirty="0">
                <a:solidFill>
                  <a:srgbClr val="000000"/>
                </a:solidFill>
                <a:latin typeface="Calibri" panose="020F0502020204030204" pitchFamily="34" charset="0"/>
              </a:rPr>
              <a:t>the integrity of data. We make use of leading-edge software and tools to collect, mine and interpret data and the statistical analyses and reports </a:t>
            </a:r>
            <a:r>
              <a:rPr lang="en-US" dirty="0">
                <a:solidFill>
                  <a:srgbClr val="FF0000"/>
                </a:solidFill>
                <a:latin typeface="Calibri" panose="020F0502020204030204" pitchFamily="34" charset="0"/>
              </a:rPr>
              <a:t>we produce informed decisions with a global impact</a:t>
            </a:r>
            <a:endParaRPr lang="en-US" b="1" dirty="0">
              <a:latin typeface="Calibri" panose="020F0502020204030204" pitchFamily="34" charset="0"/>
              <a:cs typeface="Arial" charset="0"/>
            </a:endParaRPr>
          </a:p>
        </p:txBody>
      </p:sp>
      <p:sp>
        <p:nvSpPr>
          <p:cNvPr id="2" name="Slide Number Placeholder 1"/>
          <p:cNvSpPr>
            <a:spLocks noGrp="1"/>
          </p:cNvSpPr>
          <p:nvPr>
            <p:ph type="sldNum" sz="quarter" idx="4294967295"/>
          </p:nvPr>
        </p:nvSpPr>
        <p:spPr>
          <a:xfrm>
            <a:off x="8737600" y="6316663"/>
            <a:ext cx="28448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Rectangle 2"/>
          <p:cNvSpPr/>
          <p:nvPr/>
        </p:nvSpPr>
        <p:spPr>
          <a:xfrm>
            <a:off x="173021" y="6554788"/>
            <a:ext cx="6562759"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Source: </a:t>
            </a:r>
            <a:r>
              <a:rPr kumimoji="0" lang="en-US" sz="1400" b="0" i="0" u="none" strike="noStrike" kern="1200" cap="none" spc="0" normalizeH="0" baseline="0" noProof="0" dirty="0">
                <a:ln>
                  <a:noFill/>
                </a:ln>
                <a:solidFill>
                  <a:srgbClr val="000000"/>
                </a:solidFill>
                <a:effectLst/>
                <a:uLnTx/>
                <a:uFillTx/>
                <a:latin typeface="Arial" charset="0"/>
                <a:ea typeface="+mn-ea"/>
                <a:cs typeface="+mn-cs"/>
                <a:hlinkClick r:id="rId4"/>
              </a:rPr>
              <a:t>https://www.indeed.com/</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searched “supply chain analytics” in June 2018</a:t>
            </a:r>
          </a:p>
        </p:txBody>
      </p:sp>
    </p:spTree>
    <p:custDataLst>
      <p:tags r:id="rId1"/>
    </p:custDataLst>
    <p:extLst>
      <p:ext uri="{BB962C8B-B14F-4D97-AF65-F5344CB8AC3E}">
        <p14:creationId xmlns:p14="http://schemas.microsoft.com/office/powerpoint/2010/main" val="165469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Topics covered</a:t>
            </a:r>
          </a:p>
        </p:txBody>
      </p:sp>
      <p:sp>
        <p:nvSpPr>
          <p:cNvPr id="5" name="Text Placeholder 4"/>
          <p:cNvSpPr>
            <a:spLocks noGrp="1"/>
          </p:cNvSpPr>
          <p:nvPr>
            <p:ph type="body" idx="1"/>
          </p:nvPr>
        </p:nvSpPr>
        <p:spPr/>
        <p:txBody>
          <a:bodyPr/>
          <a:lstStyle/>
          <a:p>
            <a:r>
              <a:rPr lang="en-US" dirty="0"/>
              <a:t>Review by module</a:t>
            </a:r>
          </a:p>
        </p:txBody>
      </p:sp>
    </p:spTree>
    <p:extLst>
      <p:ext uri="{BB962C8B-B14F-4D97-AF65-F5344CB8AC3E}">
        <p14:creationId xmlns:p14="http://schemas.microsoft.com/office/powerpoint/2010/main" val="2446524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Supply Chain Domains – Manufacturing / Trade</a:t>
            </a:r>
            <a:endParaRPr lang="en-US" dirty="0"/>
          </a:p>
        </p:txBody>
      </p:sp>
      <p:sp>
        <p:nvSpPr>
          <p:cNvPr id="15" name="Line 3"/>
          <p:cNvSpPr>
            <a:spLocks noChangeShapeType="1"/>
          </p:cNvSpPr>
          <p:nvPr/>
        </p:nvSpPr>
        <p:spPr bwMode="auto">
          <a:xfrm>
            <a:off x="3253581" y="2093913"/>
            <a:ext cx="0" cy="35814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4"/>
          <p:cNvSpPr>
            <a:spLocks noChangeShapeType="1"/>
          </p:cNvSpPr>
          <p:nvPr/>
        </p:nvSpPr>
        <p:spPr bwMode="auto">
          <a:xfrm>
            <a:off x="3253581" y="5675313"/>
            <a:ext cx="56388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5"/>
          <p:cNvSpPr>
            <a:spLocks noChangeShapeType="1"/>
          </p:cNvSpPr>
          <p:nvPr/>
        </p:nvSpPr>
        <p:spPr bwMode="auto">
          <a:xfrm>
            <a:off x="3253581" y="2093913"/>
            <a:ext cx="56388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6"/>
          <p:cNvSpPr>
            <a:spLocks noChangeShapeType="1"/>
          </p:cNvSpPr>
          <p:nvPr/>
        </p:nvSpPr>
        <p:spPr bwMode="auto">
          <a:xfrm>
            <a:off x="8892381" y="2093913"/>
            <a:ext cx="1143000" cy="19050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7"/>
          <p:cNvSpPr>
            <a:spLocks noChangeShapeType="1"/>
          </p:cNvSpPr>
          <p:nvPr/>
        </p:nvSpPr>
        <p:spPr bwMode="auto">
          <a:xfrm rot="4071749">
            <a:off x="8902700" y="3961608"/>
            <a:ext cx="1079500" cy="1735137"/>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8"/>
          <p:cNvSpPr>
            <a:spLocks noChangeShapeType="1"/>
          </p:cNvSpPr>
          <p:nvPr/>
        </p:nvSpPr>
        <p:spPr bwMode="auto">
          <a:xfrm>
            <a:off x="8300243" y="2106613"/>
            <a:ext cx="1143000" cy="19050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9"/>
          <p:cNvSpPr>
            <a:spLocks noChangeShapeType="1"/>
          </p:cNvSpPr>
          <p:nvPr/>
        </p:nvSpPr>
        <p:spPr bwMode="auto">
          <a:xfrm rot="4071749">
            <a:off x="8341518" y="3986213"/>
            <a:ext cx="1066800" cy="16764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0"/>
          <p:cNvSpPr>
            <a:spLocks noChangeShapeType="1"/>
          </p:cNvSpPr>
          <p:nvPr/>
        </p:nvSpPr>
        <p:spPr bwMode="auto">
          <a:xfrm flipH="1">
            <a:off x="3253581" y="3998913"/>
            <a:ext cx="61722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11"/>
          <p:cNvSpPr>
            <a:spLocks noChangeShapeType="1"/>
          </p:cNvSpPr>
          <p:nvPr/>
        </p:nvSpPr>
        <p:spPr bwMode="auto">
          <a:xfrm>
            <a:off x="3253581" y="2932113"/>
            <a:ext cx="54864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2"/>
          <p:cNvSpPr>
            <a:spLocks noChangeShapeType="1"/>
          </p:cNvSpPr>
          <p:nvPr/>
        </p:nvSpPr>
        <p:spPr bwMode="auto">
          <a:xfrm>
            <a:off x="3253581" y="3465513"/>
            <a:ext cx="57912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3"/>
          <p:cNvSpPr>
            <a:spLocks noChangeShapeType="1"/>
          </p:cNvSpPr>
          <p:nvPr/>
        </p:nvSpPr>
        <p:spPr bwMode="auto">
          <a:xfrm>
            <a:off x="3253581" y="2474913"/>
            <a:ext cx="52578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4"/>
          <p:cNvSpPr>
            <a:spLocks noChangeShapeType="1"/>
          </p:cNvSpPr>
          <p:nvPr/>
        </p:nvSpPr>
        <p:spPr bwMode="auto">
          <a:xfrm>
            <a:off x="4167981" y="3998913"/>
            <a:ext cx="0" cy="16764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15"/>
          <p:cNvSpPr>
            <a:spLocks noChangeShapeType="1"/>
          </p:cNvSpPr>
          <p:nvPr/>
        </p:nvSpPr>
        <p:spPr bwMode="auto">
          <a:xfrm>
            <a:off x="5310981" y="3998913"/>
            <a:ext cx="0" cy="16764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16"/>
          <p:cNvSpPr>
            <a:spLocks noChangeShapeType="1"/>
          </p:cNvSpPr>
          <p:nvPr/>
        </p:nvSpPr>
        <p:spPr bwMode="auto">
          <a:xfrm>
            <a:off x="6453981" y="3998913"/>
            <a:ext cx="0" cy="16764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17"/>
          <p:cNvSpPr>
            <a:spLocks noChangeShapeType="1"/>
          </p:cNvSpPr>
          <p:nvPr/>
        </p:nvSpPr>
        <p:spPr bwMode="auto">
          <a:xfrm>
            <a:off x="7596981" y="3998913"/>
            <a:ext cx="0" cy="16764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8"/>
          <p:cNvSpPr txBox="1">
            <a:spLocks noChangeArrowheads="1"/>
          </p:cNvSpPr>
          <p:nvPr/>
        </p:nvSpPr>
        <p:spPr bwMode="auto">
          <a:xfrm>
            <a:off x="3266801" y="4584016"/>
            <a:ext cx="9350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2000" b="1" dirty="0">
                <a:solidFill>
                  <a:srgbClr val="FF0000"/>
                </a:solidFill>
                <a:latin typeface="Times New Roman" panose="02020603050405020304" pitchFamily="18" charset="0"/>
              </a:rPr>
              <a:t>Source</a:t>
            </a:r>
            <a:endParaRPr lang="en-US" altLang="en-US" sz="2400" dirty="0">
              <a:solidFill>
                <a:srgbClr val="FF0000"/>
              </a:solidFill>
              <a:latin typeface="Arial" panose="020B0604020202020204" pitchFamily="34" charset="0"/>
            </a:endParaRPr>
          </a:p>
        </p:txBody>
      </p:sp>
      <p:sp>
        <p:nvSpPr>
          <p:cNvPr id="31" name="Text Box 19"/>
          <p:cNvSpPr txBox="1">
            <a:spLocks noChangeArrowheads="1"/>
          </p:cNvSpPr>
          <p:nvPr/>
        </p:nvSpPr>
        <p:spPr bwMode="auto">
          <a:xfrm>
            <a:off x="5510046" y="4592907"/>
            <a:ext cx="7970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2000" b="1" dirty="0">
                <a:solidFill>
                  <a:srgbClr val="FF0000"/>
                </a:solidFill>
                <a:latin typeface="Times New Roman" panose="02020603050405020304" pitchFamily="18" charset="0"/>
              </a:rPr>
              <a:t>Move</a:t>
            </a:r>
            <a:endParaRPr lang="en-US" altLang="en-US" sz="2400" dirty="0">
              <a:solidFill>
                <a:srgbClr val="FF0000"/>
              </a:solidFill>
              <a:latin typeface="Arial" panose="020B0604020202020204" pitchFamily="34" charset="0"/>
            </a:endParaRPr>
          </a:p>
        </p:txBody>
      </p:sp>
      <p:sp>
        <p:nvSpPr>
          <p:cNvPr id="32" name="Text Box 20"/>
          <p:cNvSpPr txBox="1">
            <a:spLocks noChangeArrowheads="1"/>
          </p:cNvSpPr>
          <p:nvPr/>
        </p:nvSpPr>
        <p:spPr bwMode="auto">
          <a:xfrm>
            <a:off x="4334572" y="4584016"/>
            <a:ext cx="8114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2000" b="1" dirty="0">
                <a:solidFill>
                  <a:srgbClr val="FF0000"/>
                </a:solidFill>
                <a:latin typeface="Times New Roman" panose="02020603050405020304" pitchFamily="18" charset="0"/>
              </a:rPr>
              <a:t>Make</a:t>
            </a:r>
            <a:endParaRPr lang="en-US" altLang="en-US" sz="2400" dirty="0">
              <a:solidFill>
                <a:srgbClr val="FF0000"/>
              </a:solidFill>
              <a:latin typeface="Arial" panose="020B0604020202020204" pitchFamily="34" charset="0"/>
            </a:endParaRPr>
          </a:p>
        </p:txBody>
      </p:sp>
      <p:sp>
        <p:nvSpPr>
          <p:cNvPr id="33" name="Text Box 21"/>
          <p:cNvSpPr txBox="1">
            <a:spLocks noChangeArrowheads="1"/>
          </p:cNvSpPr>
          <p:nvPr/>
        </p:nvSpPr>
        <p:spPr bwMode="auto">
          <a:xfrm>
            <a:off x="6718099" y="4584016"/>
            <a:ext cx="5822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2000" b="1" dirty="0">
                <a:solidFill>
                  <a:srgbClr val="FF0000"/>
                </a:solidFill>
                <a:latin typeface="Times New Roman" panose="02020603050405020304" pitchFamily="18" charset="0"/>
              </a:rPr>
              <a:t>Sell</a:t>
            </a:r>
            <a:endParaRPr lang="en-US" altLang="en-US" sz="2400" dirty="0">
              <a:solidFill>
                <a:srgbClr val="FF0000"/>
              </a:solidFill>
              <a:latin typeface="Arial" panose="020B0604020202020204" pitchFamily="34" charset="0"/>
            </a:endParaRPr>
          </a:p>
        </p:txBody>
      </p:sp>
      <p:sp>
        <p:nvSpPr>
          <p:cNvPr id="34" name="Text Box 22"/>
          <p:cNvSpPr txBox="1">
            <a:spLocks noChangeArrowheads="1"/>
          </p:cNvSpPr>
          <p:nvPr/>
        </p:nvSpPr>
        <p:spPr bwMode="auto">
          <a:xfrm>
            <a:off x="7704435" y="4598940"/>
            <a:ext cx="9813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2000" b="1" dirty="0">
                <a:solidFill>
                  <a:srgbClr val="FF0000"/>
                </a:solidFill>
                <a:latin typeface="Times New Roman" panose="02020603050405020304" pitchFamily="18" charset="0"/>
              </a:rPr>
              <a:t>Service</a:t>
            </a:r>
            <a:endParaRPr lang="en-US" altLang="en-US" sz="2400" dirty="0">
              <a:solidFill>
                <a:srgbClr val="FF0000"/>
              </a:solidFill>
              <a:latin typeface="Arial" panose="020B0604020202020204" pitchFamily="34" charset="0"/>
            </a:endParaRPr>
          </a:p>
        </p:txBody>
      </p:sp>
      <p:sp>
        <p:nvSpPr>
          <p:cNvPr id="35" name="Text Box 23"/>
          <p:cNvSpPr txBox="1">
            <a:spLocks noChangeArrowheads="1"/>
          </p:cNvSpPr>
          <p:nvPr/>
        </p:nvSpPr>
        <p:spPr bwMode="auto">
          <a:xfrm>
            <a:off x="4807743" y="2093913"/>
            <a:ext cx="233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1600" b="1" dirty="0">
                <a:latin typeface="Times New Roman" panose="02020603050405020304" pitchFamily="18" charset="0"/>
              </a:rPr>
              <a:t>Company Infrastructure</a:t>
            </a:r>
            <a:endParaRPr lang="en-US" altLang="en-US" sz="1800" dirty="0">
              <a:latin typeface="Arial" panose="020B0604020202020204" pitchFamily="34" charset="0"/>
            </a:endParaRPr>
          </a:p>
        </p:txBody>
      </p:sp>
      <p:sp>
        <p:nvSpPr>
          <p:cNvPr id="36" name="Text Box 24"/>
          <p:cNvSpPr txBox="1">
            <a:spLocks noChangeArrowheads="1"/>
          </p:cNvSpPr>
          <p:nvPr/>
        </p:nvSpPr>
        <p:spPr bwMode="auto">
          <a:xfrm>
            <a:off x="4591843" y="2551113"/>
            <a:ext cx="2884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1600" b="1" dirty="0">
                <a:latin typeface="Times New Roman" panose="02020603050405020304" pitchFamily="18" charset="0"/>
              </a:rPr>
              <a:t>Human Resource Development</a:t>
            </a:r>
            <a:endParaRPr lang="en-US" altLang="en-US" sz="1800" dirty="0">
              <a:latin typeface="Arial" panose="020B0604020202020204" pitchFamily="34" charset="0"/>
            </a:endParaRPr>
          </a:p>
        </p:txBody>
      </p:sp>
      <p:sp>
        <p:nvSpPr>
          <p:cNvPr id="37" name="Text Box 25"/>
          <p:cNvSpPr txBox="1">
            <a:spLocks noChangeArrowheads="1"/>
          </p:cNvSpPr>
          <p:nvPr/>
        </p:nvSpPr>
        <p:spPr bwMode="auto">
          <a:xfrm>
            <a:off x="5439859" y="3008313"/>
            <a:ext cx="11805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1600" b="1" dirty="0">
                <a:latin typeface="Times New Roman" panose="02020603050405020304" pitchFamily="18" charset="0"/>
              </a:rPr>
              <a:t>Technology</a:t>
            </a:r>
            <a:endParaRPr lang="en-US" altLang="en-US" sz="1800" dirty="0">
              <a:latin typeface="Arial" panose="020B0604020202020204" pitchFamily="34" charset="0"/>
            </a:endParaRPr>
          </a:p>
        </p:txBody>
      </p:sp>
      <p:sp>
        <p:nvSpPr>
          <p:cNvPr id="38" name="Text Box 26"/>
          <p:cNvSpPr txBox="1">
            <a:spLocks noChangeArrowheads="1"/>
          </p:cNvSpPr>
          <p:nvPr/>
        </p:nvSpPr>
        <p:spPr bwMode="auto">
          <a:xfrm>
            <a:off x="5012933" y="3541713"/>
            <a:ext cx="20328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1600" b="1" dirty="0">
                <a:latin typeface="Times New Roman" panose="02020603050405020304" pitchFamily="18" charset="0"/>
              </a:rPr>
              <a:t>Finance / Accounting</a:t>
            </a:r>
            <a:endParaRPr lang="en-US" altLang="en-US" sz="1800" dirty="0">
              <a:latin typeface="Arial" panose="020B0604020202020204" pitchFamily="34" charset="0"/>
            </a:endParaRPr>
          </a:p>
        </p:txBody>
      </p:sp>
      <p:sp>
        <p:nvSpPr>
          <p:cNvPr id="39" name="Line 27"/>
          <p:cNvSpPr>
            <a:spLocks noChangeShapeType="1"/>
          </p:cNvSpPr>
          <p:nvPr/>
        </p:nvSpPr>
        <p:spPr bwMode="auto">
          <a:xfrm flipV="1">
            <a:off x="4167981" y="2474913"/>
            <a:ext cx="0" cy="1524000"/>
          </a:xfrm>
          <a:prstGeom prst="line">
            <a:avLst/>
          </a:prstGeom>
          <a:noFill/>
          <a:ln w="12700"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28"/>
          <p:cNvSpPr>
            <a:spLocks noChangeShapeType="1"/>
          </p:cNvSpPr>
          <p:nvPr/>
        </p:nvSpPr>
        <p:spPr bwMode="auto">
          <a:xfrm flipV="1">
            <a:off x="5310981" y="2474913"/>
            <a:ext cx="0" cy="1524000"/>
          </a:xfrm>
          <a:prstGeom prst="line">
            <a:avLst/>
          </a:prstGeom>
          <a:noFill/>
          <a:ln w="12700"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Line 29"/>
          <p:cNvSpPr>
            <a:spLocks noChangeShapeType="1"/>
          </p:cNvSpPr>
          <p:nvPr/>
        </p:nvSpPr>
        <p:spPr bwMode="auto">
          <a:xfrm flipV="1">
            <a:off x="6453981" y="2474913"/>
            <a:ext cx="0" cy="1524000"/>
          </a:xfrm>
          <a:prstGeom prst="line">
            <a:avLst/>
          </a:prstGeom>
          <a:noFill/>
          <a:ln w="12700"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30"/>
          <p:cNvSpPr>
            <a:spLocks noChangeShapeType="1"/>
          </p:cNvSpPr>
          <p:nvPr/>
        </p:nvSpPr>
        <p:spPr bwMode="auto">
          <a:xfrm flipV="1">
            <a:off x="7596981" y="2474913"/>
            <a:ext cx="0" cy="1524000"/>
          </a:xfrm>
          <a:prstGeom prst="line">
            <a:avLst/>
          </a:prstGeom>
          <a:noFill/>
          <a:ln w="12700"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Text Box 31"/>
          <p:cNvSpPr txBox="1">
            <a:spLocks noChangeArrowheads="1"/>
          </p:cNvSpPr>
          <p:nvPr/>
        </p:nvSpPr>
        <p:spPr bwMode="auto">
          <a:xfrm rot="3378560">
            <a:off x="8716962" y="2878932"/>
            <a:ext cx="839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1600" b="1">
                <a:latin typeface="Times New Roman" panose="02020603050405020304" pitchFamily="18" charset="0"/>
              </a:rPr>
              <a:t>Margin</a:t>
            </a:r>
            <a:endParaRPr lang="en-US" altLang="en-US" sz="1800">
              <a:latin typeface="Arial" panose="020B0604020202020204" pitchFamily="34" charset="0"/>
            </a:endParaRPr>
          </a:p>
        </p:txBody>
      </p:sp>
      <p:sp>
        <p:nvSpPr>
          <p:cNvPr id="44" name="Text Box 32"/>
          <p:cNvSpPr txBox="1">
            <a:spLocks noChangeArrowheads="1"/>
          </p:cNvSpPr>
          <p:nvPr/>
        </p:nvSpPr>
        <p:spPr bwMode="auto">
          <a:xfrm>
            <a:off x="3270629" y="5980113"/>
            <a:ext cx="49522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2000" b="1" dirty="0">
                <a:latin typeface="Times New Roman" panose="02020603050405020304" pitchFamily="18" charset="0"/>
              </a:rPr>
              <a:t>Primary Activities (Supply Chain Domains)</a:t>
            </a:r>
            <a:endParaRPr lang="en-US" altLang="en-US" sz="2400" dirty="0">
              <a:latin typeface="Arial" panose="020B0604020202020204" pitchFamily="34" charset="0"/>
            </a:endParaRPr>
          </a:p>
        </p:txBody>
      </p:sp>
      <p:sp>
        <p:nvSpPr>
          <p:cNvPr id="45" name="Text Box 33"/>
          <p:cNvSpPr txBox="1">
            <a:spLocks noChangeArrowheads="1"/>
          </p:cNvSpPr>
          <p:nvPr/>
        </p:nvSpPr>
        <p:spPr bwMode="auto">
          <a:xfrm>
            <a:off x="1541895" y="2700536"/>
            <a:ext cx="12073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pPr algn="ctr">
              <a:lnSpc>
                <a:spcPct val="100000"/>
              </a:lnSpc>
              <a:spcBef>
                <a:spcPct val="0"/>
              </a:spcBef>
              <a:buClrTx/>
              <a:buFontTx/>
              <a:buNone/>
            </a:pPr>
            <a:r>
              <a:rPr lang="en-US" altLang="en-US" sz="2000" b="1" dirty="0">
                <a:latin typeface="Times New Roman" panose="02020603050405020304" pitchFamily="18" charset="0"/>
              </a:rPr>
              <a:t>Support</a:t>
            </a:r>
          </a:p>
          <a:p>
            <a:pPr algn="ctr">
              <a:lnSpc>
                <a:spcPct val="100000"/>
              </a:lnSpc>
              <a:spcBef>
                <a:spcPct val="0"/>
              </a:spcBef>
              <a:buClrTx/>
              <a:buFontTx/>
              <a:buNone/>
            </a:pPr>
            <a:r>
              <a:rPr lang="en-US" altLang="en-US" sz="2000" b="1" dirty="0">
                <a:latin typeface="Times New Roman" panose="02020603050405020304" pitchFamily="18" charset="0"/>
              </a:rPr>
              <a:t>Activities</a:t>
            </a:r>
            <a:endParaRPr lang="en-US" altLang="en-US" sz="2400" dirty="0">
              <a:latin typeface="Arial" panose="020B0604020202020204" pitchFamily="34" charset="0"/>
            </a:endParaRPr>
          </a:p>
        </p:txBody>
      </p:sp>
      <p:sp>
        <p:nvSpPr>
          <p:cNvPr id="46" name="AutoShape 34"/>
          <p:cNvSpPr>
            <a:spLocks/>
          </p:cNvSpPr>
          <p:nvPr/>
        </p:nvSpPr>
        <p:spPr bwMode="auto">
          <a:xfrm>
            <a:off x="2796381" y="2170113"/>
            <a:ext cx="381000" cy="1828800"/>
          </a:xfrm>
          <a:prstGeom prst="leftBrace">
            <a:avLst>
              <a:gd name="adj1" fmla="val 40000"/>
              <a:gd name="adj2" fmla="val 50000"/>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endParaRPr lang="en-US" altLang="en-US"/>
          </a:p>
        </p:txBody>
      </p:sp>
      <p:sp>
        <p:nvSpPr>
          <p:cNvPr id="47" name="AutoShape 35"/>
          <p:cNvSpPr>
            <a:spLocks/>
          </p:cNvSpPr>
          <p:nvPr/>
        </p:nvSpPr>
        <p:spPr bwMode="auto">
          <a:xfrm rot="5390292">
            <a:off x="5653881" y="3349626"/>
            <a:ext cx="228600" cy="5029200"/>
          </a:xfrm>
          <a:prstGeom prst="rightBrace">
            <a:avLst>
              <a:gd name="adj1" fmla="val 183333"/>
              <a:gd name="adj2" fmla="val 50000"/>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Gulim" panose="020B0600000101010101" pitchFamily="34" charset="-127"/>
              </a:defRPr>
            </a:lvl1pPr>
            <a:lvl2pPr marL="742950" indent="-285750">
              <a:defRPr sz="2800">
                <a:solidFill>
                  <a:schemeClr val="tx1"/>
                </a:solidFill>
                <a:latin typeface="Tahoma" panose="020B0604030504040204" pitchFamily="34" charset="0"/>
                <a:ea typeface="Gulim" panose="020B0600000101010101" pitchFamily="34" charset="-127"/>
              </a:defRPr>
            </a:lvl2pPr>
            <a:lvl3pPr marL="1143000" indent="-228600">
              <a:defRPr sz="2800">
                <a:solidFill>
                  <a:schemeClr val="tx1"/>
                </a:solidFill>
                <a:latin typeface="Tahoma" panose="020B0604030504040204" pitchFamily="34" charset="0"/>
                <a:ea typeface="Gulim" panose="020B0600000101010101" pitchFamily="34" charset="-127"/>
              </a:defRPr>
            </a:lvl3pPr>
            <a:lvl4pPr marL="1600200" indent="-228600">
              <a:defRPr sz="2800">
                <a:solidFill>
                  <a:schemeClr val="tx1"/>
                </a:solidFill>
                <a:latin typeface="Tahoma" panose="020B0604030504040204" pitchFamily="34" charset="0"/>
                <a:ea typeface="Gulim" panose="020B0600000101010101" pitchFamily="34" charset="-127"/>
              </a:defRPr>
            </a:lvl4pPr>
            <a:lvl5pPr marL="2057400" indent="-228600">
              <a:defRPr sz="2800">
                <a:solidFill>
                  <a:schemeClr val="tx1"/>
                </a:solidFill>
                <a:latin typeface="Tahoma" panose="020B0604030504040204" pitchFamily="34" charset="0"/>
                <a:ea typeface="Gulim" panose="020B0600000101010101" pitchFamily="34" charset="-127"/>
              </a:defRPr>
            </a:lvl5pPr>
            <a:lvl6pPr marL="25146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6pPr>
            <a:lvl7pPr marL="29718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7pPr>
            <a:lvl8pPr marL="34290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8pPr>
            <a:lvl9pPr marL="3886200" indent="-228600" eaLnBrk="0" fontAlgn="base" hangingPunct="0">
              <a:lnSpc>
                <a:spcPct val="70000"/>
              </a:lnSpc>
              <a:spcBef>
                <a:spcPct val="20000"/>
              </a:spcBef>
              <a:spcAft>
                <a:spcPct val="0"/>
              </a:spcAft>
              <a:buClr>
                <a:schemeClr val="tx2"/>
              </a:buClr>
              <a:buChar char="•"/>
              <a:defRPr sz="2800">
                <a:solidFill>
                  <a:schemeClr val="tx1"/>
                </a:solidFill>
                <a:latin typeface="Tahoma" panose="020B0604030504040204" pitchFamily="34" charset="0"/>
                <a:ea typeface="Gulim" panose="020B0600000101010101" pitchFamily="34" charset="-127"/>
              </a:defRPr>
            </a:lvl9pPr>
          </a:lstStyle>
          <a:p>
            <a:endParaRPr lang="en-US" altLang="en-US"/>
          </a:p>
        </p:txBody>
      </p:sp>
    </p:spTree>
    <p:extLst>
      <p:ext uri="{BB962C8B-B14F-4D97-AF65-F5344CB8AC3E}">
        <p14:creationId xmlns:p14="http://schemas.microsoft.com/office/powerpoint/2010/main" val="312576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6736"/>
            <a:ext cx="10972800" cy="808037"/>
          </a:xfrm>
        </p:spPr>
        <p:txBody>
          <a:bodyPr/>
          <a:lstStyle/>
          <a:p>
            <a:r>
              <a:rPr lang="en-US" dirty="0"/>
              <a:t>Competitive Intelligence &amp; Benchmarking</a:t>
            </a:r>
          </a:p>
        </p:txBody>
      </p:sp>
      <p:sp>
        <p:nvSpPr>
          <p:cNvPr id="3" name="Content Placeholder 2"/>
          <p:cNvSpPr>
            <a:spLocks noGrp="1"/>
          </p:cNvSpPr>
          <p:nvPr>
            <p:ph sz="half" idx="1"/>
          </p:nvPr>
        </p:nvSpPr>
        <p:spPr>
          <a:xfrm>
            <a:off x="436100" y="1781503"/>
            <a:ext cx="8660603" cy="4359761"/>
          </a:xfrm>
        </p:spPr>
        <p:txBody>
          <a:bodyPr/>
          <a:lstStyle/>
          <a:p>
            <a:pPr>
              <a:spcBef>
                <a:spcPts val="1200"/>
              </a:spcBef>
            </a:pPr>
            <a:r>
              <a:rPr lang="en-US" sz="2600" dirty="0">
                <a:latin typeface="Calibri" panose="020F0502020204030204" pitchFamily="34" charset="0"/>
              </a:rPr>
              <a:t>Discovering problems &amp; opportunities via data analysis.</a:t>
            </a:r>
          </a:p>
          <a:p>
            <a:pPr lvl="1">
              <a:spcBef>
                <a:spcPts val="1200"/>
              </a:spcBef>
            </a:pPr>
            <a:r>
              <a:rPr lang="en-US" u="sng" dirty="0">
                <a:latin typeface="Calibri" panose="020F0502020204030204" pitchFamily="34" charset="0"/>
              </a:rPr>
              <a:t>Industry analysis </a:t>
            </a:r>
            <a:r>
              <a:rPr lang="en-US" dirty="0">
                <a:latin typeface="Calibri" panose="020F0502020204030204" pitchFamily="34" charset="0"/>
              </a:rPr>
              <a:t>(industry trend, competition intensity, value chain analysis) to assess industry potential and risk.</a:t>
            </a:r>
          </a:p>
          <a:p>
            <a:pPr lvl="1">
              <a:spcBef>
                <a:spcPts val="1200"/>
              </a:spcBef>
            </a:pPr>
            <a:r>
              <a:rPr lang="en-US" u="sng" dirty="0">
                <a:latin typeface="Calibri" panose="020F0502020204030204" pitchFamily="34" charset="0"/>
              </a:rPr>
              <a:t>Competition positioning </a:t>
            </a:r>
            <a:r>
              <a:rPr lang="en-US" dirty="0">
                <a:latin typeface="Calibri" panose="020F0502020204030204" pitchFamily="34" charset="0"/>
              </a:rPr>
              <a:t>(p</a:t>
            </a:r>
            <a:r>
              <a:rPr lang="en-US" altLang="ja-JP" dirty="0">
                <a:latin typeface="Calibri" panose="020F0502020204030204" pitchFamily="34" charset="0"/>
              </a:rPr>
              <a:t>rofit frontier, enterprise ranking, KPI examination) to position a company in the competitive landscape.</a:t>
            </a:r>
          </a:p>
          <a:p>
            <a:pPr lvl="1">
              <a:spcBef>
                <a:spcPts val="1200"/>
              </a:spcBef>
            </a:pPr>
            <a:r>
              <a:rPr lang="en-US" u="sng" dirty="0">
                <a:latin typeface="Calibri" panose="020F0502020204030204" pitchFamily="34" charset="0"/>
              </a:rPr>
              <a:t>Enterprise diagnosis </a:t>
            </a:r>
            <a:r>
              <a:rPr lang="en-US" dirty="0">
                <a:latin typeface="Calibri" panose="020F0502020204030204" pitchFamily="34" charset="0"/>
              </a:rPr>
              <a:t>(s</a:t>
            </a:r>
            <a:r>
              <a:rPr lang="en-US" altLang="ja-JP" dirty="0">
                <a:latin typeface="Calibri" panose="020F0502020204030204" pitchFamily="34" charset="0"/>
              </a:rPr>
              <a:t>trengths &amp; weaknesses, value driver analysis, breakdown analysis) to discover problems and diagnose causes.</a:t>
            </a:r>
            <a:endParaRPr lang="en-US" dirty="0">
              <a:solidFill>
                <a:srgbClr val="FF0000"/>
              </a:solidFill>
              <a:latin typeface="Calibri" panose="020F0502020204030204" pitchFamily="34" charset="0"/>
            </a:endParaRPr>
          </a:p>
        </p:txBody>
      </p:sp>
      <p:pic>
        <p:nvPicPr>
          <p:cNvPr id="5" name="Picture 4"/>
          <p:cNvPicPr>
            <a:picLocks noChangeAspect="1"/>
          </p:cNvPicPr>
          <p:nvPr/>
        </p:nvPicPr>
        <p:blipFill>
          <a:blip r:embed="rId3"/>
          <a:stretch>
            <a:fillRect/>
          </a:stretch>
        </p:blipFill>
        <p:spPr>
          <a:xfrm>
            <a:off x="9522044" y="0"/>
            <a:ext cx="2669955" cy="6858000"/>
          </a:xfrm>
          <a:prstGeom prst="rect">
            <a:avLst/>
          </a:prstGeom>
        </p:spPr>
      </p:pic>
    </p:spTree>
    <p:extLst>
      <p:ext uri="{BB962C8B-B14F-4D97-AF65-F5344CB8AC3E}">
        <p14:creationId xmlns:p14="http://schemas.microsoft.com/office/powerpoint/2010/main" val="342413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Impact of supply chain analytics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6742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Forecasting &amp; Decisions Under Uncertainty</a:t>
            </a:r>
          </a:p>
        </p:txBody>
      </p:sp>
      <p:sp>
        <p:nvSpPr>
          <p:cNvPr id="5" name="Content Placeholder 4"/>
          <p:cNvSpPr>
            <a:spLocks noGrp="1"/>
          </p:cNvSpPr>
          <p:nvPr>
            <p:ph sz="half" idx="1"/>
          </p:nvPr>
        </p:nvSpPr>
        <p:spPr>
          <a:xfrm>
            <a:off x="609599" y="1866900"/>
            <a:ext cx="7010401" cy="4344988"/>
          </a:xfrm>
        </p:spPr>
        <p:txBody>
          <a:bodyPr/>
          <a:lstStyle/>
          <a:p>
            <a:r>
              <a:rPr lang="en-US" dirty="0">
                <a:latin typeface="Calibri" panose="020F0502020204030204" pitchFamily="34" charset="0"/>
              </a:rPr>
              <a:t>Align commerce with public health</a:t>
            </a:r>
          </a:p>
          <a:p>
            <a:r>
              <a:rPr lang="en-US" dirty="0">
                <a:latin typeface="Calibri" panose="020F0502020204030204" pitchFamily="34" charset="0"/>
              </a:rPr>
              <a:t>Teaching objectives</a:t>
            </a:r>
          </a:p>
          <a:p>
            <a:pPr lvl="1"/>
            <a:r>
              <a:rPr lang="en-US" dirty="0">
                <a:latin typeface="Calibri" panose="020F0502020204030204" pitchFamily="34" charset="0"/>
              </a:rPr>
              <a:t>Predict rare but disastrous events</a:t>
            </a:r>
          </a:p>
          <a:p>
            <a:pPr lvl="1"/>
            <a:r>
              <a:rPr lang="en-US" dirty="0">
                <a:latin typeface="Calibri" panose="020F0502020204030204" pitchFamily="34" charset="0"/>
              </a:rPr>
              <a:t>Decision making under uncertainty</a:t>
            </a:r>
          </a:p>
          <a:p>
            <a:pPr lvl="1"/>
            <a:r>
              <a:rPr lang="en-US" dirty="0">
                <a:latin typeface="Calibri" panose="020F0502020204030204" pitchFamily="34" charset="0"/>
              </a:rPr>
              <a:t>Companies want to make money, governments want to save lives; how to align the mismatched interests?</a:t>
            </a:r>
          </a:p>
          <a:p>
            <a:r>
              <a:rPr lang="en-US" dirty="0">
                <a:latin typeface="Calibri" panose="020F0502020204030204" pitchFamily="34" charset="0"/>
              </a:rPr>
              <a:t>Case: </a:t>
            </a:r>
            <a:r>
              <a:rPr lang="en-US" dirty="0">
                <a:solidFill>
                  <a:srgbClr val="C00000"/>
                </a:solidFill>
                <a:latin typeface="Calibri" panose="020F0502020204030204" pitchFamily="34" charset="0"/>
              </a:rPr>
              <a:t>Pandemic Influenza – Just-in-Time vs Just-in-Case Strategies</a:t>
            </a:r>
            <a:r>
              <a:rPr lang="en-US" dirty="0">
                <a:latin typeface="Calibri" panose="020F0502020204030204" pitchFamily="34" charset="0"/>
              </a:rPr>
              <a:t>.</a:t>
            </a:r>
          </a:p>
        </p:txBody>
      </p:sp>
      <p:pic>
        <p:nvPicPr>
          <p:cNvPr id="3" name="Content Placeholder 2"/>
          <p:cNvPicPr>
            <a:picLocks noGrp="1" noChangeAspect="1"/>
          </p:cNvPicPr>
          <p:nvPr>
            <p:ph sz="half" idx="2"/>
          </p:nvPr>
        </p:nvPicPr>
        <p:blipFill>
          <a:blip r:embed="rId2"/>
          <a:stretch>
            <a:fillRect/>
          </a:stretch>
        </p:blipFill>
        <p:spPr>
          <a:xfrm>
            <a:off x="8254537" y="1774827"/>
            <a:ext cx="2950737" cy="4372521"/>
          </a:xfrm>
          <a:prstGeom prst="rect">
            <a:avLst/>
          </a:prstGeom>
        </p:spPr>
      </p:pic>
    </p:spTree>
    <p:extLst>
      <p:ext uri="{BB962C8B-B14F-4D97-AF65-F5344CB8AC3E}">
        <p14:creationId xmlns:p14="http://schemas.microsoft.com/office/powerpoint/2010/main" val="2465194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 Analytics</a:t>
            </a:r>
          </a:p>
        </p:txBody>
      </p:sp>
      <p:sp>
        <p:nvSpPr>
          <p:cNvPr id="4" name="Content Placeholder 3"/>
          <p:cNvSpPr>
            <a:spLocks noGrp="1"/>
          </p:cNvSpPr>
          <p:nvPr>
            <p:ph sz="half" idx="1"/>
          </p:nvPr>
        </p:nvSpPr>
        <p:spPr>
          <a:xfrm>
            <a:off x="609599" y="1866900"/>
            <a:ext cx="6981371" cy="4344988"/>
          </a:xfrm>
        </p:spPr>
        <p:txBody>
          <a:bodyPr/>
          <a:lstStyle/>
          <a:p>
            <a:r>
              <a:rPr lang="en-US" sz="2400" dirty="0">
                <a:latin typeface="Calibri" panose="020F0502020204030204" pitchFamily="34" charset="0"/>
              </a:rPr>
              <a:t>A major US wireless carrier changed its supply chain model from store to showroom and save $1 billion in inventory.</a:t>
            </a:r>
          </a:p>
          <a:p>
            <a:r>
              <a:rPr lang="en-US" sz="2400" dirty="0">
                <a:latin typeface="Calibri" panose="020F0502020204030204" pitchFamily="34" charset="0"/>
              </a:rPr>
              <a:t>Teaching objectives</a:t>
            </a:r>
          </a:p>
          <a:p>
            <a:pPr lvl="1"/>
            <a:r>
              <a:rPr lang="en-US" sz="2000" dirty="0">
                <a:latin typeface="Calibri" panose="020F0502020204030204" pitchFamily="34" charset="0"/>
              </a:rPr>
              <a:t>Supply chain analytics</a:t>
            </a:r>
          </a:p>
          <a:p>
            <a:pPr lvl="1"/>
            <a:r>
              <a:rPr lang="en-US" sz="2000" dirty="0">
                <a:latin typeface="Calibri" panose="020F0502020204030204" pitchFamily="34" charset="0"/>
              </a:rPr>
              <a:t>Distribution strategies: store vs showroom models</a:t>
            </a:r>
          </a:p>
          <a:p>
            <a:pPr lvl="1"/>
            <a:r>
              <a:rPr lang="en-US" sz="2000" dirty="0">
                <a:latin typeface="Calibri" panose="020F0502020204030204" pitchFamily="34" charset="0"/>
              </a:rPr>
              <a:t>Integrating inventory and transportation decisions in distribution and logistics</a:t>
            </a:r>
          </a:p>
          <a:p>
            <a:r>
              <a:rPr lang="en-US" sz="2400" dirty="0">
                <a:latin typeface="Calibri" panose="020F0502020204030204" pitchFamily="34" charset="0"/>
              </a:rPr>
              <a:t>Case: </a:t>
            </a:r>
            <a:r>
              <a:rPr lang="en-US" sz="2400" dirty="0">
                <a:solidFill>
                  <a:srgbClr val="C00000"/>
                </a:solidFill>
                <a:latin typeface="Calibri" panose="020F0502020204030204" pitchFamily="34" charset="0"/>
              </a:rPr>
              <a:t>VASTA Wireless – Push vs. Pull Distribution Strategies (1</a:t>
            </a:r>
            <a:r>
              <a:rPr lang="en-US" sz="2400" baseline="30000" dirty="0">
                <a:solidFill>
                  <a:srgbClr val="C00000"/>
                </a:solidFill>
                <a:latin typeface="Calibri" panose="020F0502020204030204" pitchFamily="34" charset="0"/>
              </a:rPr>
              <a:t>st</a:t>
            </a:r>
            <a:r>
              <a:rPr lang="en-US" sz="2400" dirty="0">
                <a:solidFill>
                  <a:srgbClr val="C00000"/>
                </a:solidFill>
                <a:latin typeface="Calibri" panose="020F0502020204030204" pitchFamily="34" charset="0"/>
              </a:rPr>
              <a:t> prize INFORM case writing competition 2014)</a:t>
            </a:r>
            <a:endParaRPr lang="en-US" sz="2400" dirty="0">
              <a:latin typeface="Calibri" panose="020F0502020204030204" pitchFamily="34" charset="0"/>
            </a:endParaRPr>
          </a:p>
        </p:txBody>
      </p:sp>
      <p:pic>
        <p:nvPicPr>
          <p:cNvPr id="3" name="Content Placeholder 2"/>
          <p:cNvPicPr>
            <a:picLocks noGrp="1" noChangeAspect="1"/>
          </p:cNvPicPr>
          <p:nvPr>
            <p:ph sz="half" idx="2"/>
          </p:nvPr>
        </p:nvPicPr>
        <p:blipFill>
          <a:blip r:embed="rId2"/>
          <a:stretch>
            <a:fillRect/>
          </a:stretch>
        </p:blipFill>
        <p:spPr>
          <a:xfrm>
            <a:off x="7808913" y="2780666"/>
            <a:ext cx="3773487" cy="2517455"/>
          </a:xfrm>
          <a:prstGeom prst="rect">
            <a:avLst/>
          </a:prstGeom>
        </p:spPr>
      </p:pic>
    </p:spTree>
    <p:extLst>
      <p:ext uri="{BB962C8B-B14F-4D97-AF65-F5344CB8AC3E}">
        <p14:creationId xmlns:p14="http://schemas.microsoft.com/office/powerpoint/2010/main" val="2565384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705533"/>
            <a:ext cx="10972800" cy="808037"/>
          </a:xfrm>
        </p:spPr>
        <p:txBody>
          <a:bodyPr/>
          <a:lstStyle/>
          <a:p>
            <a:r>
              <a:rPr lang="en-US" dirty="0"/>
              <a:t>Sales &amp; Operations Planning</a:t>
            </a:r>
          </a:p>
        </p:txBody>
      </p:sp>
      <p:sp>
        <p:nvSpPr>
          <p:cNvPr id="4" name="Content Placeholder 3"/>
          <p:cNvSpPr>
            <a:spLocks noGrp="1"/>
          </p:cNvSpPr>
          <p:nvPr>
            <p:ph sz="half" idx="1"/>
          </p:nvPr>
        </p:nvSpPr>
        <p:spPr>
          <a:xfrm>
            <a:off x="609599" y="1513570"/>
            <a:ext cx="6907079" cy="4698318"/>
          </a:xfrm>
        </p:spPr>
        <p:txBody>
          <a:bodyPr/>
          <a:lstStyle/>
          <a:p>
            <a:pPr lvl="0"/>
            <a:r>
              <a:rPr lang="en-US" sz="2600" dirty="0">
                <a:latin typeface="Calibri" panose="020F0502020204030204" pitchFamily="34" charset="0"/>
              </a:rPr>
              <a:t>Redesign Coach’s logistics network to reduce cost and improve customer satisfaction.</a:t>
            </a:r>
          </a:p>
          <a:p>
            <a:pPr lvl="0"/>
            <a:r>
              <a:rPr lang="en-US" sz="2600" dirty="0">
                <a:latin typeface="Calibri" panose="020F0502020204030204" pitchFamily="34" charset="0"/>
              </a:rPr>
              <a:t>Teaching objectives </a:t>
            </a:r>
          </a:p>
          <a:p>
            <a:pPr lvl="1"/>
            <a:r>
              <a:rPr lang="en-US" sz="2200" dirty="0">
                <a:latin typeface="Calibri" panose="020F0502020204030204" pitchFamily="34" charset="0"/>
              </a:rPr>
              <a:t>Prescriptive analytics: Linear and integer programming, solvers. </a:t>
            </a:r>
          </a:p>
          <a:p>
            <a:pPr lvl="1"/>
            <a:r>
              <a:rPr lang="en-US" sz="2200" dirty="0">
                <a:latin typeface="Calibri" panose="020F0502020204030204" pitchFamily="34" charset="0"/>
              </a:rPr>
              <a:t>Applications: production planning, staff scheduling, transportation planning, resource allocation, logistics network design.</a:t>
            </a:r>
          </a:p>
          <a:p>
            <a:r>
              <a:rPr lang="en-US" sz="2600" dirty="0">
                <a:latin typeface="Calibri" panose="020F0502020204030204" pitchFamily="34" charset="0"/>
              </a:rPr>
              <a:t>Case: </a:t>
            </a:r>
            <a:r>
              <a:rPr lang="en-US" sz="2600" dirty="0">
                <a:solidFill>
                  <a:srgbClr val="C00000"/>
                </a:solidFill>
                <a:latin typeface="Calibri" panose="020F0502020204030204" pitchFamily="34" charset="0"/>
              </a:rPr>
              <a:t>Distribution Network Design – COACH Handbags Inc</a:t>
            </a:r>
            <a:r>
              <a:rPr lang="en-US" sz="2600" dirty="0">
                <a:latin typeface="Calibri" panose="020F0502020204030204" pitchFamily="34" charset="0"/>
              </a:rPr>
              <a:t>.</a:t>
            </a:r>
          </a:p>
        </p:txBody>
      </p:sp>
      <p:pic>
        <p:nvPicPr>
          <p:cNvPr id="3" name="Content Placeholder 2"/>
          <p:cNvPicPr>
            <a:picLocks noGrp="1" noChangeAspect="1"/>
          </p:cNvPicPr>
          <p:nvPr>
            <p:ph sz="half" idx="2"/>
          </p:nvPr>
        </p:nvPicPr>
        <p:blipFill>
          <a:blip r:embed="rId3"/>
          <a:stretch>
            <a:fillRect/>
          </a:stretch>
        </p:blipFill>
        <p:spPr>
          <a:xfrm>
            <a:off x="7930910" y="2378019"/>
            <a:ext cx="3237257" cy="2578832"/>
          </a:xfrm>
          <a:prstGeom prst="rect">
            <a:avLst/>
          </a:prstGeom>
        </p:spPr>
      </p:pic>
    </p:spTree>
    <p:extLst>
      <p:ext uri="{BB962C8B-B14F-4D97-AF65-F5344CB8AC3E}">
        <p14:creationId xmlns:p14="http://schemas.microsoft.com/office/powerpoint/2010/main" val="399331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E711-C287-C609-343A-60FFABD5712B}"/>
              </a:ext>
            </a:extLst>
          </p:cNvPr>
          <p:cNvSpPr>
            <a:spLocks noGrp="1"/>
          </p:cNvSpPr>
          <p:nvPr>
            <p:ph type="title"/>
          </p:nvPr>
        </p:nvSpPr>
        <p:spPr>
          <a:xfrm>
            <a:off x="640080" y="325370"/>
            <a:ext cx="4368602" cy="1301550"/>
          </a:xfrm>
        </p:spPr>
        <p:txBody>
          <a:bodyPr vert="horz" lIns="91440" tIns="45720" rIns="91440" bIns="45720" rtlCol="0" anchor="b">
            <a:normAutofit/>
          </a:bodyPr>
          <a:lstStyle/>
          <a:p>
            <a:r>
              <a:rPr lang="en-US" sz="2800" dirty="0"/>
              <a:t>Inventory Analytics</a:t>
            </a:r>
          </a:p>
        </p:txBody>
      </p:sp>
      <p:sp>
        <p:nvSpPr>
          <p:cNvPr id="3" name="Content Placeholder 2">
            <a:extLst>
              <a:ext uri="{FF2B5EF4-FFF2-40B4-BE49-F238E27FC236}">
                <a16:creationId xmlns:a16="http://schemas.microsoft.com/office/drawing/2014/main" id="{41012CF2-65E6-2158-BCE4-E62CA52FD2E5}"/>
              </a:ext>
            </a:extLst>
          </p:cNvPr>
          <p:cNvSpPr>
            <a:spLocks noGrp="1"/>
          </p:cNvSpPr>
          <p:nvPr>
            <p:ph sz="half" idx="1"/>
          </p:nvPr>
        </p:nvSpPr>
        <p:spPr>
          <a:xfrm>
            <a:off x="640080" y="1947553"/>
            <a:ext cx="4670097" cy="4246014"/>
          </a:xfrm>
        </p:spPr>
        <p:txBody>
          <a:bodyPr vert="horz" lIns="91440" tIns="45720" rIns="91440" bIns="45720" rtlCol="0">
            <a:normAutofit fontScale="92500" lnSpcReduction="10000"/>
          </a:bodyPr>
          <a:lstStyle/>
          <a:p>
            <a:pPr fontAlgn="auto">
              <a:lnSpc>
                <a:spcPct val="110000"/>
              </a:lnSpc>
              <a:spcBef>
                <a:spcPts val="600"/>
              </a:spcBef>
              <a:spcAft>
                <a:spcPts val="0"/>
              </a:spcAft>
            </a:pPr>
            <a:r>
              <a:rPr lang="en-US" dirty="0">
                <a:latin typeface="Calibri" panose="020F0502020204030204" pitchFamily="34" charset="0"/>
                <a:cs typeface="Calibri" panose="020F0502020204030204" pitchFamily="34" charset="0"/>
              </a:rPr>
              <a:t>Where to look for inventory problems?</a:t>
            </a:r>
          </a:p>
          <a:p>
            <a:pPr fontAlgn="auto">
              <a:lnSpc>
                <a:spcPct val="110000"/>
              </a:lnSpc>
              <a:spcBef>
                <a:spcPts val="600"/>
              </a:spcBef>
              <a:spcAft>
                <a:spcPts val="0"/>
              </a:spcAft>
            </a:pPr>
            <a:r>
              <a:rPr lang="en-US" dirty="0">
                <a:latin typeface="Calibri" panose="020F0502020204030204" pitchFamily="34" charset="0"/>
                <a:cs typeface="Calibri" panose="020F0502020204030204" pitchFamily="34" charset="0"/>
              </a:rPr>
              <a:t>What’s the strategic importance of inventory and how to diagnose &amp; discover inventory problems?</a:t>
            </a:r>
          </a:p>
          <a:p>
            <a:pPr fontAlgn="auto">
              <a:lnSpc>
                <a:spcPct val="110000"/>
              </a:lnSpc>
              <a:spcBef>
                <a:spcPts val="600"/>
              </a:spcBef>
              <a:spcAft>
                <a:spcPts val="0"/>
              </a:spcAft>
            </a:pPr>
            <a:r>
              <a:rPr lang="en-US" sz="2800" dirty="0">
                <a:effectLst/>
                <a:latin typeface="Calibri" panose="020F0502020204030204" pitchFamily="34" charset="0"/>
                <a:ea typeface="SimSun" panose="02010600030101010101" pitchFamily="2" charset="-122"/>
                <a:cs typeface="Calibri" panose="020F0502020204030204" pitchFamily="34" charset="0"/>
              </a:rPr>
              <a:t>How does inventory drive financials and subsequently the stock market performance</a:t>
            </a:r>
            <a:r>
              <a:rPr lang="en-US" dirty="0">
                <a:latin typeface="Calibri" panose="020F0502020204030204" pitchFamily="34" charset="0"/>
                <a:cs typeface="Calibri" panose="020F0502020204030204" pitchFamily="34" charset="0"/>
              </a:rPr>
              <a:t>?</a:t>
            </a:r>
          </a:p>
        </p:txBody>
      </p:sp>
      <p:pic>
        <p:nvPicPr>
          <p:cNvPr id="11" name="Content Placeholder 10" descr="Chart, bar chart&#10;&#10;Description automatically generated">
            <a:extLst>
              <a:ext uri="{FF2B5EF4-FFF2-40B4-BE49-F238E27FC236}">
                <a16:creationId xmlns:a16="http://schemas.microsoft.com/office/drawing/2014/main" id="{95ED1032-4C60-72E4-90C0-0D5F01D19A4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5837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9B0576C2-5310-6AFD-F67F-5D164B1BD7B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DB89086-BEA4-4AC3-90AE-64C67C1447DB}" type="slidenum">
              <a:rPr lang="en-US" smtClean="0">
                <a:solidFill>
                  <a:prstClr val="black">
                    <a:tint val="75000"/>
                  </a:prstClr>
                </a:solidFill>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42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A02BA-B1F0-4606-39F8-9CA7AEBBDE71}"/>
              </a:ext>
            </a:extLst>
          </p:cNvPr>
          <p:cNvSpPr>
            <a:spLocks noGrp="1"/>
          </p:cNvSpPr>
          <p:nvPr>
            <p:ph type="title"/>
          </p:nvPr>
        </p:nvSpPr>
        <p:spPr>
          <a:xfrm>
            <a:off x="640080" y="325369"/>
            <a:ext cx="4368602" cy="1111545"/>
          </a:xfrm>
        </p:spPr>
        <p:txBody>
          <a:bodyPr vert="horz" lIns="91440" tIns="45720" rIns="91440" bIns="45720" rtlCol="0" anchor="b">
            <a:normAutofit/>
          </a:bodyPr>
          <a:lstStyle/>
          <a:p>
            <a:r>
              <a:rPr lang="en-US" sz="2800" dirty="0"/>
              <a:t>Sourcing Analytics</a:t>
            </a:r>
          </a:p>
        </p:txBody>
      </p:sp>
      <p:pic>
        <p:nvPicPr>
          <p:cNvPr id="41" name="Content Placeholder 40" descr="Map&#10;&#10;Description automatically generated">
            <a:extLst>
              <a:ext uri="{FF2B5EF4-FFF2-40B4-BE49-F238E27FC236}">
                <a16:creationId xmlns:a16="http://schemas.microsoft.com/office/drawing/2014/main" id="{E960EE51-27B3-05C6-9C36-F24A4161DE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6554" r="1182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B06B10A8-B593-D84E-E89C-1FF113455F3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DB89086-BEA4-4AC3-90AE-64C67C1447D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52601A0D-7C2C-F372-A345-C5B5FF5CBD03}"/>
              </a:ext>
            </a:extLst>
          </p:cNvPr>
          <p:cNvSpPr>
            <a:spLocks noGrp="1"/>
          </p:cNvSpPr>
          <p:nvPr>
            <p:ph sz="half" idx="1"/>
          </p:nvPr>
        </p:nvSpPr>
        <p:spPr>
          <a:xfrm>
            <a:off x="640080" y="1714946"/>
            <a:ext cx="4573188" cy="4479098"/>
          </a:xfrm>
        </p:spPr>
        <p:txBody>
          <a:bodyPr vert="horz" lIns="91440" tIns="45720" rIns="91440" bIns="45720" rtlCol="0">
            <a:normAutofit/>
          </a:bodyPr>
          <a:lstStyle/>
          <a:p>
            <a:pPr>
              <a:lnSpc>
                <a:spcPct val="110000"/>
              </a:lnSpc>
            </a:pPr>
            <a:r>
              <a:rPr lang="en-US" dirty="0">
                <a:solidFill>
                  <a:srgbClr val="FF0000"/>
                </a:solidFill>
                <a:latin typeface="Calibri" panose="020F0502020204030204" pitchFamily="34" charset="0"/>
                <a:cs typeface="Calibri" panose="020F0502020204030204" pitchFamily="34" charset="0"/>
              </a:rPr>
              <a:t>Supplier intelligence</a:t>
            </a:r>
            <a:r>
              <a:rPr lang="en-US" dirty="0">
                <a:latin typeface="Calibri" panose="020F0502020204030204" pitchFamily="34" charset="0"/>
                <a:cs typeface="Calibri" panose="020F0502020204030204" pitchFamily="34" charset="0"/>
              </a:rPr>
              <a:t>: Explore and select suppliers globally</a:t>
            </a:r>
          </a:p>
          <a:p>
            <a:pPr>
              <a:lnSpc>
                <a:spcPct val="110000"/>
              </a:lnSpc>
            </a:pPr>
            <a:r>
              <a:rPr lang="en-US" dirty="0">
                <a:solidFill>
                  <a:srgbClr val="FF0000"/>
                </a:solidFill>
                <a:latin typeface="Calibri" panose="020F0502020204030204" pitchFamily="34" charset="0"/>
                <a:cs typeface="Calibri" panose="020F0502020204030204" pitchFamily="34" charset="0"/>
              </a:rPr>
              <a:t>Bargaining power analysis</a:t>
            </a:r>
            <a:r>
              <a:rPr lang="en-US" dirty="0">
                <a:latin typeface="Calibri" panose="020F0502020204030204" pitchFamily="34" charset="0"/>
                <a:cs typeface="Calibri" panose="020F0502020204030204" pitchFamily="34" charset="0"/>
              </a:rPr>
              <a:t>: Measure leverage.</a:t>
            </a:r>
          </a:p>
          <a:p>
            <a:pPr>
              <a:lnSpc>
                <a:spcPct val="110000"/>
              </a:lnSpc>
            </a:pPr>
            <a:r>
              <a:rPr lang="en-US" dirty="0">
                <a:solidFill>
                  <a:srgbClr val="FF0000"/>
                </a:solidFill>
                <a:latin typeface="Calibri" panose="020F0502020204030204" pitchFamily="34" charset="0"/>
                <a:cs typeface="Calibri" panose="020F0502020204030204" pitchFamily="34" charset="0"/>
              </a:rPr>
              <a:t>Supplier benchmarking</a:t>
            </a:r>
            <a:r>
              <a:rPr lang="en-US" dirty="0">
                <a:latin typeface="Calibri" panose="020F0502020204030204" pitchFamily="34" charset="0"/>
                <a:cs typeface="Calibri" panose="020F0502020204030204" pitchFamily="34" charset="0"/>
              </a:rPr>
              <a:t>: Compare suppliers’ pricing, profitability, health and supplying capability.</a:t>
            </a:r>
          </a:p>
        </p:txBody>
      </p:sp>
    </p:spTree>
    <p:extLst>
      <p:ext uri="{BB962C8B-B14F-4D97-AF65-F5344CB8AC3E}">
        <p14:creationId xmlns:p14="http://schemas.microsoft.com/office/powerpoint/2010/main" val="1335702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Shortage Gaming and Supply Rationing</a:t>
            </a:r>
          </a:p>
        </p:txBody>
      </p:sp>
      <p:sp>
        <p:nvSpPr>
          <p:cNvPr id="5" name="Content Placeholder 4"/>
          <p:cNvSpPr>
            <a:spLocks noGrp="1"/>
          </p:cNvSpPr>
          <p:nvPr>
            <p:ph sz="half" idx="1"/>
          </p:nvPr>
        </p:nvSpPr>
        <p:spPr>
          <a:xfrm>
            <a:off x="609600" y="1983782"/>
            <a:ext cx="6574972" cy="4228105"/>
          </a:xfrm>
        </p:spPr>
        <p:txBody>
          <a:bodyPr/>
          <a:lstStyle/>
          <a:p>
            <a:r>
              <a:rPr lang="en-US" dirty="0">
                <a:latin typeface="Calibri" panose="020F0502020204030204" pitchFamily="34" charset="0"/>
              </a:rPr>
              <a:t>Play the Hunger Chain simulation (hunger games) to learn:</a:t>
            </a:r>
          </a:p>
          <a:p>
            <a:pPr lvl="1"/>
            <a:r>
              <a:rPr lang="en-US" dirty="0">
                <a:latin typeface="Calibri" panose="020F0502020204030204" pitchFamily="34" charset="0"/>
              </a:rPr>
              <a:t>Shortage gaming (panic order, hoarding). </a:t>
            </a:r>
          </a:p>
          <a:p>
            <a:pPr lvl="1"/>
            <a:r>
              <a:rPr lang="en-US" dirty="0">
                <a:latin typeface="Calibri" panose="020F0502020204030204" pitchFamily="34" charset="0"/>
              </a:rPr>
              <a:t>Supply rationing for efficiency and fairness.</a:t>
            </a:r>
          </a:p>
          <a:p>
            <a:pPr lvl="1"/>
            <a:r>
              <a:rPr lang="en-US" dirty="0">
                <a:latin typeface="Calibri" panose="020F0502020204030204" pitchFamily="34" charset="0"/>
              </a:rPr>
              <a:t>Competition (the Prisoner’s Dilemma) and the value of information.</a:t>
            </a:r>
          </a:p>
          <a:p>
            <a:pPr lvl="1"/>
            <a:r>
              <a:rPr lang="en-US" dirty="0">
                <a:latin typeface="Calibri" panose="020F0502020204030204" pitchFamily="34" charset="0"/>
              </a:rPr>
              <a:t>The Newsvendor model.</a:t>
            </a:r>
          </a:p>
          <a:p>
            <a:r>
              <a:rPr lang="en-US" dirty="0">
                <a:latin typeface="Calibri" panose="020F0502020204030204" pitchFamily="34" charset="0"/>
              </a:rPr>
              <a:t>Game: </a:t>
            </a:r>
            <a:r>
              <a:rPr lang="en-US" dirty="0">
                <a:solidFill>
                  <a:srgbClr val="C00000"/>
                </a:solidFill>
                <a:latin typeface="Calibri" panose="020F0502020204030204" pitchFamily="34" charset="0"/>
              </a:rPr>
              <a:t>Hunger Chain simulation (Best DSJIE Teaching Brief Award 2021)</a:t>
            </a:r>
            <a:endParaRPr lang="en-US" dirty="0">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7305740" y="2392022"/>
            <a:ext cx="4436259" cy="3294743"/>
          </a:xfrm>
          <a:prstGeom prst="rect">
            <a:avLst/>
          </a:prstGeom>
        </p:spPr>
      </p:pic>
    </p:spTree>
    <p:extLst>
      <p:ext uri="{BB962C8B-B14F-4D97-AF65-F5344CB8AC3E}">
        <p14:creationId xmlns:p14="http://schemas.microsoft.com/office/powerpoint/2010/main" val="1923092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Collaboration &amp; Contracts</a:t>
            </a:r>
          </a:p>
        </p:txBody>
      </p:sp>
      <p:sp>
        <p:nvSpPr>
          <p:cNvPr id="4" name="Content Placeholder 3"/>
          <p:cNvSpPr>
            <a:spLocks noGrp="1"/>
          </p:cNvSpPr>
          <p:nvPr>
            <p:ph sz="half" idx="1"/>
          </p:nvPr>
        </p:nvSpPr>
        <p:spPr>
          <a:xfrm>
            <a:off x="547607" y="1866900"/>
            <a:ext cx="6135329" cy="4344988"/>
          </a:xfrm>
        </p:spPr>
        <p:txBody>
          <a:bodyPr/>
          <a:lstStyle/>
          <a:p>
            <a:r>
              <a:rPr lang="en-US" sz="3200" dirty="0">
                <a:latin typeface="Calibri" panose="020F0502020204030204" pitchFamily="34" charset="0"/>
              </a:rPr>
              <a:t>Play the </a:t>
            </a:r>
            <a:r>
              <a:rPr lang="en-US" sz="3200" dirty="0" err="1">
                <a:latin typeface="Calibri" panose="020F0502020204030204" pitchFamily="34" charset="0"/>
              </a:rPr>
              <a:t>FloraPark</a:t>
            </a:r>
            <a:r>
              <a:rPr lang="en-US" sz="3200" dirty="0">
                <a:latin typeface="Calibri" panose="020F0502020204030204" pitchFamily="34" charset="0"/>
              </a:rPr>
              <a:t> simulation (flower games) to learn:</a:t>
            </a:r>
          </a:p>
          <a:p>
            <a:pPr lvl="1"/>
            <a:r>
              <a:rPr lang="en-US" sz="2800" dirty="0">
                <a:latin typeface="Calibri" panose="020F0502020204030204" pitchFamily="34" charset="0"/>
              </a:rPr>
              <a:t>Supply chain collaboration via contracts</a:t>
            </a:r>
          </a:p>
          <a:p>
            <a:pPr lvl="1"/>
            <a:r>
              <a:rPr lang="en-US" sz="2800" dirty="0">
                <a:latin typeface="Calibri" panose="020F0502020204030204" pitchFamily="34" charset="0"/>
              </a:rPr>
              <a:t>Supply chain marketing interfaces</a:t>
            </a:r>
          </a:p>
          <a:p>
            <a:pPr lvl="1"/>
            <a:r>
              <a:rPr lang="en-US" sz="2800" dirty="0">
                <a:latin typeface="Calibri" panose="020F0502020204030204" pitchFamily="34" charset="0"/>
              </a:rPr>
              <a:t>Supply chain competition</a:t>
            </a:r>
          </a:p>
          <a:p>
            <a:pPr lvl="1"/>
            <a:r>
              <a:rPr lang="en-US" sz="2800" dirty="0">
                <a:latin typeface="Calibri" panose="020F0502020204030204" pitchFamily="34" charset="0"/>
              </a:rPr>
              <a:t>Negotiation </a:t>
            </a:r>
          </a:p>
          <a:p>
            <a:r>
              <a:rPr lang="en-US" sz="3200" dirty="0">
                <a:latin typeface="Calibri" panose="020F0502020204030204" pitchFamily="34" charset="0"/>
              </a:rPr>
              <a:t>Game: </a:t>
            </a:r>
            <a:r>
              <a:rPr lang="en-US" sz="3200" dirty="0">
                <a:solidFill>
                  <a:srgbClr val="C00000"/>
                </a:solidFill>
                <a:latin typeface="Calibri" panose="020F0502020204030204" pitchFamily="34" charset="0"/>
              </a:rPr>
              <a:t>Flora-Park simulation</a:t>
            </a:r>
            <a:r>
              <a:rPr lang="en-US" sz="3200" dirty="0">
                <a:latin typeface="Calibri" panose="020F0502020204030204" pitchFamily="34" charset="0"/>
              </a:rPr>
              <a:t>.</a:t>
            </a:r>
          </a:p>
          <a:p>
            <a:endParaRPr lang="en-US" sz="3200" dirty="0">
              <a:latin typeface="Calibri" panose="020F0502020204030204" pitchFamily="34" charset="0"/>
            </a:endParaRPr>
          </a:p>
        </p:txBody>
      </p:sp>
      <p:pic>
        <p:nvPicPr>
          <p:cNvPr id="7" name="Content Placeholder 6">
            <a:extLst>
              <a:ext uri="{FF2B5EF4-FFF2-40B4-BE49-F238E27FC236}">
                <a16:creationId xmlns:a16="http://schemas.microsoft.com/office/drawing/2014/main" id="{C83AAB1D-4F48-4864-8EFB-D230DAC10DEF}"/>
              </a:ext>
            </a:extLst>
          </p:cNvPr>
          <p:cNvPicPr>
            <a:picLocks noGrp="1" noChangeAspect="1"/>
          </p:cNvPicPr>
          <p:nvPr>
            <p:ph sz="half" idx="2"/>
          </p:nvPr>
        </p:nvPicPr>
        <p:blipFill>
          <a:blip r:embed="rId3"/>
          <a:stretch>
            <a:fillRect/>
          </a:stretch>
        </p:blipFill>
        <p:spPr>
          <a:xfrm>
            <a:off x="7321299" y="1866900"/>
            <a:ext cx="3912316" cy="4344988"/>
          </a:xfrm>
          <a:prstGeom prst="rect">
            <a:avLst/>
          </a:prstGeom>
        </p:spPr>
      </p:pic>
    </p:spTree>
    <p:extLst>
      <p:ext uri="{BB962C8B-B14F-4D97-AF65-F5344CB8AC3E}">
        <p14:creationId xmlns:p14="http://schemas.microsoft.com/office/powerpoint/2010/main" val="426798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Dream job Analysis</a:t>
            </a:r>
          </a:p>
        </p:txBody>
      </p:sp>
      <p:sp>
        <p:nvSpPr>
          <p:cNvPr id="5" name="Text Placeholder 4"/>
          <p:cNvSpPr>
            <a:spLocks noGrp="1"/>
          </p:cNvSpPr>
          <p:nvPr>
            <p:ph type="body" idx="1"/>
          </p:nvPr>
        </p:nvSpPr>
        <p:spPr/>
        <p:txBody>
          <a:bodyPr/>
          <a:lstStyle/>
          <a:p>
            <a:r>
              <a:rPr lang="en-US" sz="2400" dirty="0"/>
              <a:t>Find your dream job by data analytics</a:t>
            </a:r>
          </a:p>
          <a:p>
            <a:endParaRPr lang="en-US" dirty="0"/>
          </a:p>
        </p:txBody>
      </p:sp>
    </p:spTree>
    <p:extLst>
      <p:ext uri="{BB962C8B-B14F-4D97-AF65-F5344CB8AC3E}">
        <p14:creationId xmlns:p14="http://schemas.microsoft.com/office/powerpoint/2010/main" val="1960130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09599" y="600409"/>
            <a:ext cx="10972800" cy="808037"/>
          </a:xfrm>
        </p:spPr>
        <p:txBody>
          <a:bodyPr/>
          <a:lstStyle/>
          <a:p>
            <a:pPr algn="ctr"/>
            <a:r>
              <a:rPr lang="en-US" altLang="zh-CN" dirty="0"/>
              <a:t>Supply Chain Management</a:t>
            </a:r>
            <a:endParaRPr lang="en-US" dirty="0"/>
          </a:p>
        </p:txBody>
      </p:sp>
      <p:sp>
        <p:nvSpPr>
          <p:cNvPr id="22531" name="Content Placeholder 3"/>
          <p:cNvSpPr>
            <a:spLocks noGrp="1"/>
          </p:cNvSpPr>
          <p:nvPr>
            <p:ph idx="1"/>
          </p:nvPr>
        </p:nvSpPr>
        <p:spPr>
          <a:xfrm>
            <a:off x="609600" y="1580698"/>
            <a:ext cx="10972800" cy="848604"/>
          </a:xfrm>
        </p:spPr>
        <p:txBody>
          <a:bodyPr/>
          <a:lstStyle/>
          <a:p>
            <a:pPr marL="0" indent="0" algn="ctr">
              <a:buNone/>
            </a:pPr>
            <a:r>
              <a:rPr lang="en-US" dirty="0">
                <a:latin typeface="Calibri" panose="020F0502020204030204" pitchFamily="34" charset="0"/>
              </a:rPr>
              <a:t>A supply chain is a network of firms that designs, produces and delivers products and services to meet customer needs</a:t>
            </a:r>
          </a:p>
        </p:txBody>
      </p:sp>
      <p:pic>
        <p:nvPicPr>
          <p:cNvPr id="2" name="Picture 1"/>
          <p:cNvPicPr>
            <a:picLocks noChangeAspect="1"/>
          </p:cNvPicPr>
          <p:nvPr/>
        </p:nvPicPr>
        <p:blipFill>
          <a:blip r:embed="rId4"/>
          <a:stretch>
            <a:fillRect/>
          </a:stretch>
        </p:blipFill>
        <p:spPr>
          <a:xfrm>
            <a:off x="1804120" y="2429302"/>
            <a:ext cx="8583759" cy="3349303"/>
          </a:xfrm>
          <a:prstGeom prst="rect">
            <a:avLst/>
          </a:prstGeom>
        </p:spPr>
      </p:pic>
      <p:sp>
        <p:nvSpPr>
          <p:cNvPr id="3" name="TextBox 2"/>
          <p:cNvSpPr txBox="1"/>
          <p:nvPr/>
        </p:nvSpPr>
        <p:spPr>
          <a:xfrm>
            <a:off x="1615440" y="5796212"/>
            <a:ext cx="896111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SCM: How to coordinate / optimize the network to reduce cost and increase revenue?</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custDataLst>
      <p:tags r:id="rId1"/>
    </p:custDataLst>
    <p:extLst>
      <p:ext uri="{BB962C8B-B14F-4D97-AF65-F5344CB8AC3E}">
        <p14:creationId xmlns:p14="http://schemas.microsoft.com/office/powerpoint/2010/main" val="48714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a:r>
              <a:rPr lang="en-US" dirty="0"/>
              <a:t>What Is Supply Chain Analytics?</a:t>
            </a:r>
          </a:p>
        </p:txBody>
      </p:sp>
      <p:sp>
        <p:nvSpPr>
          <p:cNvPr id="2" name="Slide Number Placeholder 1"/>
          <p:cNvSpPr>
            <a:spLocks noGrp="1"/>
          </p:cNvSpPr>
          <p:nvPr>
            <p:ph type="sldNum" sz="quarter" idx="10"/>
          </p:nvPr>
        </p:nvSpPr>
        <p:spPr>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0" name="Picture 2" descr="Related imag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7600" y="2306785"/>
            <a:ext cx="5384800" cy="346521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sz="half" idx="1"/>
          </p:nvPr>
        </p:nvPicPr>
        <p:blipFill>
          <a:blip r:embed="rId4"/>
          <a:stretch>
            <a:fillRect/>
          </a:stretch>
        </p:blipFill>
        <p:spPr>
          <a:xfrm>
            <a:off x="609600" y="2383996"/>
            <a:ext cx="5384800" cy="3310795"/>
          </a:xfrm>
          <a:prstGeom prst="rect">
            <a:avLst/>
          </a:prstGeom>
        </p:spPr>
      </p:pic>
    </p:spTree>
    <p:extLst>
      <p:ext uri="{BB962C8B-B14F-4D97-AF65-F5344CB8AC3E}">
        <p14:creationId xmlns:p14="http://schemas.microsoft.com/office/powerpoint/2010/main" val="3135445666"/>
      </p:ext>
    </p:extLst>
  </p:cSld>
  <p:clrMapOvr>
    <a:masterClrMapping/>
  </p:clrMapOvr>
  <mc:AlternateContent xmlns:mc="http://schemas.openxmlformats.org/markup-compatibility/2006" xmlns:p14="http://schemas.microsoft.com/office/powerpoint/2010/main">
    <mc:Choice Requires="p14">
      <p:transition spd="slow" p14:dur="2000" advTm="20084"/>
    </mc:Choice>
    <mc:Fallback xmlns="">
      <p:transition spd="slow" advTm="2008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a:r>
              <a:rPr lang="en-US" dirty="0"/>
              <a:t>K-Mart vs. Wal-Mart </a:t>
            </a:r>
          </a:p>
        </p:txBody>
      </p:sp>
      <p:sp>
        <p:nvSpPr>
          <p:cNvPr id="548867" name="Rectangle 3"/>
          <p:cNvSpPr>
            <a:spLocks noGrp="1" noChangeArrowheads="1"/>
          </p:cNvSpPr>
          <p:nvPr>
            <p:ph sz="half" idx="1"/>
          </p:nvPr>
        </p:nvSpPr>
        <p:spPr/>
        <p:txBody>
          <a:bodyPr/>
          <a:lstStyle/>
          <a:p>
            <a:pPr algn="ctr">
              <a:lnSpc>
                <a:spcPct val="90000"/>
              </a:lnSpc>
              <a:buFontTx/>
              <a:buNone/>
            </a:pPr>
            <a:r>
              <a:rPr lang="en-US" sz="2400" b="1" dirty="0">
                <a:latin typeface="Calibri" panose="020F0502020204030204" pitchFamily="34" charset="0"/>
              </a:rPr>
              <a:t>Wal-Mart</a:t>
            </a:r>
            <a:endParaRPr lang="en-US" sz="2400" dirty="0">
              <a:latin typeface="Calibri" panose="020F0502020204030204" pitchFamily="34" charset="0"/>
            </a:endParaRPr>
          </a:p>
          <a:p>
            <a:pPr>
              <a:lnSpc>
                <a:spcPct val="90000"/>
              </a:lnSpc>
            </a:pPr>
            <a:r>
              <a:rPr lang="en-US" sz="2400" dirty="0">
                <a:latin typeface="Calibri" panose="020F0502020204030204" pitchFamily="34" charset="0"/>
              </a:rPr>
              <a:t>No. of stores (1979): 229 </a:t>
            </a:r>
          </a:p>
          <a:p>
            <a:pPr>
              <a:lnSpc>
                <a:spcPct val="90000"/>
              </a:lnSpc>
            </a:pPr>
            <a:r>
              <a:rPr lang="en-US" sz="2400" dirty="0">
                <a:latin typeface="Calibri" panose="020F0502020204030204" pitchFamily="34" charset="0"/>
              </a:rPr>
              <a:t>Revenue per-store: $3.5 M.</a:t>
            </a:r>
          </a:p>
          <a:p>
            <a:pPr>
              <a:lnSpc>
                <a:spcPct val="90000"/>
              </a:lnSpc>
            </a:pPr>
            <a:endParaRPr lang="en-US" sz="2800" dirty="0">
              <a:latin typeface="Calibri" panose="020F0502020204030204" pitchFamily="34" charset="0"/>
            </a:endParaRPr>
          </a:p>
          <a:p>
            <a:pPr>
              <a:lnSpc>
                <a:spcPct val="90000"/>
              </a:lnSpc>
            </a:pPr>
            <a:r>
              <a:rPr lang="en-US" sz="2400" dirty="0">
                <a:latin typeface="Calibri" panose="020F0502020204030204" pitchFamily="34" charset="0"/>
              </a:rPr>
              <a:t>No. of stores (2003): 4688</a:t>
            </a:r>
          </a:p>
          <a:p>
            <a:pPr>
              <a:lnSpc>
                <a:spcPct val="90000"/>
              </a:lnSpc>
            </a:pPr>
            <a:r>
              <a:rPr lang="en-US" sz="2400" dirty="0">
                <a:latin typeface="Calibri" panose="020F0502020204030204" pitchFamily="34" charset="0"/>
              </a:rPr>
              <a:t>Revenue: $245 B.</a:t>
            </a:r>
          </a:p>
          <a:p>
            <a:pPr>
              <a:lnSpc>
                <a:spcPct val="90000"/>
              </a:lnSpc>
            </a:pPr>
            <a:r>
              <a:rPr lang="en-US" sz="2400" dirty="0">
                <a:latin typeface="Calibri" panose="020F0502020204030204" pitchFamily="34" charset="0"/>
              </a:rPr>
              <a:t>Operating margin: 5.5%</a:t>
            </a:r>
            <a:endParaRPr lang="en-US" sz="1200" dirty="0">
              <a:latin typeface="Calibri" panose="020F0502020204030204" pitchFamily="34" charset="0"/>
            </a:endParaRPr>
          </a:p>
          <a:p>
            <a:pPr>
              <a:lnSpc>
                <a:spcPct val="90000"/>
              </a:lnSpc>
            </a:pPr>
            <a:r>
              <a:rPr lang="en-US" sz="2400" dirty="0">
                <a:latin typeface="Calibri" panose="020F0502020204030204" pitchFamily="34" charset="0"/>
              </a:rPr>
              <a:t>Number 1 on Fortune 500 list</a:t>
            </a:r>
          </a:p>
          <a:p>
            <a:pPr>
              <a:lnSpc>
                <a:spcPct val="90000"/>
              </a:lnSpc>
            </a:pPr>
            <a:r>
              <a:rPr lang="en-US" sz="2400" dirty="0">
                <a:latin typeface="Calibri" panose="020F0502020204030204" pitchFamily="34" charset="0"/>
              </a:rPr>
              <a:t>Number 1 on Fortune’s most admired companies list</a:t>
            </a:r>
          </a:p>
        </p:txBody>
      </p:sp>
      <p:sp>
        <p:nvSpPr>
          <p:cNvPr id="3" name="Content Placeholder 2"/>
          <p:cNvSpPr>
            <a:spLocks noGrp="1"/>
          </p:cNvSpPr>
          <p:nvPr>
            <p:ph sz="half" idx="2"/>
          </p:nvPr>
        </p:nvSpPr>
        <p:spPr/>
        <p:txBody>
          <a:bodyPr/>
          <a:lstStyle/>
          <a:p>
            <a:pPr marL="0" indent="0" algn="ctr">
              <a:buNone/>
            </a:pPr>
            <a:r>
              <a:rPr lang="en-US" sz="2400" b="1" dirty="0">
                <a:latin typeface="Calibri" panose="020F0502020204030204" pitchFamily="34" charset="0"/>
              </a:rPr>
              <a:t>K-Mart</a:t>
            </a:r>
          </a:p>
          <a:p>
            <a:r>
              <a:rPr lang="en-US" sz="2400" dirty="0">
                <a:latin typeface="Calibri" panose="020F0502020204030204" pitchFamily="34" charset="0"/>
              </a:rPr>
              <a:t>No. of stores (1979): 1891</a:t>
            </a:r>
          </a:p>
          <a:p>
            <a:r>
              <a:rPr lang="en-US" sz="2400" dirty="0">
                <a:latin typeface="Calibri" panose="020F0502020204030204" pitchFamily="34" charset="0"/>
              </a:rPr>
              <a:t>Revenue per-store: $7.2 M.</a:t>
            </a:r>
          </a:p>
          <a:p>
            <a:endParaRPr lang="en-US" sz="2400" dirty="0">
              <a:latin typeface="Calibri" panose="020F0502020204030204" pitchFamily="34" charset="0"/>
            </a:endParaRPr>
          </a:p>
          <a:p>
            <a:r>
              <a:rPr lang="en-US" sz="2400" dirty="0">
                <a:latin typeface="Calibri" panose="020F0502020204030204" pitchFamily="34" charset="0"/>
              </a:rPr>
              <a:t>Operating income (2003): ‒ 6.6%. Bankrupt</a:t>
            </a:r>
          </a:p>
          <a:p>
            <a:pPr marL="0" indent="0">
              <a:buNone/>
            </a:pPr>
            <a:endParaRPr lang="en-US" sz="2400" dirty="0">
              <a:latin typeface="Calibri" panose="020F0502020204030204" pitchFamily="34" charset="0"/>
            </a:endParaRPr>
          </a:p>
        </p:txBody>
      </p:sp>
      <p:sp>
        <p:nvSpPr>
          <p:cNvPr id="2" name="Slide Number Placeholder 1"/>
          <p:cNvSpPr>
            <a:spLocks noGrp="1"/>
          </p:cNvSpPr>
          <p:nvPr>
            <p:ph type="sldNum" sz="quarter" idx="10"/>
          </p:nvPr>
        </p:nvSpPr>
        <p:spPr>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48868" name="Rectangle 4"/>
          <p:cNvSpPr>
            <a:spLocks noChangeArrowheads="1"/>
          </p:cNvSpPr>
          <p:nvPr/>
        </p:nvSpPr>
        <p:spPr bwMode="auto">
          <a:xfrm>
            <a:off x="4340853" y="2557980"/>
            <a:ext cx="4267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44" name="Picture 4" descr="http://my.hsj.org/DesktopModules/ASNE/ASNE.Newspapers/ResizeImage.aspx?url=http://s3.amazonaws.com/asnemedia/portals/2/data/news_images/walmartkmart.JPG&amp;width=300&amp;height=300&amp;form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119" y="4750662"/>
            <a:ext cx="2619522" cy="12204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00963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48867">
                                            <p:txEl>
                                              <p:pRg st="4" end="4"/>
                                            </p:txEl>
                                          </p:spTgt>
                                        </p:tgtEl>
                                        <p:attrNameLst>
                                          <p:attrName>style.visibility</p:attrName>
                                        </p:attrNameLst>
                                      </p:cBhvr>
                                      <p:to>
                                        <p:strVal val="visible"/>
                                      </p:to>
                                    </p:set>
                                    <p:animEffect transition="in" filter="blinds(horizontal)">
                                      <p:cBhvr>
                                        <p:cTn id="7" dur="500"/>
                                        <p:tgtEl>
                                          <p:spTgt spid="548867">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48867">
                                            <p:txEl>
                                              <p:pRg st="5" end="5"/>
                                            </p:txEl>
                                          </p:spTgt>
                                        </p:tgtEl>
                                        <p:attrNameLst>
                                          <p:attrName>style.visibility</p:attrName>
                                        </p:attrNameLst>
                                      </p:cBhvr>
                                      <p:to>
                                        <p:strVal val="visible"/>
                                      </p:to>
                                    </p:set>
                                    <p:animEffect transition="in" filter="blinds(horizontal)">
                                      <p:cBhvr>
                                        <p:cTn id="10" dur="500"/>
                                        <p:tgtEl>
                                          <p:spTgt spid="548867">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48867">
                                            <p:txEl>
                                              <p:pRg st="6" end="6"/>
                                            </p:txEl>
                                          </p:spTgt>
                                        </p:tgtEl>
                                        <p:attrNameLst>
                                          <p:attrName>style.visibility</p:attrName>
                                        </p:attrNameLst>
                                      </p:cBhvr>
                                      <p:to>
                                        <p:strVal val="visible"/>
                                      </p:to>
                                    </p:set>
                                    <p:animEffect transition="in" filter="blinds(horizontal)">
                                      <p:cBhvr>
                                        <p:cTn id="13" dur="500"/>
                                        <p:tgtEl>
                                          <p:spTgt spid="548867">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48867">
                                            <p:txEl>
                                              <p:pRg st="7" end="7"/>
                                            </p:txEl>
                                          </p:spTgt>
                                        </p:tgtEl>
                                        <p:attrNameLst>
                                          <p:attrName>style.visibility</p:attrName>
                                        </p:attrNameLst>
                                      </p:cBhvr>
                                      <p:to>
                                        <p:strVal val="visible"/>
                                      </p:to>
                                    </p:set>
                                    <p:animEffect transition="in" filter="blinds(horizontal)">
                                      <p:cBhvr>
                                        <p:cTn id="16" dur="500"/>
                                        <p:tgtEl>
                                          <p:spTgt spid="548867">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48867">
                                            <p:txEl>
                                              <p:pRg st="8" end="8"/>
                                            </p:txEl>
                                          </p:spTgt>
                                        </p:tgtEl>
                                        <p:attrNameLst>
                                          <p:attrName>style.visibility</p:attrName>
                                        </p:attrNameLst>
                                      </p:cBhvr>
                                      <p:to>
                                        <p:strVal val="visible"/>
                                      </p:to>
                                    </p:set>
                                    <p:animEffect transition="in" filter="blinds(horizontal)">
                                      <p:cBhvr>
                                        <p:cTn id="19" dur="500"/>
                                        <p:tgtEl>
                                          <p:spTgt spid="548867">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dirty="0"/>
              <a:t>K-Mart vs. Wal-Mart</a:t>
            </a:r>
          </a:p>
        </p:txBody>
      </p:sp>
      <p:sp>
        <p:nvSpPr>
          <p:cNvPr id="51203" name="Rectangle 3"/>
          <p:cNvSpPr>
            <a:spLocks noGrp="1" noChangeArrowheads="1"/>
          </p:cNvSpPr>
          <p:nvPr>
            <p:ph idx="1"/>
          </p:nvPr>
        </p:nvSpPr>
        <p:spPr/>
        <p:txBody>
          <a:bodyPr/>
          <a:lstStyle/>
          <a:p>
            <a:pPr>
              <a:lnSpc>
                <a:spcPct val="110000"/>
              </a:lnSpc>
            </a:pPr>
            <a:r>
              <a:rPr lang="en-US" sz="2400" dirty="0">
                <a:latin typeface="Calibri" panose="020F0502020204030204" pitchFamily="34" charset="0"/>
              </a:rPr>
              <a:t>Starting in the 1990s, the two firms embarked on different strategies  </a:t>
            </a:r>
          </a:p>
          <a:p>
            <a:pPr lvl="1">
              <a:lnSpc>
                <a:spcPct val="110000"/>
              </a:lnSpc>
            </a:pPr>
            <a:r>
              <a:rPr lang="en-US" sz="2000" dirty="0">
                <a:latin typeface="Calibri" panose="020F0502020204030204" pitchFamily="34" charset="0"/>
              </a:rPr>
              <a:t>Kmart invested in flashy marketing and advertising…</a:t>
            </a:r>
          </a:p>
          <a:p>
            <a:pPr lvl="1">
              <a:lnSpc>
                <a:spcPct val="110000"/>
              </a:lnSpc>
            </a:pPr>
            <a:r>
              <a:rPr lang="en-US" sz="2000" dirty="0">
                <a:latin typeface="Calibri" panose="020F0502020204030204" pitchFamily="34" charset="0"/>
              </a:rPr>
              <a:t>Wal-Mart invested in </a:t>
            </a:r>
            <a:r>
              <a:rPr lang="en-US" sz="2000" dirty="0">
                <a:solidFill>
                  <a:srgbClr val="CC3300"/>
                </a:solidFill>
                <a:latin typeface="Calibri" panose="020F0502020204030204" pitchFamily="34" charset="0"/>
              </a:rPr>
              <a:t>SCM technology </a:t>
            </a:r>
            <a:r>
              <a:rPr lang="en-US" sz="2000" dirty="0">
                <a:latin typeface="Calibri" panose="020F0502020204030204" pitchFamily="34" charset="0"/>
              </a:rPr>
              <a:t>…</a:t>
            </a:r>
          </a:p>
          <a:p>
            <a:pPr>
              <a:lnSpc>
                <a:spcPct val="110000"/>
              </a:lnSpc>
            </a:pPr>
            <a:r>
              <a:rPr lang="en-US" sz="2400" dirty="0">
                <a:latin typeface="Calibri" panose="020F0502020204030204" pitchFamily="34" charset="0"/>
              </a:rPr>
              <a:t>How did Wal-Mart do it?</a:t>
            </a:r>
          </a:p>
          <a:p>
            <a:pPr lvl="1">
              <a:lnSpc>
                <a:spcPct val="110000"/>
              </a:lnSpc>
            </a:pPr>
            <a:r>
              <a:rPr lang="en-US" sz="2000" dirty="0">
                <a:latin typeface="Calibri" panose="020F0502020204030204" pitchFamily="34" charset="0"/>
              </a:rPr>
              <a:t>Provide customers with access to goods where and when they want them</a:t>
            </a:r>
          </a:p>
          <a:p>
            <a:pPr lvl="1">
              <a:lnSpc>
                <a:spcPct val="110000"/>
              </a:lnSpc>
            </a:pPr>
            <a:r>
              <a:rPr lang="en-US" sz="2000" dirty="0">
                <a:latin typeface="Calibri" panose="020F0502020204030204" pitchFamily="34" charset="0"/>
              </a:rPr>
              <a:t>Develop a competitive cost structure </a:t>
            </a:r>
          </a:p>
          <a:p>
            <a:pPr>
              <a:lnSpc>
                <a:spcPct val="110000"/>
              </a:lnSpc>
            </a:pPr>
            <a:endParaRPr lang="en-US" sz="2400" dirty="0">
              <a:latin typeface="Calibri" panose="020F0502020204030204" pitchFamily="34" charset="0"/>
            </a:endParaRPr>
          </a:p>
          <a:p>
            <a:pPr>
              <a:lnSpc>
                <a:spcPct val="110000"/>
              </a:lnSpc>
            </a:pPr>
            <a:r>
              <a:rPr lang="en-US" sz="2400" dirty="0">
                <a:latin typeface="Calibri" panose="020F0502020204030204" pitchFamily="34" charset="0"/>
              </a:rPr>
              <a:t>Lesson: in the long-run </a:t>
            </a:r>
            <a:r>
              <a:rPr lang="en-US" sz="2400" dirty="0">
                <a:solidFill>
                  <a:srgbClr val="CC3300"/>
                </a:solidFill>
                <a:latin typeface="Calibri" panose="020F0502020204030204" pitchFamily="34" charset="0"/>
              </a:rPr>
              <a:t>cost efficiency </a:t>
            </a:r>
            <a:r>
              <a:rPr lang="en-US" sz="2400" dirty="0">
                <a:latin typeface="Calibri" panose="020F0502020204030204" pitchFamily="34" charset="0"/>
              </a:rPr>
              <a:t>and </a:t>
            </a:r>
            <a:r>
              <a:rPr lang="en-US" sz="2400" dirty="0">
                <a:solidFill>
                  <a:srgbClr val="CC3300"/>
                </a:solidFill>
                <a:latin typeface="Calibri" panose="020F0502020204030204" pitchFamily="34" charset="0"/>
              </a:rPr>
              <a:t>customer</a:t>
            </a:r>
            <a:r>
              <a:rPr lang="en-US" sz="2400" dirty="0">
                <a:latin typeface="Calibri" panose="020F0502020204030204" pitchFamily="34" charset="0"/>
              </a:rPr>
              <a:t> </a:t>
            </a:r>
            <a:r>
              <a:rPr lang="en-US" sz="2400" dirty="0">
                <a:solidFill>
                  <a:srgbClr val="CC3300"/>
                </a:solidFill>
                <a:latin typeface="Calibri" panose="020F0502020204030204" pitchFamily="34" charset="0"/>
              </a:rPr>
              <a:t>satisfaction</a:t>
            </a:r>
            <a:r>
              <a:rPr lang="en-US" sz="2400" dirty="0">
                <a:latin typeface="Calibri" panose="020F0502020204030204" pitchFamily="34" charset="0"/>
              </a:rPr>
              <a:t> beat pure marketing plays!</a:t>
            </a:r>
          </a:p>
        </p:txBody>
      </p:sp>
      <p:sp>
        <p:nvSpPr>
          <p:cNvPr id="2" name="Slide Number Placeholder 1"/>
          <p:cNvSpPr>
            <a:spLocks noGrp="1"/>
          </p:cNvSpPr>
          <p:nvPr>
            <p:ph type="sldNum" sz="quarter" idx="4294967295"/>
          </p:nvPr>
        </p:nvSpPr>
        <p:spPr>
          <a:xfrm>
            <a:off x="9282904" y="6211888"/>
            <a:ext cx="21336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162C8-76E3-4BAE-9851-25C00ECAC03C}"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Rounded Rectangular Callout 2"/>
          <p:cNvSpPr/>
          <p:nvPr/>
        </p:nvSpPr>
        <p:spPr>
          <a:xfrm>
            <a:off x="9912306" y="2982037"/>
            <a:ext cx="1670094" cy="580029"/>
          </a:xfrm>
          <a:prstGeom prst="wedgeRoundRectCallout">
            <a:avLst>
              <a:gd name="adj1" fmla="val -117708"/>
              <a:gd name="adj2" fmla="val 67650"/>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High service levels</a:t>
            </a:r>
          </a:p>
        </p:txBody>
      </p:sp>
      <p:sp>
        <p:nvSpPr>
          <p:cNvPr id="7" name="Rounded Rectangular Callout 6"/>
          <p:cNvSpPr/>
          <p:nvPr/>
        </p:nvSpPr>
        <p:spPr>
          <a:xfrm>
            <a:off x="7041361" y="4170453"/>
            <a:ext cx="1433078" cy="580029"/>
          </a:xfrm>
          <a:prstGeom prst="wedgeRoundRectCallout">
            <a:avLst>
              <a:gd name="adj1" fmla="val -145622"/>
              <a:gd name="adj2" fmla="val -4066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Cost reduction</a:t>
            </a:r>
          </a:p>
        </p:txBody>
      </p:sp>
    </p:spTree>
    <p:custDataLst>
      <p:tags r:id="rId1"/>
    </p:custDataLst>
    <p:extLst>
      <p:ext uri="{BB962C8B-B14F-4D97-AF65-F5344CB8AC3E}">
        <p14:creationId xmlns:p14="http://schemas.microsoft.com/office/powerpoint/2010/main" val="148445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0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Wal-Mart vs. Amazon</a:t>
            </a:r>
          </a:p>
        </p:txBody>
      </p:sp>
      <p:sp>
        <p:nvSpPr>
          <p:cNvPr id="5" name="Content Placeholder 4"/>
          <p:cNvSpPr>
            <a:spLocks noGrp="1"/>
          </p:cNvSpPr>
          <p:nvPr>
            <p:ph sz="half" idx="1"/>
          </p:nvPr>
        </p:nvSpPr>
        <p:spPr>
          <a:xfrm>
            <a:off x="609600" y="3687831"/>
            <a:ext cx="5384800" cy="2524056"/>
          </a:xfrm>
        </p:spPr>
        <p:txBody>
          <a:bodyPr/>
          <a:lstStyle/>
          <a:p>
            <a:r>
              <a:rPr lang="en-US" altLang="zh-CN" dirty="0">
                <a:latin typeface="Calibri" panose="020F0502020204030204" pitchFamily="34" charset="0"/>
              </a:rPr>
              <a:t>World’s largest retailer (offline)</a:t>
            </a:r>
            <a:endParaRPr lang="en-US" dirty="0">
              <a:latin typeface="Calibri" panose="020F0502020204030204" pitchFamily="34" charset="0"/>
            </a:endParaRPr>
          </a:p>
          <a:p>
            <a:r>
              <a:rPr lang="en-US" altLang="zh-CN" dirty="0">
                <a:latin typeface="Calibri" panose="020F0502020204030204" pitchFamily="34" charset="0"/>
              </a:rPr>
              <a:t>Sell anything</a:t>
            </a:r>
          </a:p>
          <a:p>
            <a:endParaRPr lang="en-US" dirty="0">
              <a:latin typeface="Calibri" panose="020F0502020204030204" pitchFamily="34" charset="0"/>
            </a:endParaRPr>
          </a:p>
        </p:txBody>
      </p:sp>
      <p:sp>
        <p:nvSpPr>
          <p:cNvPr id="6" name="Content Placeholder 5"/>
          <p:cNvSpPr>
            <a:spLocks noGrp="1"/>
          </p:cNvSpPr>
          <p:nvPr>
            <p:ph sz="half" idx="2"/>
          </p:nvPr>
        </p:nvSpPr>
        <p:spPr>
          <a:xfrm>
            <a:off x="6197600" y="3668902"/>
            <a:ext cx="5384800" cy="2671436"/>
          </a:xfrm>
        </p:spPr>
        <p:txBody>
          <a:bodyPr/>
          <a:lstStyle/>
          <a:p>
            <a:r>
              <a:rPr lang="en-US" altLang="zh-CN" dirty="0">
                <a:latin typeface="Calibri" panose="020F0502020204030204" pitchFamily="34" charset="0"/>
              </a:rPr>
              <a:t>World’s main online seller</a:t>
            </a:r>
            <a:endParaRPr lang="en-US" dirty="0">
              <a:latin typeface="Calibri" panose="020F0502020204030204" pitchFamily="34" charset="0"/>
            </a:endParaRPr>
          </a:p>
          <a:p>
            <a:r>
              <a:rPr lang="en-US" altLang="zh-CN" dirty="0">
                <a:latin typeface="Calibri" panose="020F0502020204030204" pitchFamily="34" charset="0"/>
              </a:rPr>
              <a:t>Sell anything including those of 3</a:t>
            </a:r>
            <a:r>
              <a:rPr lang="en-US" altLang="zh-CN" baseline="30000" dirty="0">
                <a:latin typeface="Calibri" panose="020F0502020204030204" pitchFamily="34" charset="0"/>
              </a:rPr>
              <a:t>rd</a:t>
            </a:r>
            <a:r>
              <a:rPr lang="en-US" altLang="zh-CN" dirty="0">
                <a:latin typeface="Calibri" panose="020F0502020204030204" pitchFamily="34" charset="0"/>
              </a:rPr>
              <a:t> party sellers</a:t>
            </a:r>
          </a:p>
        </p:txBody>
      </p:sp>
      <p:pic>
        <p:nvPicPr>
          <p:cNvPr id="9" name="Picture 8"/>
          <p:cNvPicPr>
            <a:picLocks noChangeAspect="1"/>
          </p:cNvPicPr>
          <p:nvPr/>
        </p:nvPicPr>
        <p:blipFill>
          <a:blip r:embed="rId3"/>
          <a:stretch>
            <a:fillRect/>
          </a:stretch>
        </p:blipFill>
        <p:spPr>
          <a:xfrm>
            <a:off x="7282439" y="2021830"/>
            <a:ext cx="2877561" cy="1268078"/>
          </a:xfrm>
          <a:prstGeom prst="rect">
            <a:avLst/>
          </a:prstGeom>
        </p:spPr>
      </p:pic>
      <p:pic>
        <p:nvPicPr>
          <p:cNvPr id="10" name="Picture 9"/>
          <p:cNvPicPr>
            <a:picLocks noChangeAspect="1"/>
          </p:cNvPicPr>
          <p:nvPr/>
        </p:nvPicPr>
        <p:blipFill>
          <a:blip r:embed="rId4"/>
          <a:stretch>
            <a:fillRect/>
          </a:stretch>
        </p:blipFill>
        <p:spPr>
          <a:xfrm>
            <a:off x="1809834" y="1966962"/>
            <a:ext cx="2712955" cy="1377815"/>
          </a:xfrm>
          <a:prstGeom prst="rect">
            <a:avLst/>
          </a:prstGeom>
        </p:spPr>
      </p:pic>
      <p:sp>
        <p:nvSpPr>
          <p:cNvPr id="4" name="TextBox 3">
            <a:extLst>
              <a:ext uri="{FF2B5EF4-FFF2-40B4-BE49-F238E27FC236}">
                <a16:creationId xmlns:a16="http://schemas.microsoft.com/office/drawing/2014/main" id="{AF70E425-EC1B-8DB2-F23A-A34F65D9C688}"/>
              </a:ext>
            </a:extLst>
          </p:cNvPr>
          <p:cNvSpPr txBox="1"/>
          <p:nvPr/>
        </p:nvSpPr>
        <p:spPr>
          <a:xfrm>
            <a:off x="2947786" y="5629600"/>
            <a:ext cx="6093228"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charset="0"/>
                <a:ea typeface="+mn-ea"/>
                <a:cs typeface="+mn-cs"/>
              </a:rPr>
              <a:t>The Future of Retailing?</a:t>
            </a:r>
          </a:p>
        </p:txBody>
      </p:sp>
    </p:spTree>
    <p:extLst>
      <p:ext uri="{BB962C8B-B14F-4D97-AF65-F5344CB8AC3E}">
        <p14:creationId xmlns:p14="http://schemas.microsoft.com/office/powerpoint/2010/main" val="311894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stock market&#10;&#10;Description automatically generated">
            <a:extLst>
              <a:ext uri="{FF2B5EF4-FFF2-40B4-BE49-F238E27FC236}">
                <a16:creationId xmlns:a16="http://schemas.microsoft.com/office/drawing/2014/main" id="{684854AA-5E75-6C9A-2ABE-2ECE5D93A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6411"/>
            <a:ext cx="12192000" cy="4453777"/>
          </a:xfrm>
          <a:prstGeom prst="rect">
            <a:avLst/>
          </a:prstGeom>
        </p:spPr>
      </p:pic>
      <p:sp>
        <p:nvSpPr>
          <p:cNvPr id="7" name="Rounded Rectangular Callout 2">
            <a:extLst>
              <a:ext uri="{FF2B5EF4-FFF2-40B4-BE49-F238E27FC236}">
                <a16:creationId xmlns:a16="http://schemas.microsoft.com/office/drawing/2014/main" id="{5DF864A5-3C4B-D9C1-BA54-688719EC7DB9}"/>
              </a:ext>
            </a:extLst>
          </p:cNvPr>
          <p:cNvSpPr/>
          <p:nvPr/>
        </p:nvSpPr>
        <p:spPr>
          <a:xfrm>
            <a:off x="8405741" y="1717203"/>
            <a:ext cx="1670094" cy="580029"/>
          </a:xfrm>
          <a:prstGeom prst="wedgeRoundRectCallout">
            <a:avLst>
              <a:gd name="adj1" fmla="val 45051"/>
              <a:gd name="adj2" fmla="val 12806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Verdana"/>
                <a:ea typeface="+mn-ea"/>
                <a:cs typeface="+mn-cs"/>
              </a:rPr>
              <a:t>Amazon</a:t>
            </a:r>
          </a:p>
        </p:txBody>
      </p:sp>
      <p:sp>
        <p:nvSpPr>
          <p:cNvPr id="9" name="Rounded Rectangular Callout 2">
            <a:extLst>
              <a:ext uri="{FF2B5EF4-FFF2-40B4-BE49-F238E27FC236}">
                <a16:creationId xmlns:a16="http://schemas.microsoft.com/office/drawing/2014/main" id="{31EAA6C0-E001-9260-C35D-8E5795471CE5}"/>
              </a:ext>
            </a:extLst>
          </p:cNvPr>
          <p:cNvSpPr/>
          <p:nvPr/>
        </p:nvSpPr>
        <p:spPr>
          <a:xfrm>
            <a:off x="9740900" y="4572000"/>
            <a:ext cx="1346200" cy="509677"/>
          </a:xfrm>
          <a:prstGeom prst="wedgeRoundRectCallout">
            <a:avLst>
              <a:gd name="adj1" fmla="val 30138"/>
              <a:gd name="adj2" fmla="val -136565"/>
              <a:gd name="adj3" fmla="val 16667"/>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Verdana"/>
                <a:ea typeface="+mn-ea"/>
                <a:cs typeface="+mn-cs"/>
              </a:rPr>
              <a:t>Walmart</a:t>
            </a:r>
          </a:p>
        </p:txBody>
      </p:sp>
      <p:sp>
        <p:nvSpPr>
          <p:cNvPr id="10" name="TextBox 9">
            <a:extLst>
              <a:ext uri="{FF2B5EF4-FFF2-40B4-BE49-F238E27FC236}">
                <a16:creationId xmlns:a16="http://schemas.microsoft.com/office/drawing/2014/main" id="{A3E765A7-C72E-CC84-62B8-37708AA36EAD}"/>
              </a:ext>
            </a:extLst>
          </p:cNvPr>
          <p:cNvSpPr txBox="1"/>
          <p:nvPr/>
        </p:nvSpPr>
        <p:spPr>
          <a:xfrm>
            <a:off x="2297624" y="323114"/>
            <a:ext cx="759675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Stock price changes for Amazon</a:t>
            </a:r>
            <a:r>
              <a:rPr lang="en-US" sz="2400" dirty="0">
                <a:solidFill>
                  <a:srgbClr val="000000"/>
                </a:solidFill>
              </a:rPr>
              <a:t> and</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Walmart</a:t>
            </a:r>
          </a:p>
        </p:txBody>
      </p:sp>
      <p:sp>
        <p:nvSpPr>
          <p:cNvPr id="3" name="TextBox 2">
            <a:extLst>
              <a:ext uri="{FF2B5EF4-FFF2-40B4-BE49-F238E27FC236}">
                <a16:creationId xmlns:a16="http://schemas.microsoft.com/office/drawing/2014/main" id="{65428CCB-22FA-B020-EF3C-2BDE6F6583CB}"/>
              </a:ext>
            </a:extLst>
          </p:cNvPr>
          <p:cNvSpPr txBox="1"/>
          <p:nvPr/>
        </p:nvSpPr>
        <p:spPr>
          <a:xfrm>
            <a:off x="20786" y="6488668"/>
            <a:ext cx="6093228"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Yahoo finance, retrieved on 1/14/2023.</a:t>
            </a:r>
          </a:p>
        </p:txBody>
      </p:sp>
    </p:spTree>
    <p:extLst>
      <p:ext uri="{BB962C8B-B14F-4D97-AF65-F5344CB8AC3E}">
        <p14:creationId xmlns:p14="http://schemas.microsoft.com/office/powerpoint/2010/main" val="149836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9.4"/>
</p:tagLst>
</file>

<file path=ppt/tags/tag2.xml><?xml version="1.0" encoding="utf-8"?>
<p:tagLst xmlns:a="http://schemas.openxmlformats.org/drawingml/2006/main" xmlns:r="http://schemas.openxmlformats.org/officeDocument/2006/relationships" xmlns:p="http://schemas.openxmlformats.org/presentationml/2006/main">
  <p:tag name="TIMING" val="|33.8|26"/>
</p:tagLst>
</file>

<file path=ppt/tags/tag3.xml><?xml version="1.0" encoding="utf-8"?>
<p:tagLst xmlns:a="http://schemas.openxmlformats.org/drawingml/2006/main" xmlns:r="http://schemas.openxmlformats.org/officeDocument/2006/relationships" xmlns:p="http://schemas.openxmlformats.org/presentationml/2006/main">
  <p:tag name="TIMING" val="|4.1|3|5.6|4.3|0.6|13.2|1|4.9|1.5"/>
</p:tagLst>
</file>

<file path=ppt/tags/tag4.xml><?xml version="1.0" encoding="utf-8"?>
<p:tagLst xmlns:a="http://schemas.openxmlformats.org/drawingml/2006/main" xmlns:r="http://schemas.openxmlformats.org/officeDocument/2006/relationships" xmlns:p="http://schemas.openxmlformats.org/presentationml/2006/main">
  <p:tag name="TIMING" val="|18.1|8.6|2.8"/>
</p:tagLst>
</file>

<file path=ppt/tags/tag5.xml><?xml version="1.0" encoding="utf-8"?>
<p:tagLst xmlns:a="http://schemas.openxmlformats.org/drawingml/2006/main" xmlns:r="http://schemas.openxmlformats.org/officeDocument/2006/relationships" xmlns:p="http://schemas.openxmlformats.org/presentationml/2006/main">
  <p:tag name="TIMING" val="|5|7|6.3"/>
</p:tagLst>
</file>

<file path=ppt/theme/theme1.xml><?xml version="1.0" encoding="utf-8"?>
<a:theme xmlns:a="http://schemas.openxmlformats.org/drawingml/2006/main" name="RBS_Template">
  <a:themeElements>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Template_Formata_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Verdana"/>
        <a:ea typeface=""/>
        <a:cs typeface="Lucida Sans Unicode"/>
      </a:majorFont>
      <a:minorFont>
        <a:latin typeface="Verdana"/>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RBS_Template">
  <a:themeElements>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Template_Formata_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RBS_Template</Template>
  <TotalTime>19958</TotalTime>
  <Words>3469</Words>
  <Application>Microsoft Office PowerPoint</Application>
  <PresentationFormat>Widescreen</PresentationFormat>
  <Paragraphs>268</Paragraphs>
  <Slides>37</Slides>
  <Notes>29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Almaden Sans</vt:lpstr>
      <vt:lpstr>Arial</vt:lpstr>
      <vt:lpstr>Arial Black</vt:lpstr>
      <vt:lpstr>Calibri</vt:lpstr>
      <vt:lpstr>Tahoma</vt:lpstr>
      <vt:lpstr>Times New Roman</vt:lpstr>
      <vt:lpstr>Verdana</vt:lpstr>
      <vt:lpstr>Wingdings</vt:lpstr>
      <vt:lpstr>RBS_Template</vt:lpstr>
      <vt:lpstr>2_Office Theme</vt:lpstr>
      <vt:lpstr>1_RBS_Template</vt:lpstr>
      <vt:lpstr>Supply Chain Analytics (SCA)    An Introduction</vt:lpstr>
      <vt:lpstr>Agenda</vt:lpstr>
      <vt:lpstr>Impact of supply chain analytics</vt:lpstr>
      <vt:lpstr>Supply Chain Management</vt:lpstr>
      <vt:lpstr>What Is Supply Chain Analytics?</vt:lpstr>
      <vt:lpstr>K-Mart vs. Wal-Mart </vt:lpstr>
      <vt:lpstr>K-Mart vs. Wal-Mart</vt:lpstr>
      <vt:lpstr>Wal-Mart vs. Amazon</vt:lpstr>
      <vt:lpstr>PowerPoint Presentation</vt:lpstr>
      <vt:lpstr>Pricing</vt:lpstr>
      <vt:lpstr>Delivery </vt:lpstr>
      <vt:lpstr>Product-Variety </vt:lpstr>
      <vt:lpstr>Operating Efficiency</vt:lpstr>
      <vt:lpstr>Financial Impact</vt:lpstr>
      <vt:lpstr>PowerPoint Presentation</vt:lpstr>
      <vt:lpstr>PWC 2013 Global Survey – Economic Impact</vt:lpstr>
      <vt:lpstr>Stock Market Impact</vt:lpstr>
      <vt:lpstr>Amazon:  Market Cap vs. Net Income</vt:lpstr>
      <vt:lpstr>Details: “Data Science 4 Buffett Value Investing”</vt:lpstr>
      <vt:lpstr>Top Companies in SCM</vt:lpstr>
      <vt:lpstr>Job outlook</vt:lpstr>
      <vt:lpstr>Talent Crisis</vt:lpstr>
      <vt:lpstr>PowerPoint Presentation</vt:lpstr>
      <vt:lpstr>Hottest Jobs</vt:lpstr>
      <vt:lpstr>Most Important Skills</vt:lpstr>
      <vt:lpstr>A Sample Job</vt:lpstr>
      <vt:lpstr>Topics covered</vt:lpstr>
      <vt:lpstr>Supply Chain Domains – Manufacturing / Trade</vt:lpstr>
      <vt:lpstr>Competitive Intelligence &amp; Benchmarking</vt:lpstr>
      <vt:lpstr>Forecasting &amp; Decisions Under Uncertainty</vt:lpstr>
      <vt:lpstr>Distribution Analytics</vt:lpstr>
      <vt:lpstr>Sales &amp; Operations Planning</vt:lpstr>
      <vt:lpstr>Inventory Analytics</vt:lpstr>
      <vt:lpstr>Sourcing Analytics</vt:lpstr>
      <vt:lpstr>Shortage Gaming and Supply Rationing</vt:lpstr>
      <vt:lpstr>Supply Chain Collaboration &amp; Contracts</vt:lpstr>
      <vt:lpstr>Dream job Analysis</vt:lpstr>
    </vt:vector>
  </TitlesOfParts>
  <Company>University Relations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Build-to-Performance</dc:title>
  <dc:creator>Zhao, Yao</dc:creator>
  <cp:lastModifiedBy>Yao Zhao</cp:lastModifiedBy>
  <cp:revision>1789</cp:revision>
  <dcterms:created xsi:type="dcterms:W3CDTF">2011-01-23T22:17:40Z</dcterms:created>
  <dcterms:modified xsi:type="dcterms:W3CDTF">2024-08-01T22:20:34Z</dcterms:modified>
</cp:coreProperties>
</file>